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71" r:id="rId4"/>
    <p:sldId id="272" r:id="rId5"/>
    <p:sldId id="258" r:id="rId6"/>
    <p:sldId id="302" r:id="rId7"/>
    <p:sldId id="273" r:id="rId8"/>
    <p:sldId id="274" r:id="rId9"/>
    <p:sldId id="275" r:id="rId10"/>
    <p:sldId id="276" r:id="rId11"/>
    <p:sldId id="279" r:id="rId12"/>
    <p:sldId id="280" r:id="rId13"/>
    <p:sldId id="277" r:id="rId14"/>
    <p:sldId id="278" r:id="rId15"/>
    <p:sldId id="26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69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7" r:id="rId32"/>
    <p:sldId id="295" r:id="rId33"/>
    <p:sldId id="301" r:id="rId34"/>
    <p:sldId id="296" r:id="rId35"/>
    <p:sldId id="298" r:id="rId36"/>
    <p:sldId id="300" r:id="rId37"/>
    <p:sldId id="299" r:id="rId38"/>
    <p:sldId id="303" r:id="rId39"/>
    <p:sldId id="270" r:id="rId40"/>
  </p:sldIdLst>
  <p:sldSz cx="18288000" cy="10261600"/>
  <p:notesSz cx="18288000" cy="102616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56" autoAdjust="0"/>
    <p:restoredTop sz="94660"/>
  </p:normalViewPr>
  <p:slideViewPr>
    <p:cSldViewPr>
      <p:cViewPr varScale="1">
        <p:scale>
          <a:sx n="47" d="100"/>
          <a:sy n="47" d="100"/>
        </p:scale>
        <p:origin x="474" y="4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9CB184-46AD-43E4-B674-EA0A617D39F0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2700"/>
            <a:ext cx="61722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828800" y="4938713"/>
            <a:ext cx="14630400" cy="4040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47250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0358438" y="9747250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86ABD-7B8D-4A44-9AEF-E2BDD672D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04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86ABD-7B8D-4A44-9AEF-E2BDD672D6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3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1096"/>
            <a:ext cx="15544800" cy="21549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50" b="0" i="0">
                <a:solidFill>
                  <a:srgbClr val="1E3B60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46496"/>
            <a:ext cx="12801600" cy="2565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FCFFFF"/>
                </a:solidFill>
                <a:latin typeface="Palatino Linotype"/>
                <a:cs typeface="Palatino Linotype"/>
              </a:defRPr>
            </a:lvl1pPr>
          </a:lstStyle>
          <a:p>
            <a:pPr marL="108585">
              <a:lnSpc>
                <a:spcPts val="177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50" b="0" i="0">
                <a:solidFill>
                  <a:srgbClr val="1E3B60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FCFFFF"/>
                </a:solidFill>
                <a:latin typeface="Palatino Linotype"/>
                <a:cs typeface="Palatino Linotype"/>
              </a:defRPr>
            </a:lvl1pPr>
          </a:lstStyle>
          <a:p>
            <a:pPr marL="108585">
              <a:lnSpc>
                <a:spcPts val="177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50" b="0" i="0">
                <a:solidFill>
                  <a:srgbClr val="1E3B60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0168"/>
            <a:ext cx="7955280" cy="6772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2409169" y="3326638"/>
            <a:ext cx="5030469" cy="6804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5858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FCFFFF"/>
                </a:solidFill>
                <a:latin typeface="Palatino Linotype"/>
                <a:cs typeface="Palatino Linotype"/>
              </a:defRPr>
            </a:lvl1pPr>
          </a:lstStyle>
          <a:p>
            <a:pPr marL="108585">
              <a:lnSpc>
                <a:spcPts val="177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83" y="0"/>
            <a:ext cx="18239232" cy="10259566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9144000" y="3083052"/>
            <a:ext cx="8296275" cy="5708650"/>
          </a:xfrm>
          <a:custGeom>
            <a:avLst/>
            <a:gdLst/>
            <a:ahLst/>
            <a:cxnLst/>
            <a:rect l="l" t="t" r="r" b="b"/>
            <a:pathLst>
              <a:path w="8296275" h="5708650">
                <a:moveTo>
                  <a:pt x="8296275" y="0"/>
                </a:moveTo>
                <a:lnTo>
                  <a:pt x="0" y="0"/>
                </a:lnTo>
                <a:lnTo>
                  <a:pt x="0" y="5708523"/>
                </a:lnTo>
                <a:lnTo>
                  <a:pt x="8296275" y="5708523"/>
                </a:lnTo>
                <a:lnTo>
                  <a:pt x="8296275" y="0"/>
                </a:lnTo>
                <a:close/>
              </a:path>
            </a:pathLst>
          </a:custGeom>
          <a:solidFill>
            <a:srgbClr val="1E3B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50" b="0" i="0">
                <a:solidFill>
                  <a:srgbClr val="1E3B60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FCFFFF"/>
                </a:solidFill>
                <a:latin typeface="Palatino Linotype"/>
                <a:cs typeface="Palatino Linotype"/>
              </a:defRPr>
            </a:lvl1pPr>
          </a:lstStyle>
          <a:p>
            <a:pPr marL="108585">
              <a:lnSpc>
                <a:spcPts val="177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FCFFFF"/>
                </a:solidFill>
                <a:latin typeface="Palatino Linotype"/>
                <a:cs typeface="Palatino Linotype"/>
              </a:defRPr>
            </a:lvl1pPr>
          </a:lstStyle>
          <a:p>
            <a:pPr marL="108585">
              <a:lnSpc>
                <a:spcPts val="177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924019" y="9753600"/>
            <a:ext cx="536575" cy="504190"/>
          </a:xfrm>
          <a:custGeom>
            <a:avLst/>
            <a:gdLst/>
            <a:ahLst/>
            <a:cxnLst/>
            <a:rect l="l" t="t" r="r" b="b"/>
            <a:pathLst>
              <a:path w="536575" h="504190">
                <a:moveTo>
                  <a:pt x="536448" y="0"/>
                </a:moveTo>
                <a:lnTo>
                  <a:pt x="333121" y="0"/>
                </a:lnTo>
                <a:lnTo>
                  <a:pt x="0" y="503872"/>
                </a:lnTo>
                <a:lnTo>
                  <a:pt x="203326" y="503872"/>
                </a:lnTo>
                <a:lnTo>
                  <a:pt x="536448" y="0"/>
                </a:lnTo>
                <a:close/>
              </a:path>
            </a:pathLst>
          </a:custGeom>
          <a:solidFill>
            <a:srgbClr val="9EA9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6050767" y="9753600"/>
            <a:ext cx="1165860" cy="504190"/>
          </a:xfrm>
          <a:custGeom>
            <a:avLst/>
            <a:gdLst/>
            <a:ahLst/>
            <a:cxnLst/>
            <a:rect l="l" t="t" r="r" b="b"/>
            <a:pathLst>
              <a:path w="1165859" h="504190">
                <a:moveTo>
                  <a:pt x="1165860" y="0"/>
                </a:moveTo>
                <a:lnTo>
                  <a:pt x="333501" y="0"/>
                </a:lnTo>
                <a:lnTo>
                  <a:pt x="0" y="503872"/>
                </a:lnTo>
                <a:lnTo>
                  <a:pt x="832358" y="503872"/>
                </a:lnTo>
                <a:lnTo>
                  <a:pt x="1165860" y="0"/>
                </a:lnTo>
                <a:close/>
              </a:path>
            </a:pathLst>
          </a:custGeom>
          <a:solidFill>
            <a:srgbClr val="00A3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5817595" y="9753600"/>
            <a:ext cx="536575" cy="504190"/>
          </a:xfrm>
          <a:custGeom>
            <a:avLst/>
            <a:gdLst/>
            <a:ahLst/>
            <a:cxnLst/>
            <a:rect l="l" t="t" r="r" b="b"/>
            <a:pathLst>
              <a:path w="536575" h="504190">
                <a:moveTo>
                  <a:pt x="536448" y="0"/>
                </a:moveTo>
                <a:lnTo>
                  <a:pt x="333121" y="0"/>
                </a:lnTo>
                <a:lnTo>
                  <a:pt x="0" y="503872"/>
                </a:lnTo>
                <a:lnTo>
                  <a:pt x="203326" y="503872"/>
                </a:lnTo>
                <a:lnTo>
                  <a:pt x="536448" y="0"/>
                </a:lnTo>
                <a:close/>
              </a:path>
            </a:pathLst>
          </a:custGeom>
          <a:solidFill>
            <a:srgbClr val="1E3B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173480" y="9653016"/>
            <a:ext cx="1968500" cy="0"/>
          </a:xfrm>
          <a:custGeom>
            <a:avLst/>
            <a:gdLst/>
            <a:ahLst/>
            <a:cxnLst/>
            <a:rect l="l" t="t" r="r" b="b"/>
            <a:pathLst>
              <a:path w="1968500">
                <a:moveTo>
                  <a:pt x="0" y="0"/>
                </a:moveTo>
                <a:lnTo>
                  <a:pt x="1968245" y="0"/>
                </a:lnTo>
              </a:path>
            </a:pathLst>
          </a:custGeom>
          <a:ln w="12192">
            <a:solidFill>
              <a:srgbClr val="5F74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154430" y="393954"/>
            <a:ext cx="2052955" cy="0"/>
          </a:xfrm>
          <a:custGeom>
            <a:avLst/>
            <a:gdLst/>
            <a:ahLst/>
            <a:cxnLst/>
            <a:rect l="l" t="t" r="r" b="b"/>
            <a:pathLst>
              <a:path w="2052955">
                <a:moveTo>
                  <a:pt x="0" y="0"/>
                </a:moveTo>
                <a:lnTo>
                  <a:pt x="2052446" y="0"/>
                </a:lnTo>
              </a:path>
            </a:pathLst>
          </a:custGeom>
          <a:ln w="38100">
            <a:solidFill>
              <a:srgbClr val="5F74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58036" y="524383"/>
            <a:ext cx="15971926" cy="755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50" b="0" i="0">
                <a:solidFill>
                  <a:srgbClr val="1E3B60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97863" y="2778709"/>
            <a:ext cx="14688819" cy="54819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43288"/>
            <a:ext cx="5852160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43288"/>
            <a:ext cx="4206240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6480536" y="9892096"/>
            <a:ext cx="317500" cy="2578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FCFFFF"/>
                </a:solidFill>
                <a:latin typeface="Palatino Linotype"/>
                <a:cs typeface="Palatino Linotype"/>
              </a:defRPr>
            </a:lvl1pPr>
          </a:lstStyle>
          <a:p>
            <a:pPr marL="108585">
              <a:lnSpc>
                <a:spcPts val="177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zakon.rada.gov.ua/laws/show/3038-17/print#n712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zakon.rada.gov.ua/laws/show/3855-12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admin.e-construction.gov.ua/dashboard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-construction.gov.ua/" TargetMode="Externa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admin.e-construction.gov.ua/dashboar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admin.e-construction.gov.ua/dashboar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admin.e-construction.gov.ua/dashboar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admin.e-construction.gov.ua/dashboar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admin.e-construction.gov.ua/dashboar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admin.e-construction.gov.ua/dashboar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admin.e-construction.gov.ua/dashboard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admin.e-construction.gov.ua/dashboar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admin.e-construction.gov.ua/dashboard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admin.e-construction.gov.ua/dashboar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admin.e-construction.gov.ua/dashboar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admin.e-construction.gov.ua/dashboar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admin.e-construction.gov.ua/dashboar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admin.e-construction.gov.ua/dashboar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admin.e-construction.gov.ua/dashboar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zakon.rada.gov.ua/laws/show/457-2015-%D0%BF#n1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768" y="1663646"/>
            <a:ext cx="18239232" cy="7296911"/>
            <a:chOff x="39623" y="2213608"/>
            <a:chExt cx="18239232" cy="7296911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623" y="2213608"/>
              <a:ext cx="18239232" cy="729691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020055" y="4515819"/>
              <a:ext cx="9548555" cy="2870932"/>
            </a:xfrm>
            <a:custGeom>
              <a:avLst/>
              <a:gdLst/>
              <a:ahLst/>
              <a:cxnLst/>
              <a:rect l="l" t="t" r="r" b="b"/>
              <a:pathLst>
                <a:path w="9802495" h="5436234">
                  <a:moveTo>
                    <a:pt x="9801987" y="0"/>
                  </a:moveTo>
                  <a:lnTo>
                    <a:pt x="0" y="0"/>
                  </a:lnTo>
                  <a:lnTo>
                    <a:pt x="0" y="5435727"/>
                  </a:lnTo>
                  <a:lnTo>
                    <a:pt x="9801987" y="5435727"/>
                  </a:lnTo>
                  <a:lnTo>
                    <a:pt x="9801987" y="0"/>
                  </a:lnTo>
                  <a:close/>
                </a:path>
              </a:pathLst>
            </a:custGeom>
            <a:solidFill>
              <a:srgbClr val="F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025688" y="4134630"/>
            <a:ext cx="7555578" cy="2533386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55"/>
              </a:spcBef>
            </a:pPr>
            <a:r>
              <a:rPr lang="uk-UA" sz="4000" b="1" spc="-10" dirty="0" smtClean="0">
                <a:latin typeface="Palatino Linotype"/>
                <a:cs typeface="Palatino Linotype"/>
              </a:rPr>
              <a:t>Отримання нотаріусом відомостей </a:t>
            </a:r>
            <a:br>
              <a:rPr lang="uk-UA" sz="4000" b="1" spc="-10" dirty="0" smtClean="0">
                <a:latin typeface="Palatino Linotype"/>
                <a:cs typeface="Palatino Linotype"/>
              </a:rPr>
            </a:br>
            <a:r>
              <a:rPr lang="uk-UA" sz="4000" b="1" spc="-10" dirty="0" smtClean="0">
                <a:latin typeface="Palatino Linotype"/>
                <a:cs typeface="Palatino Linotype"/>
              </a:rPr>
              <a:t>з ЄДЕССБ </a:t>
            </a:r>
            <a:br>
              <a:rPr lang="uk-UA" sz="4000" b="1" spc="-10" dirty="0" smtClean="0">
                <a:latin typeface="Palatino Linotype"/>
                <a:cs typeface="Palatino Linotype"/>
              </a:rPr>
            </a:br>
            <a:r>
              <a:rPr lang="uk-UA" sz="4000" b="1" spc="-10" dirty="0" smtClean="0">
                <a:latin typeface="Palatino Linotype"/>
                <a:cs typeface="Palatino Linotype"/>
              </a:rPr>
              <a:t>за ідентифікатором</a:t>
            </a:r>
            <a:endParaRPr sz="4000" dirty="0">
              <a:latin typeface="Palatino Linotype"/>
              <a:cs typeface="Palatino Linotyp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641044" y="8960557"/>
            <a:ext cx="9182732" cy="8210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uk-UA" sz="2800" b="1" spc="-30" dirty="0" smtClean="0">
                <a:solidFill>
                  <a:srgbClr val="585858"/>
                </a:solidFill>
                <a:latin typeface="Calibri"/>
                <a:cs typeface="Calibri"/>
              </a:rPr>
              <a:t>Анна КОТЛЯР</a:t>
            </a:r>
            <a:r>
              <a:rPr sz="2400" b="1" spc="-10" dirty="0" smtClean="0">
                <a:solidFill>
                  <a:srgbClr val="585858"/>
                </a:solidFill>
                <a:latin typeface="Calibri"/>
                <a:cs typeface="Calibri"/>
              </a:rPr>
              <a:t>,</a:t>
            </a:r>
            <a:r>
              <a:rPr sz="2400" b="1" spc="-70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uk-UA" sz="2400" dirty="0" smtClean="0">
                <a:solidFill>
                  <a:srgbClr val="585858"/>
                </a:solidFill>
                <a:latin typeface="Calibri"/>
                <a:cs typeface="Calibri"/>
              </a:rPr>
              <a:t>член </a:t>
            </a:r>
            <a:r>
              <a:rPr sz="2400" dirty="0" err="1" smtClean="0">
                <a:solidFill>
                  <a:srgbClr val="585858"/>
                </a:solidFill>
                <a:latin typeface="Calibri"/>
                <a:cs typeface="Calibri"/>
              </a:rPr>
              <a:t>Комісії</a:t>
            </a:r>
            <a:r>
              <a:rPr sz="2400" spc="-90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85858"/>
                </a:solidFill>
                <a:latin typeface="Calibri"/>
                <a:cs typeface="Calibri"/>
              </a:rPr>
              <a:t>з</a:t>
            </a:r>
            <a:r>
              <a:rPr sz="2400" spc="-7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spc="-10" dirty="0" err="1" smtClean="0">
                <a:solidFill>
                  <a:srgbClr val="585858"/>
                </a:solidFill>
                <a:latin typeface="Calibri"/>
                <a:cs typeface="Calibri"/>
              </a:rPr>
              <a:t>аналітично-методичного</a:t>
            </a:r>
            <a:r>
              <a:rPr sz="2400" spc="-85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endParaRPr lang="uk-UA" sz="2400" spc="-85" dirty="0" smtClean="0">
              <a:solidFill>
                <a:srgbClr val="585858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dirty="0" err="1" smtClean="0">
                <a:solidFill>
                  <a:srgbClr val="585858"/>
                </a:solidFill>
                <a:latin typeface="Calibri"/>
                <a:cs typeface="Calibri"/>
              </a:rPr>
              <a:t>забезпечення</a:t>
            </a:r>
            <a:r>
              <a:rPr sz="2400" spc="-105" dirty="0" smtClean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85858"/>
                </a:solidFill>
                <a:latin typeface="Calibri"/>
                <a:cs typeface="Calibri"/>
              </a:rPr>
              <a:t>нотаріальної</a:t>
            </a:r>
            <a:r>
              <a:rPr sz="2400" spc="-9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85858"/>
                </a:solidFill>
                <a:latin typeface="Calibri"/>
                <a:cs typeface="Calibri"/>
              </a:rPr>
              <a:t>діяльності</a:t>
            </a:r>
            <a:r>
              <a:rPr sz="2400" spc="-9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585858"/>
                </a:solidFill>
                <a:latin typeface="Calibri"/>
                <a:cs typeface="Calibri"/>
              </a:rPr>
              <a:t>НПУ,</a:t>
            </a:r>
            <a:r>
              <a:rPr sz="2400" spc="-7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Calibri"/>
                <a:cs typeface="Calibri"/>
              </a:rPr>
              <a:t>нотаріус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6795" y="341712"/>
            <a:ext cx="3528547" cy="12600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162" y="373507"/>
            <a:ext cx="17145000" cy="709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lang="uk-UA" sz="4500" b="1" dirty="0" smtClean="0"/>
              <a:t>КОЛИ ПРИСВОЮЄТЬСЯ  Ідентифікатор</a:t>
            </a:r>
            <a:endParaRPr sz="4500" dirty="0">
              <a:latin typeface="Palatino Linotype"/>
              <a:cs typeface="Palatino Linotype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970788" y="1196340"/>
            <a:ext cx="16325215" cy="515620"/>
            <a:chOff x="970788" y="1196340"/>
            <a:chExt cx="16325215" cy="515620"/>
          </a:xfrm>
        </p:grpSpPr>
        <p:sp>
          <p:nvSpPr>
            <p:cNvPr id="10" name="object 10"/>
            <p:cNvSpPr/>
            <p:nvPr/>
          </p:nvSpPr>
          <p:spPr>
            <a:xfrm>
              <a:off x="983742" y="1209294"/>
              <a:ext cx="16299180" cy="489584"/>
            </a:xfrm>
            <a:custGeom>
              <a:avLst/>
              <a:gdLst/>
              <a:ahLst/>
              <a:cxnLst/>
              <a:rect l="l" t="t" r="r" b="b"/>
              <a:pathLst>
                <a:path w="16299180" h="489585">
                  <a:moveTo>
                    <a:pt x="16217646" y="0"/>
                  </a:moveTo>
                  <a:lnTo>
                    <a:pt x="81534" y="0"/>
                  </a:lnTo>
                  <a:lnTo>
                    <a:pt x="49795" y="6399"/>
                  </a:lnTo>
                  <a:lnTo>
                    <a:pt x="23879" y="23860"/>
                  </a:lnTo>
                  <a:lnTo>
                    <a:pt x="6406" y="49774"/>
                  </a:lnTo>
                  <a:lnTo>
                    <a:pt x="0" y="81533"/>
                  </a:lnTo>
                  <a:lnTo>
                    <a:pt x="0" y="407670"/>
                  </a:lnTo>
                  <a:lnTo>
                    <a:pt x="6406" y="439429"/>
                  </a:lnTo>
                  <a:lnTo>
                    <a:pt x="23879" y="465343"/>
                  </a:lnTo>
                  <a:lnTo>
                    <a:pt x="49795" y="482804"/>
                  </a:lnTo>
                  <a:lnTo>
                    <a:pt x="81534" y="489203"/>
                  </a:lnTo>
                  <a:lnTo>
                    <a:pt x="16217646" y="489203"/>
                  </a:lnTo>
                  <a:lnTo>
                    <a:pt x="16249405" y="482804"/>
                  </a:lnTo>
                  <a:lnTo>
                    <a:pt x="16275319" y="465343"/>
                  </a:lnTo>
                  <a:lnTo>
                    <a:pt x="16292780" y="439429"/>
                  </a:lnTo>
                  <a:lnTo>
                    <a:pt x="16299179" y="407670"/>
                  </a:lnTo>
                  <a:lnTo>
                    <a:pt x="16299179" y="81533"/>
                  </a:lnTo>
                  <a:lnTo>
                    <a:pt x="16292780" y="49774"/>
                  </a:lnTo>
                  <a:lnTo>
                    <a:pt x="16275319" y="23860"/>
                  </a:lnTo>
                  <a:lnTo>
                    <a:pt x="16249405" y="6399"/>
                  </a:lnTo>
                  <a:lnTo>
                    <a:pt x="1621764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83742" y="1209294"/>
              <a:ext cx="16299180" cy="489584"/>
            </a:xfrm>
            <a:custGeom>
              <a:avLst/>
              <a:gdLst/>
              <a:ahLst/>
              <a:cxnLst/>
              <a:rect l="l" t="t" r="r" b="b"/>
              <a:pathLst>
                <a:path w="16299180" h="489585">
                  <a:moveTo>
                    <a:pt x="0" y="81533"/>
                  </a:moveTo>
                  <a:lnTo>
                    <a:pt x="6406" y="49774"/>
                  </a:lnTo>
                  <a:lnTo>
                    <a:pt x="23879" y="23860"/>
                  </a:lnTo>
                  <a:lnTo>
                    <a:pt x="49795" y="6399"/>
                  </a:lnTo>
                  <a:lnTo>
                    <a:pt x="81534" y="0"/>
                  </a:lnTo>
                  <a:lnTo>
                    <a:pt x="16217646" y="0"/>
                  </a:lnTo>
                  <a:lnTo>
                    <a:pt x="16249405" y="6399"/>
                  </a:lnTo>
                  <a:lnTo>
                    <a:pt x="16275319" y="23860"/>
                  </a:lnTo>
                  <a:lnTo>
                    <a:pt x="16292780" y="49774"/>
                  </a:lnTo>
                  <a:lnTo>
                    <a:pt x="16299179" y="81533"/>
                  </a:lnTo>
                  <a:lnTo>
                    <a:pt x="16299179" y="407670"/>
                  </a:lnTo>
                  <a:lnTo>
                    <a:pt x="16292780" y="439429"/>
                  </a:lnTo>
                  <a:lnTo>
                    <a:pt x="16275319" y="465343"/>
                  </a:lnTo>
                  <a:lnTo>
                    <a:pt x="16249405" y="482804"/>
                  </a:lnTo>
                  <a:lnTo>
                    <a:pt x="16217646" y="489203"/>
                  </a:lnTo>
                  <a:lnTo>
                    <a:pt x="81534" y="489203"/>
                  </a:lnTo>
                  <a:lnTo>
                    <a:pt x="49795" y="482804"/>
                  </a:lnTo>
                  <a:lnTo>
                    <a:pt x="23879" y="465343"/>
                  </a:lnTo>
                  <a:lnTo>
                    <a:pt x="6406" y="439429"/>
                  </a:lnTo>
                  <a:lnTo>
                    <a:pt x="0" y="407670"/>
                  </a:lnTo>
                  <a:lnTo>
                    <a:pt x="0" y="81533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83742" y="1786383"/>
            <a:ext cx="16307562" cy="8079135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r>
              <a:rPr lang="uk-U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 до частини 4 статті 26-2 Закону № 3038-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І, ідентифікатор об’єкта будівництва (закінченого будівництвом об’єкта) </a:t>
            </a:r>
            <a:r>
              <a:rPr lang="uk-UA" sz="3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присвоюється об’єкту ПІД ЧАС</a:t>
            </a:r>
            <a:r>
              <a:rPr lang="uk-U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uk-UA" sz="3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внесення до Реєстру </a:t>
            </a:r>
            <a:r>
              <a:rPr lang="uk-U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будівельної діяльності </a:t>
            </a:r>
            <a:r>
              <a:rPr lang="uk-UA" sz="3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 про документ, що дає право на виконання будівельних робіт</a:t>
            </a:r>
            <a:r>
              <a:rPr lang="uk-U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 для об’єкта </a:t>
            </a:r>
            <a:r>
              <a:rPr lang="uk-UA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НОВОГО</a:t>
            </a:r>
            <a:r>
              <a:rPr lang="uk-U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будівництва та його складових частин (квартир, вбудованих чи вбудовано-прибудованих житлових та нежитлових приміщень у будинку, будівлі, споруді, гаражних боксів, </a:t>
            </a:r>
            <a:r>
              <a:rPr lang="uk-UA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машиномісць</a:t>
            </a:r>
            <a:r>
              <a:rPr lang="uk-U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інших житлових та нежитлових приміщень, які після прийняття об’єкта в експлуатацію є самостійними об’єктами нерухомого майна). Ідентифікатор, який присвоюється складовій частині об’єкта, повинен включати ідентифікатор об’єкта, частиною якого він є;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uk-UA" sz="3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внесення інформації, визначеної</a:t>
            </a:r>
            <a:r>
              <a:rPr lang="uk-U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пунктами 1, 2, абзацами четвертим - дев’ятим, одинадцятим - п’ятнадцятим пункту 6 </a:t>
            </a:r>
            <a:r>
              <a:rPr lang="uk-UA" sz="3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 першої статті 22</a:t>
            </a:r>
            <a:r>
              <a:rPr lang="uk-UA" sz="3500" u="sng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3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Закону № 3038- </a:t>
            </a:r>
            <a:r>
              <a:rPr lang="en-US" sz="3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sz="3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 Реєстру будівельної діяльності </a:t>
            </a:r>
            <a:r>
              <a:rPr lang="uk-UA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ВПЕРШЕ</a:t>
            </a:r>
            <a:r>
              <a:rPr lang="uk-U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sz="3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об’єкта, щодо якого набуто право на виконання будівельних робіт або який ПРИЙНЯТО В ЕКСПЛУАТАЦІЮ ДО запровадження електронної системи, АБО для САМОЧИННО збудованого об’єкта</a:t>
            </a:r>
            <a:r>
              <a:rPr lang="uk-U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xfrm>
            <a:off x="16480536" y="9892096"/>
            <a:ext cx="512064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585">
              <a:lnSpc>
                <a:spcPts val="1775"/>
              </a:lnSpc>
            </a:pPr>
            <a:fld id="{81D60167-4931-47E6-BA6A-407CBD079E47}" type="slidenum">
              <a:rPr spc="-50" dirty="0"/>
              <a:t>10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47426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162" y="373507"/>
            <a:ext cx="17145000" cy="709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lang="uk-UA" sz="4500" b="1" dirty="0" smtClean="0"/>
              <a:t>ДУБЛЮВАННЯ Ідентифікаторів</a:t>
            </a:r>
            <a:endParaRPr sz="4500" dirty="0">
              <a:latin typeface="Palatino Linotype"/>
              <a:cs typeface="Palatino Linotype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970788" y="1196340"/>
            <a:ext cx="16325215" cy="515620"/>
            <a:chOff x="970788" y="1196340"/>
            <a:chExt cx="16325215" cy="515620"/>
          </a:xfrm>
        </p:grpSpPr>
        <p:sp>
          <p:nvSpPr>
            <p:cNvPr id="10" name="object 10"/>
            <p:cNvSpPr/>
            <p:nvPr/>
          </p:nvSpPr>
          <p:spPr>
            <a:xfrm>
              <a:off x="983742" y="1209294"/>
              <a:ext cx="16299180" cy="489584"/>
            </a:xfrm>
            <a:custGeom>
              <a:avLst/>
              <a:gdLst/>
              <a:ahLst/>
              <a:cxnLst/>
              <a:rect l="l" t="t" r="r" b="b"/>
              <a:pathLst>
                <a:path w="16299180" h="489585">
                  <a:moveTo>
                    <a:pt x="16217646" y="0"/>
                  </a:moveTo>
                  <a:lnTo>
                    <a:pt x="81534" y="0"/>
                  </a:lnTo>
                  <a:lnTo>
                    <a:pt x="49795" y="6399"/>
                  </a:lnTo>
                  <a:lnTo>
                    <a:pt x="23879" y="23860"/>
                  </a:lnTo>
                  <a:lnTo>
                    <a:pt x="6406" y="49774"/>
                  </a:lnTo>
                  <a:lnTo>
                    <a:pt x="0" y="81533"/>
                  </a:lnTo>
                  <a:lnTo>
                    <a:pt x="0" y="407670"/>
                  </a:lnTo>
                  <a:lnTo>
                    <a:pt x="6406" y="439429"/>
                  </a:lnTo>
                  <a:lnTo>
                    <a:pt x="23879" y="465343"/>
                  </a:lnTo>
                  <a:lnTo>
                    <a:pt x="49795" y="482804"/>
                  </a:lnTo>
                  <a:lnTo>
                    <a:pt x="81534" y="489203"/>
                  </a:lnTo>
                  <a:lnTo>
                    <a:pt x="16217646" y="489203"/>
                  </a:lnTo>
                  <a:lnTo>
                    <a:pt x="16249405" y="482804"/>
                  </a:lnTo>
                  <a:lnTo>
                    <a:pt x="16275319" y="465343"/>
                  </a:lnTo>
                  <a:lnTo>
                    <a:pt x="16292780" y="439429"/>
                  </a:lnTo>
                  <a:lnTo>
                    <a:pt x="16299179" y="407670"/>
                  </a:lnTo>
                  <a:lnTo>
                    <a:pt x="16299179" y="81533"/>
                  </a:lnTo>
                  <a:lnTo>
                    <a:pt x="16292780" y="49774"/>
                  </a:lnTo>
                  <a:lnTo>
                    <a:pt x="16275319" y="23860"/>
                  </a:lnTo>
                  <a:lnTo>
                    <a:pt x="16249405" y="6399"/>
                  </a:lnTo>
                  <a:lnTo>
                    <a:pt x="1621764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83742" y="1209294"/>
              <a:ext cx="16299180" cy="489584"/>
            </a:xfrm>
            <a:custGeom>
              <a:avLst/>
              <a:gdLst/>
              <a:ahLst/>
              <a:cxnLst/>
              <a:rect l="l" t="t" r="r" b="b"/>
              <a:pathLst>
                <a:path w="16299180" h="489585">
                  <a:moveTo>
                    <a:pt x="0" y="81533"/>
                  </a:moveTo>
                  <a:lnTo>
                    <a:pt x="6406" y="49774"/>
                  </a:lnTo>
                  <a:lnTo>
                    <a:pt x="23879" y="23860"/>
                  </a:lnTo>
                  <a:lnTo>
                    <a:pt x="49795" y="6399"/>
                  </a:lnTo>
                  <a:lnTo>
                    <a:pt x="81534" y="0"/>
                  </a:lnTo>
                  <a:lnTo>
                    <a:pt x="16217646" y="0"/>
                  </a:lnTo>
                  <a:lnTo>
                    <a:pt x="16249405" y="6399"/>
                  </a:lnTo>
                  <a:lnTo>
                    <a:pt x="16275319" y="23860"/>
                  </a:lnTo>
                  <a:lnTo>
                    <a:pt x="16292780" y="49774"/>
                  </a:lnTo>
                  <a:lnTo>
                    <a:pt x="16299179" y="81533"/>
                  </a:lnTo>
                  <a:lnTo>
                    <a:pt x="16299179" y="407670"/>
                  </a:lnTo>
                  <a:lnTo>
                    <a:pt x="16292780" y="439429"/>
                  </a:lnTo>
                  <a:lnTo>
                    <a:pt x="16275319" y="465343"/>
                  </a:lnTo>
                  <a:lnTo>
                    <a:pt x="16249405" y="482804"/>
                  </a:lnTo>
                  <a:lnTo>
                    <a:pt x="16217646" y="489203"/>
                  </a:lnTo>
                  <a:lnTo>
                    <a:pt x="81534" y="489203"/>
                  </a:lnTo>
                  <a:lnTo>
                    <a:pt x="49795" y="482804"/>
                  </a:lnTo>
                  <a:lnTo>
                    <a:pt x="23879" y="465343"/>
                  </a:lnTo>
                  <a:lnTo>
                    <a:pt x="6406" y="439429"/>
                  </a:lnTo>
                  <a:lnTo>
                    <a:pt x="0" y="407670"/>
                  </a:lnTo>
                  <a:lnTo>
                    <a:pt x="0" y="81533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83742" y="1786383"/>
            <a:ext cx="16307562" cy="7802136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26465">
              <a:lnSpc>
                <a:spcPts val="2445"/>
              </a:lnSpc>
            </a:pPr>
            <a:endParaRPr lang="uk-UA" sz="3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 із пунктом 107 Постанови № 681 під час присвоєння ідентифікатора </a:t>
            </a:r>
            <a:r>
              <a:rPr lang="uk-UA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uk-UA" sz="3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електронна система забезпечує автоматичну перевірку</a:t>
            </a:r>
            <a:r>
              <a:rPr lang="uk-U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наявності раніше присвоєних ідентифікаторів та надання їх переліку для </a:t>
            </a:r>
            <a:r>
              <a:rPr lang="uk-UA" sz="3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уникнення </a:t>
            </a:r>
            <a:r>
              <a:rPr lang="uk-UA" sz="3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дублювання: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внесення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адресу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будівництва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закінченого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будівництвом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внесення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офіційну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назву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індекс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номер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лінійного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інженерно-транспортної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інфраструктури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3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 </a:t>
            </a:r>
            <a:r>
              <a:rPr lang="uk-U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пункту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112</a:t>
            </a:r>
            <a:r>
              <a:rPr lang="uk-U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Постанови № 681 </a:t>
            </a:r>
            <a:r>
              <a:rPr lang="uk-UA" sz="35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5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РАЗІ ВИЯВЛЕННЯ КОРИСТУВАЧЕМ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електронної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РБД </a:t>
            </a:r>
            <a:r>
              <a:rPr lang="ru-RU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електронної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ідентифікаторів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будівництва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закінченого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будівництвом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на один </a:t>
            </a:r>
            <a:r>
              <a:rPr lang="ru-RU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КОРИСТУВАЧ, </a:t>
            </a:r>
            <a:r>
              <a:rPr lang="ru-RU" sz="35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НЕГАЙНО ПОВІДОМЛЯЄ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письмово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паперовій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електронній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електронний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електронний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технічного</a:t>
            </a:r>
            <a:r>
              <a:rPr lang="ru-RU" sz="3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адміністратора</a:t>
            </a:r>
            <a:r>
              <a:rPr lang="ru-RU" sz="35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xfrm>
            <a:off x="16459200" y="9836297"/>
            <a:ext cx="53340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585">
              <a:lnSpc>
                <a:spcPts val="1775"/>
              </a:lnSpc>
            </a:pPr>
            <a:fld id="{81D60167-4931-47E6-BA6A-407CBD079E47}" type="slidenum">
              <a:rPr spc="-50" dirty="0"/>
              <a:t>11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107225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162" y="373507"/>
            <a:ext cx="17145000" cy="709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lang="uk-UA" sz="4500" b="1" dirty="0" smtClean="0"/>
              <a:t>ДУБЛЮВАННЯ Ідентифікаторів</a:t>
            </a:r>
            <a:endParaRPr sz="4500" dirty="0">
              <a:latin typeface="Palatino Linotype"/>
              <a:cs typeface="Palatino Linotype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970788" y="1196340"/>
            <a:ext cx="16325215" cy="515620"/>
            <a:chOff x="970788" y="1196340"/>
            <a:chExt cx="16325215" cy="515620"/>
          </a:xfrm>
        </p:grpSpPr>
        <p:sp>
          <p:nvSpPr>
            <p:cNvPr id="10" name="object 10"/>
            <p:cNvSpPr/>
            <p:nvPr/>
          </p:nvSpPr>
          <p:spPr>
            <a:xfrm>
              <a:off x="983742" y="1209294"/>
              <a:ext cx="16299180" cy="489584"/>
            </a:xfrm>
            <a:custGeom>
              <a:avLst/>
              <a:gdLst/>
              <a:ahLst/>
              <a:cxnLst/>
              <a:rect l="l" t="t" r="r" b="b"/>
              <a:pathLst>
                <a:path w="16299180" h="489585">
                  <a:moveTo>
                    <a:pt x="16217646" y="0"/>
                  </a:moveTo>
                  <a:lnTo>
                    <a:pt x="81534" y="0"/>
                  </a:lnTo>
                  <a:lnTo>
                    <a:pt x="49795" y="6399"/>
                  </a:lnTo>
                  <a:lnTo>
                    <a:pt x="23879" y="23860"/>
                  </a:lnTo>
                  <a:lnTo>
                    <a:pt x="6406" y="49774"/>
                  </a:lnTo>
                  <a:lnTo>
                    <a:pt x="0" y="81533"/>
                  </a:lnTo>
                  <a:lnTo>
                    <a:pt x="0" y="407670"/>
                  </a:lnTo>
                  <a:lnTo>
                    <a:pt x="6406" y="439429"/>
                  </a:lnTo>
                  <a:lnTo>
                    <a:pt x="23879" y="465343"/>
                  </a:lnTo>
                  <a:lnTo>
                    <a:pt x="49795" y="482804"/>
                  </a:lnTo>
                  <a:lnTo>
                    <a:pt x="81534" y="489203"/>
                  </a:lnTo>
                  <a:lnTo>
                    <a:pt x="16217646" y="489203"/>
                  </a:lnTo>
                  <a:lnTo>
                    <a:pt x="16249405" y="482804"/>
                  </a:lnTo>
                  <a:lnTo>
                    <a:pt x="16275319" y="465343"/>
                  </a:lnTo>
                  <a:lnTo>
                    <a:pt x="16292780" y="439429"/>
                  </a:lnTo>
                  <a:lnTo>
                    <a:pt x="16299179" y="407670"/>
                  </a:lnTo>
                  <a:lnTo>
                    <a:pt x="16299179" y="81533"/>
                  </a:lnTo>
                  <a:lnTo>
                    <a:pt x="16292780" y="49774"/>
                  </a:lnTo>
                  <a:lnTo>
                    <a:pt x="16275319" y="23860"/>
                  </a:lnTo>
                  <a:lnTo>
                    <a:pt x="16249405" y="6399"/>
                  </a:lnTo>
                  <a:lnTo>
                    <a:pt x="1621764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83742" y="1209294"/>
              <a:ext cx="16299180" cy="489584"/>
            </a:xfrm>
            <a:custGeom>
              <a:avLst/>
              <a:gdLst/>
              <a:ahLst/>
              <a:cxnLst/>
              <a:rect l="l" t="t" r="r" b="b"/>
              <a:pathLst>
                <a:path w="16299180" h="489585">
                  <a:moveTo>
                    <a:pt x="0" y="81533"/>
                  </a:moveTo>
                  <a:lnTo>
                    <a:pt x="6406" y="49774"/>
                  </a:lnTo>
                  <a:lnTo>
                    <a:pt x="23879" y="23860"/>
                  </a:lnTo>
                  <a:lnTo>
                    <a:pt x="49795" y="6399"/>
                  </a:lnTo>
                  <a:lnTo>
                    <a:pt x="81534" y="0"/>
                  </a:lnTo>
                  <a:lnTo>
                    <a:pt x="16217646" y="0"/>
                  </a:lnTo>
                  <a:lnTo>
                    <a:pt x="16249405" y="6399"/>
                  </a:lnTo>
                  <a:lnTo>
                    <a:pt x="16275319" y="23860"/>
                  </a:lnTo>
                  <a:lnTo>
                    <a:pt x="16292780" y="49774"/>
                  </a:lnTo>
                  <a:lnTo>
                    <a:pt x="16299179" y="81533"/>
                  </a:lnTo>
                  <a:lnTo>
                    <a:pt x="16299179" y="407670"/>
                  </a:lnTo>
                  <a:lnTo>
                    <a:pt x="16292780" y="439429"/>
                  </a:lnTo>
                  <a:lnTo>
                    <a:pt x="16275319" y="465343"/>
                  </a:lnTo>
                  <a:lnTo>
                    <a:pt x="16249405" y="482804"/>
                  </a:lnTo>
                  <a:lnTo>
                    <a:pt x="16217646" y="489203"/>
                  </a:lnTo>
                  <a:lnTo>
                    <a:pt x="81534" y="489203"/>
                  </a:lnTo>
                  <a:lnTo>
                    <a:pt x="49795" y="482804"/>
                  </a:lnTo>
                  <a:lnTo>
                    <a:pt x="23879" y="465343"/>
                  </a:lnTo>
                  <a:lnTo>
                    <a:pt x="6406" y="439429"/>
                  </a:lnTo>
                  <a:lnTo>
                    <a:pt x="0" y="407670"/>
                  </a:lnTo>
                  <a:lnTo>
                    <a:pt x="0" y="81533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83742" y="1786383"/>
            <a:ext cx="16307562" cy="8125301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26465">
              <a:lnSpc>
                <a:spcPts val="2445"/>
              </a:lnSpc>
            </a:pPr>
            <a:endParaRPr lang="uk-UA" sz="3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 </a:t>
            </a:r>
            <a:r>
              <a:rPr lang="uk-U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пункту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uk-U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Постанови № 681 т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ехнічний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адміністратор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трьох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робочих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днів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дня </a:t>
            </a:r>
            <a:r>
              <a:rPr lang="ru-RU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передбаченого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пунктом 112 </a:t>
            </a:r>
            <a:r>
              <a:rPr lang="uk-U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Постанови № 681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перевіряє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наведену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повідомленні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та: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3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вносить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Реєстру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будівельної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електронної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відомості</a:t>
            </a:r>
            <a:r>
              <a:rPr lang="ru-RU" sz="3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анулювання</a:t>
            </a:r>
            <a:r>
              <a:rPr lang="ru-RU" sz="3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присвоєного</a:t>
            </a:r>
            <a:r>
              <a:rPr lang="ru-RU" sz="3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РАНІШЕ</a:t>
            </a:r>
            <a:r>
              <a:rPr lang="ru-RU" sz="3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ідентифікатора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ідентифікаторів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будівництва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закінченого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будівництвом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35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додає</a:t>
            </a:r>
            <a:r>
              <a:rPr lang="ru-RU" sz="3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5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анульованого</a:t>
            </a:r>
            <a:r>
              <a:rPr lang="ru-RU" sz="3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ідентифікатора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ідентифікаторів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будівництва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закінченого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будівництвом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5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відомості</a:t>
            </a:r>
            <a:r>
              <a:rPr lang="ru-RU" sz="3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35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присвоєний</a:t>
            </a:r>
            <a:r>
              <a:rPr lang="ru-RU" sz="3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РАНІШЕ</a:t>
            </a:r>
            <a:r>
              <a:rPr lang="ru-RU" sz="3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ідентифікатор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будівництва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закінченого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будівництвом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35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додає</a:t>
            </a:r>
            <a:r>
              <a:rPr lang="ru-RU" sz="3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5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присвоєного</a:t>
            </a:r>
            <a:r>
              <a:rPr lang="ru-RU" sz="3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РАНІШЕ </a:t>
            </a:r>
            <a:r>
              <a:rPr lang="ru-RU" sz="35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ідентифікатора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будівництва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закінченого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будівництвом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5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відомості</a:t>
            </a:r>
            <a:r>
              <a:rPr lang="ru-RU" sz="3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35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анульований</a:t>
            </a:r>
            <a:r>
              <a:rPr lang="ru-RU" sz="3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ідентифікатор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ідентифікатори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будівництва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закінченого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будівництвом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35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повідомляє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користувача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електронної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анулювання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відмову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анулюванні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ідентифікатора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будівництва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закінченого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будівництвом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/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xfrm>
            <a:off x="16480536" y="9892096"/>
            <a:ext cx="588264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585">
              <a:lnSpc>
                <a:spcPts val="1775"/>
              </a:lnSpc>
            </a:pPr>
            <a:fld id="{81D60167-4931-47E6-BA6A-407CBD079E47}" type="slidenum">
              <a:rPr spc="-50" dirty="0"/>
              <a:t>12</a:t>
            </a:fld>
            <a:endParaRPr spc="-50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191262" y="4521200"/>
            <a:ext cx="685800" cy="8636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255524" y="6273800"/>
            <a:ext cx="685800" cy="8636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79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162" y="373507"/>
            <a:ext cx="17145000" cy="709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lang="uk-UA" sz="4500" b="1" dirty="0" smtClean="0"/>
              <a:t>Електронні документи Реєстру будівельної діяльності</a:t>
            </a:r>
            <a:endParaRPr sz="4500" dirty="0">
              <a:latin typeface="Palatino Linotype"/>
              <a:cs typeface="Palatino Linotype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970788" y="1196340"/>
            <a:ext cx="16325215" cy="515620"/>
            <a:chOff x="970788" y="1196340"/>
            <a:chExt cx="16325215" cy="515620"/>
          </a:xfrm>
        </p:grpSpPr>
        <p:sp>
          <p:nvSpPr>
            <p:cNvPr id="10" name="object 10"/>
            <p:cNvSpPr/>
            <p:nvPr/>
          </p:nvSpPr>
          <p:spPr>
            <a:xfrm>
              <a:off x="983742" y="1209294"/>
              <a:ext cx="16299180" cy="489584"/>
            </a:xfrm>
            <a:custGeom>
              <a:avLst/>
              <a:gdLst/>
              <a:ahLst/>
              <a:cxnLst/>
              <a:rect l="l" t="t" r="r" b="b"/>
              <a:pathLst>
                <a:path w="16299180" h="489585">
                  <a:moveTo>
                    <a:pt x="16217646" y="0"/>
                  </a:moveTo>
                  <a:lnTo>
                    <a:pt x="81534" y="0"/>
                  </a:lnTo>
                  <a:lnTo>
                    <a:pt x="49795" y="6399"/>
                  </a:lnTo>
                  <a:lnTo>
                    <a:pt x="23879" y="23860"/>
                  </a:lnTo>
                  <a:lnTo>
                    <a:pt x="6406" y="49774"/>
                  </a:lnTo>
                  <a:lnTo>
                    <a:pt x="0" y="81533"/>
                  </a:lnTo>
                  <a:lnTo>
                    <a:pt x="0" y="407670"/>
                  </a:lnTo>
                  <a:lnTo>
                    <a:pt x="6406" y="439429"/>
                  </a:lnTo>
                  <a:lnTo>
                    <a:pt x="23879" y="465343"/>
                  </a:lnTo>
                  <a:lnTo>
                    <a:pt x="49795" y="482804"/>
                  </a:lnTo>
                  <a:lnTo>
                    <a:pt x="81534" y="489203"/>
                  </a:lnTo>
                  <a:lnTo>
                    <a:pt x="16217646" y="489203"/>
                  </a:lnTo>
                  <a:lnTo>
                    <a:pt x="16249405" y="482804"/>
                  </a:lnTo>
                  <a:lnTo>
                    <a:pt x="16275319" y="465343"/>
                  </a:lnTo>
                  <a:lnTo>
                    <a:pt x="16292780" y="439429"/>
                  </a:lnTo>
                  <a:lnTo>
                    <a:pt x="16299179" y="407670"/>
                  </a:lnTo>
                  <a:lnTo>
                    <a:pt x="16299179" y="81533"/>
                  </a:lnTo>
                  <a:lnTo>
                    <a:pt x="16292780" y="49774"/>
                  </a:lnTo>
                  <a:lnTo>
                    <a:pt x="16275319" y="23860"/>
                  </a:lnTo>
                  <a:lnTo>
                    <a:pt x="16249405" y="6399"/>
                  </a:lnTo>
                  <a:lnTo>
                    <a:pt x="1621764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83742" y="1209294"/>
              <a:ext cx="16299180" cy="489584"/>
            </a:xfrm>
            <a:custGeom>
              <a:avLst/>
              <a:gdLst/>
              <a:ahLst/>
              <a:cxnLst/>
              <a:rect l="l" t="t" r="r" b="b"/>
              <a:pathLst>
                <a:path w="16299180" h="489585">
                  <a:moveTo>
                    <a:pt x="0" y="81533"/>
                  </a:moveTo>
                  <a:lnTo>
                    <a:pt x="6406" y="49774"/>
                  </a:lnTo>
                  <a:lnTo>
                    <a:pt x="23879" y="23860"/>
                  </a:lnTo>
                  <a:lnTo>
                    <a:pt x="49795" y="6399"/>
                  </a:lnTo>
                  <a:lnTo>
                    <a:pt x="81534" y="0"/>
                  </a:lnTo>
                  <a:lnTo>
                    <a:pt x="16217646" y="0"/>
                  </a:lnTo>
                  <a:lnTo>
                    <a:pt x="16249405" y="6399"/>
                  </a:lnTo>
                  <a:lnTo>
                    <a:pt x="16275319" y="23860"/>
                  </a:lnTo>
                  <a:lnTo>
                    <a:pt x="16292780" y="49774"/>
                  </a:lnTo>
                  <a:lnTo>
                    <a:pt x="16299179" y="81533"/>
                  </a:lnTo>
                  <a:lnTo>
                    <a:pt x="16299179" y="407670"/>
                  </a:lnTo>
                  <a:lnTo>
                    <a:pt x="16292780" y="439429"/>
                  </a:lnTo>
                  <a:lnTo>
                    <a:pt x="16275319" y="465343"/>
                  </a:lnTo>
                  <a:lnTo>
                    <a:pt x="16249405" y="482804"/>
                  </a:lnTo>
                  <a:lnTo>
                    <a:pt x="16217646" y="489203"/>
                  </a:lnTo>
                  <a:lnTo>
                    <a:pt x="81534" y="489203"/>
                  </a:lnTo>
                  <a:lnTo>
                    <a:pt x="49795" y="482804"/>
                  </a:lnTo>
                  <a:lnTo>
                    <a:pt x="23879" y="465343"/>
                  </a:lnTo>
                  <a:lnTo>
                    <a:pt x="6406" y="439429"/>
                  </a:lnTo>
                  <a:lnTo>
                    <a:pt x="0" y="407670"/>
                  </a:lnTo>
                  <a:lnTo>
                    <a:pt x="0" y="81533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83742" y="1786383"/>
            <a:ext cx="16307562" cy="8617744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r>
              <a:rPr lang="uk-U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 до частини 2 статті 22-2 Закону № 3038-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І, з використанням Реєстру будівельної діяльності </a:t>
            </a:r>
            <a:r>
              <a:rPr lang="uk-UA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створюються такі електронні документи </a:t>
            </a:r>
            <a:r>
              <a:rPr lang="uk-U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(крім документів, які містять відомості, що становлять державну таємницю) та здійснюються такі дії: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будівельний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паспорт </a:t>
            </a:r>
            <a:r>
              <a:rPr lang="ru-RU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забудови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земельної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ділянки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відмову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наданні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10)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сертифікат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експлуатацію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закінченого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будівництвом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відмову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наданні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11) </a:t>
            </a:r>
            <a:r>
              <a:rPr lang="ru-RU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інвентаризаційна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справа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технічної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інвентаризації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технічні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паспорти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об’єктів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незавершеного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будівництва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закінчених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будівництвом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об’єктів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їхніх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житлових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нежитлових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приміщень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них;</a:t>
            </a:r>
            <a:endParaRPr lang="uk-UA" sz="3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присвоєння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зміна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коригування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скасування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адреси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будівництва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нерухомого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майна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5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Оригіналом</a:t>
            </a:r>
            <a:r>
              <a:rPr lang="ru-RU" sz="35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визначених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частиною</a:t>
            </a:r>
            <a:r>
              <a:rPr lang="uk-U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статті 22-2 Закону № 3038-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ru-RU" sz="35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3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примірник</a:t>
            </a:r>
            <a:r>
              <a:rPr lang="ru-RU" sz="3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5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електронній</a:t>
            </a:r>
            <a:r>
              <a:rPr lang="ru-RU" sz="3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r>
              <a:rPr lang="ru-RU" sz="3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5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виготовлений</a:t>
            </a:r>
            <a:r>
              <a:rPr lang="ru-RU" sz="3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35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3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Реєстру</a:t>
            </a:r>
            <a:r>
              <a:rPr lang="ru-RU" sz="3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будівельної</a:t>
            </a:r>
            <a:r>
              <a:rPr lang="ru-RU" sz="3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3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xfrm>
            <a:off x="16383000" y="9931401"/>
            <a:ext cx="46990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585">
              <a:lnSpc>
                <a:spcPts val="1775"/>
              </a:lnSpc>
            </a:pPr>
            <a:fld id="{81D60167-4931-47E6-BA6A-407CBD079E47}" type="slidenum">
              <a:rPr spc="-50" dirty="0"/>
              <a:t>13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35335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162" y="373507"/>
            <a:ext cx="17145000" cy="709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lang="uk-UA" sz="4500" b="1" dirty="0" smtClean="0"/>
              <a:t>Електронні документи Реєстру будівельної діяльності</a:t>
            </a:r>
            <a:endParaRPr sz="4500" dirty="0">
              <a:latin typeface="Palatino Linotype"/>
              <a:cs typeface="Palatino Linotype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970788" y="1196340"/>
            <a:ext cx="16325215" cy="515620"/>
            <a:chOff x="970788" y="1196340"/>
            <a:chExt cx="16325215" cy="515620"/>
          </a:xfrm>
        </p:grpSpPr>
        <p:sp>
          <p:nvSpPr>
            <p:cNvPr id="10" name="object 10"/>
            <p:cNvSpPr/>
            <p:nvPr/>
          </p:nvSpPr>
          <p:spPr>
            <a:xfrm>
              <a:off x="983742" y="1209294"/>
              <a:ext cx="16299180" cy="489584"/>
            </a:xfrm>
            <a:custGeom>
              <a:avLst/>
              <a:gdLst/>
              <a:ahLst/>
              <a:cxnLst/>
              <a:rect l="l" t="t" r="r" b="b"/>
              <a:pathLst>
                <a:path w="16299180" h="489585">
                  <a:moveTo>
                    <a:pt x="16217646" y="0"/>
                  </a:moveTo>
                  <a:lnTo>
                    <a:pt x="81534" y="0"/>
                  </a:lnTo>
                  <a:lnTo>
                    <a:pt x="49795" y="6399"/>
                  </a:lnTo>
                  <a:lnTo>
                    <a:pt x="23879" y="23860"/>
                  </a:lnTo>
                  <a:lnTo>
                    <a:pt x="6406" y="49774"/>
                  </a:lnTo>
                  <a:lnTo>
                    <a:pt x="0" y="81533"/>
                  </a:lnTo>
                  <a:lnTo>
                    <a:pt x="0" y="407670"/>
                  </a:lnTo>
                  <a:lnTo>
                    <a:pt x="6406" y="439429"/>
                  </a:lnTo>
                  <a:lnTo>
                    <a:pt x="23879" y="465343"/>
                  </a:lnTo>
                  <a:lnTo>
                    <a:pt x="49795" y="482804"/>
                  </a:lnTo>
                  <a:lnTo>
                    <a:pt x="81534" y="489203"/>
                  </a:lnTo>
                  <a:lnTo>
                    <a:pt x="16217646" y="489203"/>
                  </a:lnTo>
                  <a:lnTo>
                    <a:pt x="16249405" y="482804"/>
                  </a:lnTo>
                  <a:lnTo>
                    <a:pt x="16275319" y="465343"/>
                  </a:lnTo>
                  <a:lnTo>
                    <a:pt x="16292780" y="439429"/>
                  </a:lnTo>
                  <a:lnTo>
                    <a:pt x="16299179" y="407670"/>
                  </a:lnTo>
                  <a:lnTo>
                    <a:pt x="16299179" y="81533"/>
                  </a:lnTo>
                  <a:lnTo>
                    <a:pt x="16292780" y="49774"/>
                  </a:lnTo>
                  <a:lnTo>
                    <a:pt x="16275319" y="23860"/>
                  </a:lnTo>
                  <a:lnTo>
                    <a:pt x="16249405" y="6399"/>
                  </a:lnTo>
                  <a:lnTo>
                    <a:pt x="1621764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83742" y="1209294"/>
              <a:ext cx="16299180" cy="489584"/>
            </a:xfrm>
            <a:custGeom>
              <a:avLst/>
              <a:gdLst/>
              <a:ahLst/>
              <a:cxnLst/>
              <a:rect l="l" t="t" r="r" b="b"/>
              <a:pathLst>
                <a:path w="16299180" h="489585">
                  <a:moveTo>
                    <a:pt x="0" y="81533"/>
                  </a:moveTo>
                  <a:lnTo>
                    <a:pt x="6406" y="49774"/>
                  </a:lnTo>
                  <a:lnTo>
                    <a:pt x="23879" y="23860"/>
                  </a:lnTo>
                  <a:lnTo>
                    <a:pt x="49795" y="6399"/>
                  </a:lnTo>
                  <a:lnTo>
                    <a:pt x="81534" y="0"/>
                  </a:lnTo>
                  <a:lnTo>
                    <a:pt x="16217646" y="0"/>
                  </a:lnTo>
                  <a:lnTo>
                    <a:pt x="16249405" y="6399"/>
                  </a:lnTo>
                  <a:lnTo>
                    <a:pt x="16275319" y="23860"/>
                  </a:lnTo>
                  <a:lnTo>
                    <a:pt x="16292780" y="49774"/>
                  </a:lnTo>
                  <a:lnTo>
                    <a:pt x="16299179" y="81533"/>
                  </a:lnTo>
                  <a:lnTo>
                    <a:pt x="16299179" y="407670"/>
                  </a:lnTo>
                  <a:lnTo>
                    <a:pt x="16292780" y="439429"/>
                  </a:lnTo>
                  <a:lnTo>
                    <a:pt x="16275319" y="465343"/>
                  </a:lnTo>
                  <a:lnTo>
                    <a:pt x="16249405" y="482804"/>
                  </a:lnTo>
                  <a:lnTo>
                    <a:pt x="16217646" y="489203"/>
                  </a:lnTo>
                  <a:lnTo>
                    <a:pt x="81534" y="489203"/>
                  </a:lnTo>
                  <a:lnTo>
                    <a:pt x="49795" y="482804"/>
                  </a:lnTo>
                  <a:lnTo>
                    <a:pt x="23879" y="465343"/>
                  </a:lnTo>
                  <a:lnTo>
                    <a:pt x="6406" y="439429"/>
                  </a:lnTo>
                  <a:lnTo>
                    <a:pt x="0" y="407670"/>
                  </a:lnTo>
                  <a:lnTo>
                    <a:pt x="0" y="81533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883158" y="1824855"/>
            <a:ext cx="16785844" cy="8510022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визначені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частиною</a:t>
            </a:r>
            <a:r>
              <a:rPr lang="uk-U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статті 22-2 Закону № 3038-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5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набирають</a:t>
            </a:r>
            <a:r>
              <a:rPr lang="ru-RU" sz="3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чинності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вважаються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проведеними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моменту </a:t>
            </a:r>
            <a:r>
              <a:rPr lang="ru-RU" sz="35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3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засвідчення</a:t>
            </a:r>
            <a:r>
              <a:rPr lang="ru-RU" sz="3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кваліфікованим</a:t>
            </a:r>
            <a:r>
              <a:rPr lang="ru-RU" sz="3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електронним</a:t>
            </a:r>
            <a:r>
              <a:rPr lang="ru-RU" sz="3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підписом</a:t>
            </a:r>
            <a:r>
              <a:rPr lang="ru-RU" sz="3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особи, яка </a:t>
            </a:r>
            <a:r>
              <a:rPr lang="ru-RU" sz="35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3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створила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Прим.: та, за 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необхідності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затвердження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визначені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статті 22-2 Закону № 3038-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створюються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проводяться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шляхом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внесення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запису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Реєстру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будівельної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присвоєнням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реєстраційного</a:t>
            </a:r>
            <a:r>
              <a:rPr lang="ru-RU" sz="3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номера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реєстрі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Документи/дії, створені/здійснені БЕЗ використання Реєстру будівельної діяльності, </a:t>
            </a:r>
            <a:r>
              <a:rPr lang="uk-UA" sz="3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недійсними</a:t>
            </a:r>
            <a:r>
              <a:rPr lang="uk-UA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(крім документів, які містять відомості, що становлять державну таємницю). </a:t>
            </a:r>
            <a:r>
              <a:rPr lang="uk-U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(частина 2 статті 22-2 Закону № 3038-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І)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 </a:t>
            </a:r>
            <a:r>
              <a:rPr lang="uk-U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із частиною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uk-U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статті 22-2 Закону № 3038-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д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окументи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створені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Реєстру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будівельної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паперовій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електронній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формах </a:t>
            </a:r>
            <a:r>
              <a:rPr lang="ru-RU" sz="35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3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однакову</a:t>
            </a:r>
            <a:r>
              <a:rPr lang="ru-RU" sz="3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юридичну</a:t>
            </a:r>
            <a:r>
              <a:rPr lang="ru-RU" sz="3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силу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</a:t>
            </a:r>
            <a: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.: Відповідно поняття «</a:t>
            </a:r>
            <a:r>
              <a:rPr lang="uk-UA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реєстраційний номер документа/дії </a:t>
            </a:r>
            <a: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Реєстрі будівельної діяльності» не є тотожним поняттю(ям) «</a:t>
            </a:r>
            <a:r>
              <a:rPr lang="uk-UA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ідентифікатор об'єкта будівництва та закінченого будівництвом об'єкта</a:t>
            </a:r>
            <a: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xfrm>
            <a:off x="16480536" y="9892097"/>
            <a:ext cx="512064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585">
              <a:lnSpc>
                <a:spcPts val="1775"/>
              </a:lnSpc>
            </a:pPr>
            <a:fld id="{81D60167-4931-47E6-BA6A-407CBD079E47}" type="slidenum">
              <a:rPr spc="-50" dirty="0"/>
              <a:t>14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147083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" y="1822958"/>
            <a:ext cx="18239740" cy="7682230"/>
          </a:xfrm>
          <a:custGeom>
            <a:avLst/>
            <a:gdLst/>
            <a:ahLst/>
            <a:cxnLst/>
            <a:rect l="l" t="t" r="r" b="b"/>
            <a:pathLst>
              <a:path w="18239740" h="7682230">
                <a:moveTo>
                  <a:pt x="18239232" y="0"/>
                </a:moveTo>
                <a:lnTo>
                  <a:pt x="0" y="0"/>
                </a:lnTo>
                <a:lnTo>
                  <a:pt x="0" y="7681849"/>
                </a:lnTo>
                <a:lnTo>
                  <a:pt x="18239232" y="7681849"/>
                </a:lnTo>
                <a:lnTo>
                  <a:pt x="18239232" y="0"/>
                </a:lnTo>
                <a:close/>
              </a:path>
            </a:pathLst>
          </a:custGeom>
          <a:solidFill>
            <a:srgbClr val="CED5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lang="uk-UA" dirty="0" smtClean="0"/>
              <a:t>«Юридична доля» Ідентифікатора</a:t>
            </a:r>
            <a:endParaRPr sz="3200" dirty="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8036" y="500549"/>
            <a:ext cx="2057402" cy="1871001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5521388" y="1994852"/>
            <a:ext cx="7189470" cy="2171065"/>
            <a:chOff x="5521388" y="1994852"/>
            <a:chExt cx="7189470" cy="2171065"/>
          </a:xfrm>
        </p:grpSpPr>
        <p:sp>
          <p:nvSpPr>
            <p:cNvPr id="7" name="object 7"/>
            <p:cNvSpPr/>
            <p:nvPr/>
          </p:nvSpPr>
          <p:spPr>
            <a:xfrm>
              <a:off x="5534406" y="3518154"/>
              <a:ext cx="7163434" cy="635000"/>
            </a:xfrm>
            <a:custGeom>
              <a:avLst/>
              <a:gdLst/>
              <a:ahLst/>
              <a:cxnLst/>
              <a:rect l="l" t="t" r="r" b="b"/>
              <a:pathLst>
                <a:path w="7163434" h="635000">
                  <a:moveTo>
                    <a:pt x="3610355" y="0"/>
                  </a:moveTo>
                  <a:lnTo>
                    <a:pt x="3610355" y="317246"/>
                  </a:lnTo>
                  <a:lnTo>
                    <a:pt x="7162927" y="317246"/>
                  </a:lnTo>
                  <a:lnTo>
                    <a:pt x="7162927" y="634619"/>
                  </a:lnTo>
                </a:path>
                <a:path w="7163434" h="635000">
                  <a:moveTo>
                    <a:pt x="3610229" y="0"/>
                  </a:moveTo>
                  <a:lnTo>
                    <a:pt x="3610229" y="317246"/>
                  </a:lnTo>
                  <a:lnTo>
                    <a:pt x="0" y="317246"/>
                  </a:lnTo>
                  <a:lnTo>
                    <a:pt x="0" y="634619"/>
                  </a:lnTo>
                </a:path>
              </a:pathLst>
            </a:custGeom>
            <a:ln w="25908">
              <a:solidFill>
                <a:srgbClr val="3C66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344918" y="2007870"/>
              <a:ext cx="3599815" cy="1510665"/>
            </a:xfrm>
            <a:custGeom>
              <a:avLst/>
              <a:gdLst/>
              <a:ahLst/>
              <a:cxnLst/>
              <a:rect l="l" t="t" r="r" b="b"/>
              <a:pathLst>
                <a:path w="3599815" h="1510664">
                  <a:moveTo>
                    <a:pt x="0" y="1510283"/>
                  </a:moveTo>
                  <a:lnTo>
                    <a:pt x="3599687" y="1510283"/>
                  </a:lnTo>
                  <a:lnTo>
                    <a:pt x="3599687" y="0"/>
                  </a:lnTo>
                  <a:lnTo>
                    <a:pt x="0" y="0"/>
                  </a:lnTo>
                  <a:lnTo>
                    <a:pt x="0" y="1510283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085169" y="2007235"/>
            <a:ext cx="4055048" cy="1482457"/>
          </a:xfrm>
          <a:prstGeom prst="rect">
            <a:avLst/>
          </a:prstGeom>
          <a:solidFill>
            <a:srgbClr val="4F81BC"/>
          </a:solidFill>
        </p:spPr>
        <p:txBody>
          <a:bodyPr vert="horz" wrap="square" lIns="0" tIns="287020" rIns="0" bIns="0" rtlCol="0">
            <a:spAutoFit/>
          </a:bodyPr>
          <a:lstStyle/>
          <a:p>
            <a:pPr marL="795655" marR="393700" indent="-396875">
              <a:lnSpc>
                <a:spcPts val="3520"/>
              </a:lnSpc>
              <a:spcBef>
                <a:spcPts val="2260"/>
              </a:spcBef>
            </a:pPr>
            <a:r>
              <a:rPr lang="uk-UA" sz="3200" b="1" dirty="0" smtClean="0">
                <a:solidFill>
                  <a:srgbClr val="FFFFFF"/>
                </a:solidFill>
                <a:latin typeface="Calibri"/>
                <a:cs typeface="Calibri"/>
              </a:rPr>
              <a:t>ІДЕНТИФІКАТОР</a:t>
            </a:r>
            <a:endParaRPr lang="uk-UA" sz="3200" b="1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795655" marR="393700" indent="-396875">
              <a:lnSpc>
                <a:spcPts val="3520"/>
              </a:lnSpc>
              <a:spcBef>
                <a:spcPts val="2260"/>
              </a:spcBef>
            </a:pPr>
            <a:endParaRPr sz="32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38846" y="4152138"/>
            <a:ext cx="3605529" cy="1059264"/>
          </a:xfrm>
          <a:prstGeom prst="rect">
            <a:avLst/>
          </a:prstGeom>
          <a:solidFill>
            <a:srgbClr val="4F81BC"/>
          </a:solidFill>
          <a:ln w="25907">
            <a:solidFill>
              <a:srgbClr val="FFFFFF"/>
            </a:solidFill>
          </a:ln>
        </p:spPr>
        <p:txBody>
          <a:bodyPr vert="horz" wrap="square" lIns="0" tIns="317500" rIns="0" bIns="0" rtlCol="0">
            <a:spAutoFit/>
          </a:bodyPr>
          <a:lstStyle/>
          <a:p>
            <a:pPr marL="245745">
              <a:lnSpc>
                <a:spcPct val="100000"/>
              </a:lnSpc>
              <a:spcBef>
                <a:spcPts val="2500"/>
              </a:spcBef>
            </a:pPr>
            <a:r>
              <a:rPr lang="uk-UA" sz="48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Анулюється</a:t>
            </a:r>
            <a:endParaRPr sz="4800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897361" y="4152138"/>
            <a:ext cx="3599815" cy="1511935"/>
          </a:xfrm>
          <a:custGeom>
            <a:avLst/>
            <a:gdLst/>
            <a:ahLst/>
            <a:cxnLst/>
            <a:rect l="l" t="t" r="r" b="b"/>
            <a:pathLst>
              <a:path w="3599815" h="1511935">
                <a:moveTo>
                  <a:pt x="0" y="1511808"/>
                </a:moveTo>
                <a:lnTo>
                  <a:pt x="3599688" y="1511808"/>
                </a:lnTo>
                <a:lnTo>
                  <a:pt x="3599688" y="0"/>
                </a:lnTo>
                <a:lnTo>
                  <a:pt x="0" y="0"/>
                </a:lnTo>
                <a:lnTo>
                  <a:pt x="0" y="1511808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16480536" y="9892097"/>
            <a:ext cx="435864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585">
              <a:lnSpc>
                <a:spcPts val="1775"/>
              </a:lnSpc>
            </a:pPr>
            <a:fld id="{81D60167-4931-47E6-BA6A-407CBD079E47}" type="slidenum">
              <a:rPr spc="-50" dirty="0"/>
              <a:t>15</a:t>
            </a:fld>
            <a:endParaRPr spc="-50" dirty="0"/>
          </a:p>
        </p:txBody>
      </p:sp>
      <p:sp>
        <p:nvSpPr>
          <p:cNvPr id="13" name="object 13"/>
          <p:cNvSpPr txBox="1"/>
          <p:nvPr/>
        </p:nvSpPr>
        <p:spPr>
          <a:xfrm>
            <a:off x="519049" y="5480158"/>
            <a:ext cx="5039995" cy="3462486"/>
          </a:xfrm>
          <a:prstGeom prst="rect">
            <a:avLst/>
          </a:prstGeom>
          <a:solidFill>
            <a:srgbClr val="C5D9F0"/>
          </a:solidFill>
          <a:ln w="25907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uk-U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Дублювання ідентифікаторів;</a:t>
            </a:r>
          </a:p>
          <a:p>
            <a:pPr marL="342900" indent="-342900" algn="l">
              <a:lnSpc>
                <a:spcPct val="100000"/>
              </a:lnSpc>
              <a:buFontTx/>
              <a:buChar char="-"/>
            </a:pPr>
            <a:r>
              <a:rPr lang="uk-U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Ч. </a:t>
            </a:r>
            <a: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uk-U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 </a:t>
            </a:r>
            <a: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26-2 Закону № 3038-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І, </a:t>
            </a:r>
            <a:r>
              <a:rPr lang="uk-U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109 </a:t>
            </a:r>
            <a: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Постанови № 681 </a:t>
            </a:r>
            <a:r>
              <a:rPr lang="uk-U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передбачає, </a:t>
            </a:r>
            <a: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</a:t>
            </a:r>
            <a:r>
              <a:rPr lang="uk-UA" sz="2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разі </a:t>
            </a:r>
            <a:r>
              <a:rPr lang="uk-UA" sz="2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ПОДІЛУ АБО ОБ’ЄДНАННЯ</a:t>
            </a:r>
            <a: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закінченого будівництвом об’єкта </a:t>
            </a:r>
            <a:r>
              <a:rPr lang="uk-UA" sz="2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ідентифікатор</a:t>
            </a:r>
            <a: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закінченого будівництвом об’єкта </a:t>
            </a:r>
            <a:r>
              <a:rPr lang="uk-UA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АНУЛЮЄТЬСЯ.</a:t>
            </a:r>
            <a:endParaRPr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12"/>
          <p:cNvSpPr txBox="1"/>
          <p:nvPr/>
        </p:nvSpPr>
        <p:spPr>
          <a:xfrm>
            <a:off x="6409703" y="4146283"/>
            <a:ext cx="4421031" cy="1059264"/>
          </a:xfrm>
          <a:prstGeom prst="rect">
            <a:avLst/>
          </a:prstGeom>
          <a:solidFill>
            <a:srgbClr val="4F81BC"/>
          </a:solidFill>
        </p:spPr>
        <p:txBody>
          <a:bodyPr vert="horz" wrap="square" lIns="0" tIns="317500" rIns="0" bIns="0" rtlCol="0">
            <a:spAutoFit/>
          </a:bodyPr>
          <a:lstStyle/>
          <a:p>
            <a:pPr marL="650875">
              <a:lnSpc>
                <a:spcPct val="100000"/>
              </a:lnSpc>
              <a:spcBef>
                <a:spcPts val="2500"/>
              </a:spcBef>
            </a:pPr>
            <a:r>
              <a:rPr lang="uk-UA" sz="48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Є незмінним</a:t>
            </a:r>
            <a:endParaRPr sz="4800" dirty="0">
              <a:latin typeface="Calibri"/>
              <a:cs typeface="Calibri"/>
            </a:endParaRPr>
          </a:p>
        </p:txBody>
      </p:sp>
      <p:sp>
        <p:nvSpPr>
          <p:cNvPr id="17" name="object 13"/>
          <p:cNvSpPr txBox="1"/>
          <p:nvPr/>
        </p:nvSpPr>
        <p:spPr>
          <a:xfrm>
            <a:off x="6100222" y="5474951"/>
            <a:ext cx="5710778" cy="3847207"/>
          </a:xfrm>
          <a:prstGeom prst="rect">
            <a:avLst/>
          </a:prstGeom>
          <a:solidFill>
            <a:srgbClr val="C5D9F0"/>
          </a:solidFill>
          <a:ln w="25907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340"/>
              </a:spcBef>
            </a:pPr>
            <a:r>
              <a:rPr lang="uk-U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Ч. </a:t>
            </a:r>
            <a: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uk-U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 </a:t>
            </a:r>
            <a: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26-2 Закону № 3038-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І, </a:t>
            </a:r>
            <a:r>
              <a:rPr lang="uk-U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п.108 </a:t>
            </a:r>
            <a: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Постанови № 681 </a:t>
            </a:r>
            <a:r>
              <a:rPr lang="uk-UA" sz="2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5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ісля</a:t>
            </a:r>
            <a:r>
              <a:rPr lang="ru-RU" sz="2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2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</a:t>
            </a:r>
            <a:r>
              <a:rPr lang="ru-RU" sz="2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нового </a:t>
            </a:r>
            <a:r>
              <a:rPr lang="ru-RU" sz="25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будівництва</a:t>
            </a:r>
            <a:r>
              <a:rPr lang="ru-RU" sz="2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5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експлуатацію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ідентифікатор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будівництва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вважається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ідентифікатором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закінченого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будівництвом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ідентифікації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такого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усього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періоду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існування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bject 13"/>
          <p:cNvSpPr txBox="1"/>
          <p:nvPr/>
        </p:nvSpPr>
        <p:spPr>
          <a:xfrm>
            <a:off x="12152184" y="5541626"/>
            <a:ext cx="5799737" cy="3847207"/>
          </a:xfrm>
          <a:prstGeom prst="rect">
            <a:avLst/>
          </a:prstGeom>
          <a:solidFill>
            <a:srgbClr val="C5D9F0"/>
          </a:solidFill>
          <a:ln w="25907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uk-U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Дублювання ідентифікаторів;</a:t>
            </a:r>
          </a:p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uk-U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Ч. </a:t>
            </a:r>
            <a: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uk-U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 </a:t>
            </a:r>
            <a: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26-2 Закону № 3038-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І, </a:t>
            </a:r>
            <a:r>
              <a:rPr lang="uk-U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</a:t>
            </a:r>
            <a: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110 Постанови № </a:t>
            </a:r>
            <a:r>
              <a:rPr lang="uk-U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681: </a:t>
            </a:r>
            <a:r>
              <a:rPr lang="uk-UA" sz="25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разі </a:t>
            </a:r>
            <a:r>
              <a:rPr lang="uk-UA" sz="2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ВИДІЛУ ЧАСТКИ</a:t>
            </a:r>
            <a: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із закінченого будівництвом об’єкта ідентифікатор об’єкта, </a:t>
            </a:r>
            <a:r>
              <a:rPr lang="uk-UA" sz="2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якого виділено частку, залишається НЕЗМІННИМ</a:t>
            </a:r>
            <a: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Закінченому будівництвом об’єкту, що утворився внаслідок виділу частки, присвоюється </a:t>
            </a:r>
            <a:r>
              <a:rPr lang="uk-UA" sz="2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НОВИЙ</a:t>
            </a:r>
            <a:r>
              <a:rPr lang="uk-UA" sz="2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5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ідентифікатор</a:t>
            </a:r>
            <a:r>
              <a:rPr lang="uk-U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object 12"/>
          <p:cNvSpPr txBox="1"/>
          <p:nvPr/>
        </p:nvSpPr>
        <p:spPr>
          <a:xfrm>
            <a:off x="11386993" y="4117862"/>
            <a:ext cx="6564928" cy="1059264"/>
          </a:xfrm>
          <a:prstGeom prst="rect">
            <a:avLst/>
          </a:prstGeom>
          <a:solidFill>
            <a:srgbClr val="4F81BC"/>
          </a:solidFill>
        </p:spPr>
        <p:txBody>
          <a:bodyPr vert="horz" wrap="square" lIns="0" tIns="317500" rIns="0" bIns="0" rtlCol="0">
            <a:spAutoFit/>
          </a:bodyPr>
          <a:lstStyle/>
          <a:p>
            <a:pPr marL="650875">
              <a:lnSpc>
                <a:spcPct val="100000"/>
              </a:lnSpc>
              <a:spcBef>
                <a:spcPts val="2500"/>
              </a:spcBef>
            </a:pPr>
            <a:r>
              <a:rPr lang="uk-UA" sz="48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Присвоюється новий</a:t>
            </a:r>
            <a:endParaRPr sz="4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162" y="373507"/>
            <a:ext cx="17145000" cy="709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lang="uk-UA" sz="4500" b="1" dirty="0" smtClean="0">
                <a:latin typeface="Palatino Linotype"/>
                <a:cs typeface="Palatino Linotype"/>
              </a:rPr>
              <a:t>В яких документах </a:t>
            </a:r>
            <a:r>
              <a:rPr lang="uk-UA" sz="4500" b="1" dirty="0" smtClean="0"/>
              <a:t>зазначається </a:t>
            </a:r>
            <a:r>
              <a:rPr lang="uk-UA" sz="4500" b="1" dirty="0" smtClean="0">
                <a:latin typeface="Palatino Linotype"/>
                <a:cs typeface="Palatino Linotype"/>
              </a:rPr>
              <a:t>Ідентифікатор</a:t>
            </a:r>
            <a:endParaRPr sz="4500" dirty="0">
              <a:latin typeface="Palatino Linotype"/>
              <a:cs typeface="Palatino Linotype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970788" y="1196340"/>
            <a:ext cx="16325215" cy="515620"/>
            <a:chOff x="970788" y="1196340"/>
            <a:chExt cx="16325215" cy="515620"/>
          </a:xfrm>
        </p:grpSpPr>
        <p:sp>
          <p:nvSpPr>
            <p:cNvPr id="10" name="object 10"/>
            <p:cNvSpPr/>
            <p:nvPr/>
          </p:nvSpPr>
          <p:spPr>
            <a:xfrm>
              <a:off x="983742" y="1209294"/>
              <a:ext cx="16299180" cy="489584"/>
            </a:xfrm>
            <a:custGeom>
              <a:avLst/>
              <a:gdLst/>
              <a:ahLst/>
              <a:cxnLst/>
              <a:rect l="l" t="t" r="r" b="b"/>
              <a:pathLst>
                <a:path w="16299180" h="489585">
                  <a:moveTo>
                    <a:pt x="16217646" y="0"/>
                  </a:moveTo>
                  <a:lnTo>
                    <a:pt x="81534" y="0"/>
                  </a:lnTo>
                  <a:lnTo>
                    <a:pt x="49795" y="6399"/>
                  </a:lnTo>
                  <a:lnTo>
                    <a:pt x="23879" y="23860"/>
                  </a:lnTo>
                  <a:lnTo>
                    <a:pt x="6406" y="49774"/>
                  </a:lnTo>
                  <a:lnTo>
                    <a:pt x="0" y="81533"/>
                  </a:lnTo>
                  <a:lnTo>
                    <a:pt x="0" y="407670"/>
                  </a:lnTo>
                  <a:lnTo>
                    <a:pt x="6406" y="439429"/>
                  </a:lnTo>
                  <a:lnTo>
                    <a:pt x="23879" y="465343"/>
                  </a:lnTo>
                  <a:lnTo>
                    <a:pt x="49795" y="482804"/>
                  </a:lnTo>
                  <a:lnTo>
                    <a:pt x="81534" y="489203"/>
                  </a:lnTo>
                  <a:lnTo>
                    <a:pt x="16217646" y="489203"/>
                  </a:lnTo>
                  <a:lnTo>
                    <a:pt x="16249405" y="482804"/>
                  </a:lnTo>
                  <a:lnTo>
                    <a:pt x="16275319" y="465343"/>
                  </a:lnTo>
                  <a:lnTo>
                    <a:pt x="16292780" y="439429"/>
                  </a:lnTo>
                  <a:lnTo>
                    <a:pt x="16299179" y="407670"/>
                  </a:lnTo>
                  <a:lnTo>
                    <a:pt x="16299179" y="81533"/>
                  </a:lnTo>
                  <a:lnTo>
                    <a:pt x="16292780" y="49774"/>
                  </a:lnTo>
                  <a:lnTo>
                    <a:pt x="16275319" y="23860"/>
                  </a:lnTo>
                  <a:lnTo>
                    <a:pt x="16249405" y="6399"/>
                  </a:lnTo>
                  <a:lnTo>
                    <a:pt x="1621764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83742" y="1209294"/>
              <a:ext cx="16299180" cy="489584"/>
            </a:xfrm>
            <a:custGeom>
              <a:avLst/>
              <a:gdLst/>
              <a:ahLst/>
              <a:cxnLst/>
              <a:rect l="l" t="t" r="r" b="b"/>
              <a:pathLst>
                <a:path w="16299180" h="489585">
                  <a:moveTo>
                    <a:pt x="0" y="81533"/>
                  </a:moveTo>
                  <a:lnTo>
                    <a:pt x="6406" y="49774"/>
                  </a:lnTo>
                  <a:lnTo>
                    <a:pt x="23879" y="23860"/>
                  </a:lnTo>
                  <a:lnTo>
                    <a:pt x="49795" y="6399"/>
                  </a:lnTo>
                  <a:lnTo>
                    <a:pt x="81534" y="0"/>
                  </a:lnTo>
                  <a:lnTo>
                    <a:pt x="16217646" y="0"/>
                  </a:lnTo>
                  <a:lnTo>
                    <a:pt x="16249405" y="6399"/>
                  </a:lnTo>
                  <a:lnTo>
                    <a:pt x="16275319" y="23860"/>
                  </a:lnTo>
                  <a:lnTo>
                    <a:pt x="16292780" y="49774"/>
                  </a:lnTo>
                  <a:lnTo>
                    <a:pt x="16299179" y="81533"/>
                  </a:lnTo>
                  <a:lnTo>
                    <a:pt x="16299179" y="407670"/>
                  </a:lnTo>
                  <a:lnTo>
                    <a:pt x="16292780" y="439429"/>
                  </a:lnTo>
                  <a:lnTo>
                    <a:pt x="16275319" y="465343"/>
                  </a:lnTo>
                  <a:lnTo>
                    <a:pt x="16249405" y="482804"/>
                  </a:lnTo>
                  <a:lnTo>
                    <a:pt x="16217646" y="489203"/>
                  </a:lnTo>
                  <a:lnTo>
                    <a:pt x="81534" y="489203"/>
                  </a:lnTo>
                  <a:lnTo>
                    <a:pt x="49795" y="482804"/>
                  </a:lnTo>
                  <a:lnTo>
                    <a:pt x="23879" y="465343"/>
                  </a:lnTo>
                  <a:lnTo>
                    <a:pt x="6406" y="439429"/>
                  </a:lnTo>
                  <a:lnTo>
                    <a:pt x="0" y="407670"/>
                  </a:lnTo>
                  <a:lnTo>
                    <a:pt x="0" y="81533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83742" y="1786383"/>
            <a:ext cx="16307562" cy="6478697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26465">
              <a:lnSpc>
                <a:spcPts val="2445"/>
              </a:lnSpc>
            </a:pPr>
            <a:endParaRPr lang="uk-UA" sz="3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500" dirty="0"/>
              <a:t>Відповідно до частини 8 статті 26-2 Закону № 3038-</a:t>
            </a:r>
            <a:r>
              <a:rPr lang="en-US" sz="3500" dirty="0"/>
              <a:t>V</a:t>
            </a:r>
            <a:r>
              <a:rPr lang="uk-UA" sz="3500" dirty="0"/>
              <a:t>І, </a:t>
            </a:r>
            <a:r>
              <a:rPr lang="uk-UA" sz="3500" b="1" dirty="0"/>
              <a:t>І</a:t>
            </a:r>
            <a:r>
              <a:rPr lang="ru-RU" sz="3500" b="1" dirty="0"/>
              <a:t>ДЕНТИФІКАТОР</a:t>
            </a:r>
            <a:r>
              <a:rPr lang="ru-RU" sz="3500" dirty="0"/>
              <a:t> </a:t>
            </a:r>
            <a:r>
              <a:rPr lang="ru-RU" sz="3500" dirty="0" err="1"/>
              <a:t>об’єкта</a:t>
            </a:r>
            <a:r>
              <a:rPr lang="ru-RU" sz="3500" dirty="0"/>
              <a:t> </a:t>
            </a:r>
            <a:r>
              <a:rPr lang="ru-RU" sz="3500" dirty="0" err="1"/>
              <a:t>будівництва</a:t>
            </a:r>
            <a:r>
              <a:rPr lang="ru-RU" sz="3500" dirty="0"/>
              <a:t> </a:t>
            </a:r>
            <a:r>
              <a:rPr lang="ru-RU" sz="3500" dirty="0" err="1"/>
              <a:t>або</a:t>
            </a:r>
            <a:r>
              <a:rPr lang="ru-RU" sz="3500" dirty="0"/>
              <a:t> </a:t>
            </a:r>
            <a:r>
              <a:rPr lang="ru-RU" sz="3500" dirty="0" err="1"/>
              <a:t>закінченого</a:t>
            </a:r>
            <a:r>
              <a:rPr lang="ru-RU" sz="3500" dirty="0"/>
              <a:t> </a:t>
            </a:r>
            <a:r>
              <a:rPr lang="ru-RU" sz="3500" dirty="0" err="1"/>
              <a:t>будівництвом</a:t>
            </a:r>
            <a:r>
              <a:rPr lang="ru-RU" sz="3500" dirty="0"/>
              <a:t> </a:t>
            </a:r>
            <a:r>
              <a:rPr lang="ru-RU" sz="3500" dirty="0" err="1"/>
              <a:t>об’єкта</a:t>
            </a:r>
            <a:r>
              <a:rPr lang="ru-RU" sz="3500" dirty="0"/>
              <a:t> </a:t>
            </a:r>
            <a:r>
              <a:rPr lang="ru-RU" sz="3500" b="1" dirty="0"/>
              <a:t>ЗАЗНАЧАЄТЬСЯ У ТАКИХ ДОКУМЕНТАХ:</a:t>
            </a:r>
            <a:endParaRPr lang="en-US" sz="3500" dirty="0"/>
          </a:p>
          <a:p>
            <a:r>
              <a:rPr lang="uk-UA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</a:t>
            </a:r>
            <a:r>
              <a:rPr lang="en-US" sz="3500" dirty="0" smtClean="0"/>
              <a:t>, </a:t>
            </a:r>
            <a:r>
              <a:rPr lang="ru-RU" sz="3500" dirty="0" err="1" smtClean="0"/>
              <a:t>що</a:t>
            </a:r>
            <a:r>
              <a:rPr lang="ru-RU" sz="3500" dirty="0" smtClean="0"/>
              <a:t> </a:t>
            </a:r>
            <a:r>
              <a:rPr lang="ru-RU" sz="3500" dirty="0" err="1" smtClean="0"/>
              <a:t>дає</a:t>
            </a:r>
            <a:r>
              <a:rPr lang="ru-RU" sz="3500" dirty="0" smtClean="0"/>
              <a:t> право на </a:t>
            </a:r>
            <a:r>
              <a:rPr lang="ru-RU" sz="3500" dirty="0" err="1" smtClean="0"/>
              <a:t>виконання</a:t>
            </a:r>
            <a:r>
              <a:rPr lang="ru-RU" sz="3500" dirty="0" smtClean="0"/>
              <a:t> </a:t>
            </a:r>
            <a:r>
              <a:rPr lang="ru-RU" sz="3500" dirty="0" err="1" smtClean="0"/>
              <a:t>підготовчих</a:t>
            </a:r>
            <a:r>
              <a:rPr lang="ru-RU" sz="3500" dirty="0" smtClean="0"/>
              <a:t> та </a:t>
            </a:r>
            <a:r>
              <a:rPr lang="ru-RU" sz="3500" dirty="0" err="1" smtClean="0"/>
              <a:t>будівельних</a:t>
            </a:r>
            <a:r>
              <a:rPr lang="ru-RU" sz="3500" dirty="0" smtClean="0"/>
              <a:t> </a:t>
            </a:r>
            <a:r>
              <a:rPr lang="ru-RU" sz="3500" dirty="0" err="1" smtClean="0"/>
              <a:t>робіт</a:t>
            </a:r>
            <a:r>
              <a:rPr lang="en-US" sz="3500" dirty="0" smtClean="0"/>
              <a:t> (</a:t>
            </a:r>
            <a:r>
              <a:rPr lang="ru-RU" sz="3500" dirty="0" err="1" smtClean="0"/>
              <a:t>крім</a:t>
            </a:r>
            <a:r>
              <a:rPr lang="ru-RU" sz="3500" dirty="0" smtClean="0"/>
              <a:t> </a:t>
            </a:r>
            <a:r>
              <a:rPr lang="ru-RU" sz="3500" dirty="0" err="1" smtClean="0"/>
              <a:t>повідомлення</a:t>
            </a:r>
            <a:r>
              <a:rPr lang="ru-RU" sz="3500" dirty="0" smtClean="0"/>
              <a:t> про початок </a:t>
            </a:r>
            <a:r>
              <a:rPr lang="ru-RU" sz="3500" dirty="0" err="1" smtClean="0"/>
              <a:t>виконання</a:t>
            </a:r>
            <a:r>
              <a:rPr lang="ru-RU" sz="3500" dirty="0" smtClean="0"/>
              <a:t> </a:t>
            </a:r>
            <a:r>
              <a:rPr lang="ru-RU" sz="3500" dirty="0" err="1" smtClean="0"/>
              <a:t>підготовчих</a:t>
            </a:r>
            <a:r>
              <a:rPr lang="ru-RU" sz="3500" dirty="0" smtClean="0"/>
              <a:t> та </a:t>
            </a:r>
            <a:r>
              <a:rPr lang="ru-RU" sz="3500" dirty="0" err="1" smtClean="0"/>
              <a:t>будівельних</a:t>
            </a:r>
            <a:r>
              <a:rPr lang="ru-RU" sz="3500" dirty="0" smtClean="0"/>
              <a:t> </a:t>
            </a:r>
            <a:r>
              <a:rPr lang="ru-RU" sz="3500" dirty="0" err="1" smtClean="0"/>
              <a:t>робіт</a:t>
            </a:r>
            <a:r>
              <a:rPr lang="ru-RU" sz="3500" dirty="0" smtClean="0"/>
              <a:t> </a:t>
            </a:r>
            <a:r>
              <a:rPr lang="ru-RU" sz="3500" dirty="0" err="1" smtClean="0"/>
              <a:t>щодо</a:t>
            </a:r>
            <a:r>
              <a:rPr lang="ru-RU" sz="3500" dirty="0" smtClean="0"/>
              <a:t> об</a:t>
            </a:r>
            <a:r>
              <a:rPr lang="en-US" sz="3500" dirty="0" smtClean="0"/>
              <a:t>’</a:t>
            </a:r>
            <a:r>
              <a:rPr lang="ru-RU" sz="3500" dirty="0" err="1" smtClean="0"/>
              <a:t>єкта</a:t>
            </a:r>
            <a:r>
              <a:rPr lang="ru-RU" sz="3500" dirty="0" smtClean="0"/>
              <a:t> нового </a:t>
            </a:r>
            <a:r>
              <a:rPr lang="ru-RU" sz="3500" dirty="0" err="1" smtClean="0"/>
              <a:t>будівництва</a:t>
            </a:r>
            <a:r>
              <a:rPr lang="en-US" sz="3500" dirty="0" smtClean="0"/>
              <a:t>);</a:t>
            </a:r>
          </a:p>
          <a:p>
            <a:r>
              <a:rPr lang="ru-RU" sz="3500" b="1" dirty="0" smtClean="0"/>
              <a:t>4</a:t>
            </a:r>
            <a:r>
              <a:rPr lang="ru-RU" sz="3500" b="1" dirty="0"/>
              <a:t>)</a:t>
            </a:r>
            <a:r>
              <a:rPr lang="ru-RU" sz="3500" dirty="0"/>
              <a:t> </a:t>
            </a:r>
            <a:r>
              <a:rPr lang="ru-RU" sz="3500" b="1" u="sng" dirty="0" err="1"/>
              <a:t>рішеннях</a:t>
            </a:r>
            <a:r>
              <a:rPr lang="ru-RU" sz="3500" b="1" u="sng" dirty="0"/>
              <a:t> про</a:t>
            </a:r>
            <a:r>
              <a:rPr lang="ru-RU" sz="3500" u="sng" dirty="0"/>
              <a:t> </a:t>
            </a:r>
            <a:r>
              <a:rPr lang="ru-RU" sz="3500" u="sng" dirty="0" err="1"/>
              <a:t>присвоєння</a:t>
            </a:r>
            <a:r>
              <a:rPr lang="ru-RU" sz="3500" u="sng" dirty="0"/>
              <a:t>, </a:t>
            </a:r>
            <a:r>
              <a:rPr lang="ru-RU" sz="3500" u="sng" dirty="0" err="1"/>
              <a:t>зміну</a:t>
            </a:r>
            <a:r>
              <a:rPr lang="ru-RU" sz="3500" u="sng" dirty="0"/>
              <a:t>, </a:t>
            </a:r>
            <a:r>
              <a:rPr lang="ru-RU" sz="3500" u="sng" dirty="0" err="1"/>
              <a:t>коригування</a:t>
            </a:r>
            <a:r>
              <a:rPr lang="ru-RU" sz="3500" u="sng" dirty="0"/>
              <a:t>, </a:t>
            </a:r>
            <a:r>
              <a:rPr lang="ru-RU" sz="3500" u="sng" dirty="0" err="1"/>
              <a:t>анулювання</a:t>
            </a:r>
            <a:r>
              <a:rPr lang="ru-RU" sz="3500" u="sng" dirty="0"/>
              <a:t> </a:t>
            </a:r>
            <a:r>
              <a:rPr lang="ru-RU" sz="3500" b="1" u="sng" dirty="0" err="1"/>
              <a:t>адреси</a:t>
            </a:r>
            <a:r>
              <a:rPr lang="ru-RU" sz="3500" u="sng" dirty="0"/>
              <a:t> </a:t>
            </a:r>
            <a:r>
              <a:rPr lang="ru-RU" sz="3500" u="sng" dirty="0" err="1"/>
              <a:t>об’єкта</a:t>
            </a:r>
            <a:r>
              <a:rPr lang="ru-RU" sz="3500" u="sng" dirty="0"/>
              <a:t> </a:t>
            </a:r>
            <a:r>
              <a:rPr lang="ru-RU" sz="3500" u="sng" dirty="0" err="1"/>
              <a:t>будівництва</a:t>
            </a:r>
            <a:r>
              <a:rPr lang="ru-RU" sz="3500" u="sng" dirty="0"/>
              <a:t> та </a:t>
            </a:r>
            <a:r>
              <a:rPr lang="ru-RU" sz="3500" u="sng" dirty="0" err="1"/>
              <a:t>об’єкта</a:t>
            </a:r>
            <a:r>
              <a:rPr lang="ru-RU" sz="3500" u="sng" dirty="0"/>
              <a:t> </a:t>
            </a:r>
            <a:r>
              <a:rPr lang="ru-RU" sz="3500" u="sng" dirty="0" err="1"/>
              <a:t>нерухомого</a:t>
            </a:r>
            <a:r>
              <a:rPr lang="ru-RU" sz="3500" u="sng" dirty="0"/>
              <a:t> майна;</a:t>
            </a:r>
            <a:endParaRPr lang="en-US" sz="3500" dirty="0"/>
          </a:p>
          <a:p>
            <a:r>
              <a:rPr lang="uk-UA" sz="1600" dirty="0" smtClean="0"/>
              <a:t>…</a:t>
            </a:r>
            <a:endParaRPr lang="en-US" sz="1600" u="sng" dirty="0"/>
          </a:p>
          <a:p>
            <a:r>
              <a:rPr lang="ru-RU" sz="3500" b="1" u="sng" dirty="0"/>
              <a:t>9)</a:t>
            </a:r>
            <a:r>
              <a:rPr lang="ru-RU" sz="3500" u="sng" dirty="0"/>
              <a:t> </a:t>
            </a:r>
            <a:r>
              <a:rPr lang="ru-RU" sz="3500" u="sng" dirty="0" err="1"/>
              <a:t>документі</a:t>
            </a:r>
            <a:r>
              <a:rPr lang="ru-RU" sz="3500" u="sng" dirty="0"/>
              <a:t>, </a:t>
            </a:r>
            <a:r>
              <a:rPr lang="ru-RU" sz="3500" u="sng" dirty="0" err="1"/>
              <a:t>що</a:t>
            </a:r>
            <a:r>
              <a:rPr lang="ru-RU" sz="3500" u="sng" dirty="0"/>
              <a:t> </a:t>
            </a:r>
            <a:r>
              <a:rPr lang="ru-RU" sz="3500" u="sng" dirty="0" err="1"/>
              <a:t>засвідчує</a:t>
            </a:r>
            <a:r>
              <a:rPr lang="ru-RU" sz="3500" u="sng" dirty="0"/>
              <a:t> </a:t>
            </a:r>
            <a:r>
              <a:rPr lang="ru-RU" sz="3500" b="1" u="sng" dirty="0" err="1"/>
              <a:t>прийняття</a:t>
            </a:r>
            <a:r>
              <a:rPr lang="ru-RU" sz="3500" b="1" u="sng" dirty="0"/>
              <a:t> в </a:t>
            </a:r>
            <a:r>
              <a:rPr lang="ru-RU" sz="3500" b="1" u="sng" dirty="0" err="1"/>
              <a:t>експлуатацію</a:t>
            </a:r>
            <a:r>
              <a:rPr lang="ru-RU" sz="3500" b="1" u="sng" dirty="0"/>
              <a:t> </a:t>
            </a:r>
            <a:r>
              <a:rPr lang="ru-RU" sz="3500" u="sng" dirty="0" err="1"/>
              <a:t>закінченого</a:t>
            </a:r>
            <a:r>
              <a:rPr lang="ru-RU" sz="3500" u="sng" dirty="0"/>
              <a:t> </a:t>
            </a:r>
            <a:r>
              <a:rPr lang="ru-RU" sz="3500" u="sng" dirty="0" err="1"/>
              <a:t>будівництвом</a:t>
            </a:r>
            <a:r>
              <a:rPr lang="ru-RU" sz="3500" u="sng" dirty="0"/>
              <a:t> </a:t>
            </a:r>
            <a:r>
              <a:rPr lang="ru-RU" sz="3500" u="sng" dirty="0" err="1"/>
              <a:t>об’єкта</a:t>
            </a:r>
            <a:r>
              <a:rPr lang="ru-RU" sz="3500" u="sng" dirty="0" smtClean="0"/>
              <a:t>;</a:t>
            </a:r>
            <a:endParaRPr lang="en-US" sz="3500" u="sng" dirty="0"/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xfrm>
            <a:off x="16480536" y="9892097"/>
            <a:ext cx="435864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585">
              <a:lnSpc>
                <a:spcPts val="1775"/>
              </a:lnSpc>
            </a:pPr>
            <a:fld id="{81D60167-4931-47E6-BA6A-407CBD079E47}" type="slidenum">
              <a:rPr spc="-50" dirty="0"/>
              <a:t>16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3283270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162" y="373507"/>
            <a:ext cx="17145000" cy="709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lang="uk-UA" sz="4500" b="1" dirty="0" smtClean="0">
                <a:latin typeface="Palatino Linotype"/>
                <a:cs typeface="Palatino Linotype"/>
              </a:rPr>
              <a:t>В яких документах </a:t>
            </a:r>
            <a:r>
              <a:rPr lang="uk-UA" sz="4500" b="1" dirty="0" smtClean="0"/>
              <a:t>зазначається </a:t>
            </a:r>
            <a:r>
              <a:rPr lang="uk-UA" sz="4500" b="1" dirty="0" smtClean="0">
                <a:latin typeface="Palatino Linotype"/>
                <a:cs typeface="Palatino Linotype"/>
              </a:rPr>
              <a:t>Ідентифікатор</a:t>
            </a:r>
            <a:endParaRPr sz="4500" dirty="0">
              <a:latin typeface="Palatino Linotype"/>
              <a:cs typeface="Palatino Linotype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970788" y="1196340"/>
            <a:ext cx="16325215" cy="515620"/>
            <a:chOff x="970788" y="1196340"/>
            <a:chExt cx="16325215" cy="515620"/>
          </a:xfrm>
        </p:grpSpPr>
        <p:sp>
          <p:nvSpPr>
            <p:cNvPr id="10" name="object 10"/>
            <p:cNvSpPr/>
            <p:nvPr/>
          </p:nvSpPr>
          <p:spPr>
            <a:xfrm>
              <a:off x="983742" y="1209294"/>
              <a:ext cx="16299180" cy="489584"/>
            </a:xfrm>
            <a:custGeom>
              <a:avLst/>
              <a:gdLst/>
              <a:ahLst/>
              <a:cxnLst/>
              <a:rect l="l" t="t" r="r" b="b"/>
              <a:pathLst>
                <a:path w="16299180" h="489585">
                  <a:moveTo>
                    <a:pt x="16217646" y="0"/>
                  </a:moveTo>
                  <a:lnTo>
                    <a:pt x="81534" y="0"/>
                  </a:lnTo>
                  <a:lnTo>
                    <a:pt x="49795" y="6399"/>
                  </a:lnTo>
                  <a:lnTo>
                    <a:pt x="23879" y="23860"/>
                  </a:lnTo>
                  <a:lnTo>
                    <a:pt x="6406" y="49774"/>
                  </a:lnTo>
                  <a:lnTo>
                    <a:pt x="0" y="81533"/>
                  </a:lnTo>
                  <a:lnTo>
                    <a:pt x="0" y="407670"/>
                  </a:lnTo>
                  <a:lnTo>
                    <a:pt x="6406" y="439429"/>
                  </a:lnTo>
                  <a:lnTo>
                    <a:pt x="23879" y="465343"/>
                  </a:lnTo>
                  <a:lnTo>
                    <a:pt x="49795" y="482804"/>
                  </a:lnTo>
                  <a:lnTo>
                    <a:pt x="81534" y="489203"/>
                  </a:lnTo>
                  <a:lnTo>
                    <a:pt x="16217646" y="489203"/>
                  </a:lnTo>
                  <a:lnTo>
                    <a:pt x="16249405" y="482804"/>
                  </a:lnTo>
                  <a:lnTo>
                    <a:pt x="16275319" y="465343"/>
                  </a:lnTo>
                  <a:lnTo>
                    <a:pt x="16292780" y="439429"/>
                  </a:lnTo>
                  <a:lnTo>
                    <a:pt x="16299179" y="407670"/>
                  </a:lnTo>
                  <a:lnTo>
                    <a:pt x="16299179" y="81533"/>
                  </a:lnTo>
                  <a:lnTo>
                    <a:pt x="16292780" y="49774"/>
                  </a:lnTo>
                  <a:lnTo>
                    <a:pt x="16275319" y="23860"/>
                  </a:lnTo>
                  <a:lnTo>
                    <a:pt x="16249405" y="6399"/>
                  </a:lnTo>
                  <a:lnTo>
                    <a:pt x="1621764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83742" y="1209294"/>
              <a:ext cx="16299180" cy="489584"/>
            </a:xfrm>
            <a:custGeom>
              <a:avLst/>
              <a:gdLst/>
              <a:ahLst/>
              <a:cxnLst/>
              <a:rect l="l" t="t" r="r" b="b"/>
              <a:pathLst>
                <a:path w="16299180" h="489585">
                  <a:moveTo>
                    <a:pt x="0" y="81533"/>
                  </a:moveTo>
                  <a:lnTo>
                    <a:pt x="6406" y="49774"/>
                  </a:lnTo>
                  <a:lnTo>
                    <a:pt x="23879" y="23860"/>
                  </a:lnTo>
                  <a:lnTo>
                    <a:pt x="49795" y="6399"/>
                  </a:lnTo>
                  <a:lnTo>
                    <a:pt x="81534" y="0"/>
                  </a:lnTo>
                  <a:lnTo>
                    <a:pt x="16217646" y="0"/>
                  </a:lnTo>
                  <a:lnTo>
                    <a:pt x="16249405" y="6399"/>
                  </a:lnTo>
                  <a:lnTo>
                    <a:pt x="16275319" y="23860"/>
                  </a:lnTo>
                  <a:lnTo>
                    <a:pt x="16292780" y="49774"/>
                  </a:lnTo>
                  <a:lnTo>
                    <a:pt x="16299179" y="81533"/>
                  </a:lnTo>
                  <a:lnTo>
                    <a:pt x="16299179" y="407670"/>
                  </a:lnTo>
                  <a:lnTo>
                    <a:pt x="16292780" y="439429"/>
                  </a:lnTo>
                  <a:lnTo>
                    <a:pt x="16275319" y="465343"/>
                  </a:lnTo>
                  <a:lnTo>
                    <a:pt x="16249405" y="482804"/>
                  </a:lnTo>
                  <a:lnTo>
                    <a:pt x="16217646" y="489203"/>
                  </a:lnTo>
                  <a:lnTo>
                    <a:pt x="81534" y="489203"/>
                  </a:lnTo>
                  <a:lnTo>
                    <a:pt x="49795" y="482804"/>
                  </a:lnTo>
                  <a:lnTo>
                    <a:pt x="23879" y="465343"/>
                  </a:lnTo>
                  <a:lnTo>
                    <a:pt x="6406" y="439429"/>
                  </a:lnTo>
                  <a:lnTo>
                    <a:pt x="0" y="407670"/>
                  </a:lnTo>
                  <a:lnTo>
                    <a:pt x="0" y="81533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83742" y="1786383"/>
            <a:ext cx="16307562" cy="6771084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26465">
              <a:lnSpc>
                <a:spcPts val="2445"/>
              </a:lnSpc>
            </a:pPr>
            <a:endParaRPr lang="uk-UA" sz="3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500" dirty="0"/>
              <a:t>Відповідно до частини 8 статті 26-2 Закону № 3038-</a:t>
            </a:r>
            <a:r>
              <a:rPr lang="en-US" sz="3500" dirty="0"/>
              <a:t>V</a:t>
            </a:r>
            <a:r>
              <a:rPr lang="uk-UA" sz="3500" dirty="0"/>
              <a:t>І, </a:t>
            </a:r>
            <a:r>
              <a:rPr lang="uk-UA" sz="3500" b="1" dirty="0"/>
              <a:t>І</a:t>
            </a:r>
            <a:r>
              <a:rPr lang="ru-RU" sz="3500" b="1" dirty="0"/>
              <a:t>ДЕНТИФІКАТОР</a:t>
            </a:r>
            <a:r>
              <a:rPr lang="ru-RU" sz="3500" dirty="0"/>
              <a:t> </a:t>
            </a:r>
            <a:r>
              <a:rPr lang="ru-RU" sz="3500" dirty="0" err="1"/>
              <a:t>об’єкта</a:t>
            </a:r>
            <a:r>
              <a:rPr lang="ru-RU" sz="3500" dirty="0"/>
              <a:t> </a:t>
            </a:r>
            <a:r>
              <a:rPr lang="ru-RU" sz="3500" dirty="0" err="1"/>
              <a:t>будівництва</a:t>
            </a:r>
            <a:r>
              <a:rPr lang="ru-RU" sz="3500" dirty="0"/>
              <a:t> </a:t>
            </a:r>
            <a:r>
              <a:rPr lang="ru-RU" sz="3500" dirty="0" err="1"/>
              <a:t>або</a:t>
            </a:r>
            <a:r>
              <a:rPr lang="ru-RU" sz="3500" dirty="0"/>
              <a:t> </a:t>
            </a:r>
            <a:r>
              <a:rPr lang="ru-RU" sz="3500" dirty="0" err="1"/>
              <a:t>закінченого</a:t>
            </a:r>
            <a:r>
              <a:rPr lang="ru-RU" sz="3500" dirty="0"/>
              <a:t> </a:t>
            </a:r>
            <a:r>
              <a:rPr lang="ru-RU" sz="3500" dirty="0" err="1"/>
              <a:t>будівництвом</a:t>
            </a:r>
            <a:r>
              <a:rPr lang="ru-RU" sz="3500" dirty="0"/>
              <a:t> </a:t>
            </a:r>
            <a:r>
              <a:rPr lang="ru-RU" sz="3500" dirty="0" err="1"/>
              <a:t>об’єкта</a:t>
            </a:r>
            <a:r>
              <a:rPr lang="ru-RU" sz="3500" dirty="0"/>
              <a:t> </a:t>
            </a:r>
            <a:r>
              <a:rPr lang="ru-RU" sz="3500" b="1" dirty="0"/>
              <a:t>ЗАЗНАЧАЄТЬСЯ У ТАКИХ ДОКУМЕНТАХ:</a:t>
            </a:r>
            <a:endParaRPr lang="en-US" sz="3500" dirty="0"/>
          </a:p>
          <a:p>
            <a:r>
              <a:rPr lang="uk-UA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500" b="1" u="sng" dirty="0" smtClean="0"/>
              <a:t>10</a:t>
            </a:r>
            <a:r>
              <a:rPr lang="ru-RU" sz="3500" b="1" u="sng" dirty="0"/>
              <a:t>)</a:t>
            </a:r>
            <a:r>
              <a:rPr lang="ru-RU" sz="3500" u="sng" dirty="0"/>
              <a:t> </a:t>
            </a:r>
            <a:r>
              <a:rPr lang="ru-RU" sz="3500" u="sng" dirty="0" err="1"/>
              <a:t>інвентаризаційній</a:t>
            </a:r>
            <a:r>
              <a:rPr lang="ru-RU" sz="3500" u="sng" dirty="0"/>
              <a:t> </a:t>
            </a:r>
            <a:r>
              <a:rPr lang="ru-RU" sz="3500" u="sng" dirty="0" err="1"/>
              <a:t>справі</a:t>
            </a:r>
            <a:r>
              <a:rPr lang="ru-RU" sz="3500" u="sng" dirty="0"/>
              <a:t>, </a:t>
            </a:r>
            <a:r>
              <a:rPr lang="ru-RU" sz="3500" u="sng" dirty="0" err="1"/>
              <a:t>матеріалах</a:t>
            </a:r>
            <a:r>
              <a:rPr lang="ru-RU" sz="3500" u="sng" dirty="0"/>
              <a:t> </a:t>
            </a:r>
            <a:r>
              <a:rPr lang="ru-RU" sz="3500" u="sng" dirty="0" err="1"/>
              <a:t>технічної</a:t>
            </a:r>
            <a:r>
              <a:rPr lang="ru-RU" sz="3500" u="sng" dirty="0"/>
              <a:t> </a:t>
            </a:r>
            <a:r>
              <a:rPr lang="ru-RU" sz="3500" u="sng" dirty="0" err="1"/>
              <a:t>інвентаризації</a:t>
            </a:r>
            <a:r>
              <a:rPr lang="ru-RU" sz="3500" u="sng" dirty="0"/>
              <a:t> та </a:t>
            </a:r>
            <a:r>
              <a:rPr lang="ru-RU" sz="3500" b="1" u="sng" dirty="0" err="1"/>
              <a:t>технічному</a:t>
            </a:r>
            <a:r>
              <a:rPr lang="ru-RU" sz="3500" b="1" u="sng" dirty="0"/>
              <a:t> </a:t>
            </a:r>
            <a:r>
              <a:rPr lang="ru-RU" sz="3500" b="1" u="sng" dirty="0" err="1"/>
              <a:t>паспорті</a:t>
            </a:r>
            <a:r>
              <a:rPr lang="ru-RU" sz="3500" b="1" u="sng" dirty="0"/>
              <a:t> </a:t>
            </a:r>
            <a:r>
              <a:rPr lang="ru-RU" sz="3500" u="sng" dirty="0" err="1"/>
              <a:t>об’єкта</a:t>
            </a:r>
            <a:r>
              <a:rPr lang="ru-RU" sz="3500" u="sng" dirty="0"/>
              <a:t> </a:t>
            </a:r>
            <a:r>
              <a:rPr lang="ru-RU" sz="3500" u="sng" dirty="0" err="1"/>
              <a:t>незавершеного</a:t>
            </a:r>
            <a:r>
              <a:rPr lang="ru-RU" sz="3500" u="sng" dirty="0"/>
              <a:t> </a:t>
            </a:r>
            <a:r>
              <a:rPr lang="ru-RU" sz="3500" u="sng" dirty="0" err="1"/>
              <a:t>будівництва</a:t>
            </a:r>
            <a:r>
              <a:rPr lang="ru-RU" sz="3500" u="sng" dirty="0"/>
              <a:t>, </a:t>
            </a:r>
            <a:r>
              <a:rPr lang="ru-RU" sz="3500" u="sng" dirty="0" err="1"/>
              <a:t>закінченого</a:t>
            </a:r>
            <a:r>
              <a:rPr lang="ru-RU" sz="3500" u="sng" dirty="0"/>
              <a:t> </a:t>
            </a:r>
            <a:r>
              <a:rPr lang="ru-RU" sz="3500" u="sng" dirty="0" err="1"/>
              <a:t>будівництвом</a:t>
            </a:r>
            <a:r>
              <a:rPr lang="ru-RU" sz="3500" u="sng" dirty="0"/>
              <a:t> </a:t>
            </a:r>
            <a:r>
              <a:rPr lang="ru-RU" sz="3500" u="sng" dirty="0" err="1"/>
              <a:t>об’єкта</a:t>
            </a:r>
            <a:r>
              <a:rPr lang="ru-RU" sz="3500" u="sng" dirty="0"/>
              <a:t> та </a:t>
            </a:r>
            <a:r>
              <a:rPr lang="ru-RU" sz="3500" u="sng" dirty="0" err="1"/>
              <a:t>його</a:t>
            </a:r>
            <a:r>
              <a:rPr lang="ru-RU" sz="3500" u="sng" dirty="0"/>
              <a:t> </a:t>
            </a:r>
            <a:r>
              <a:rPr lang="ru-RU" sz="3500" u="sng" dirty="0" err="1"/>
              <a:t>частин</a:t>
            </a:r>
            <a:r>
              <a:rPr lang="ru-RU" sz="3500" u="sng" dirty="0"/>
              <a:t> (квартир, </a:t>
            </a:r>
            <a:r>
              <a:rPr lang="ru-RU" sz="3500" u="sng" dirty="0" err="1"/>
              <a:t>вбудованих</a:t>
            </a:r>
            <a:r>
              <a:rPr lang="ru-RU" sz="3500" u="sng" dirty="0"/>
              <a:t> </a:t>
            </a:r>
            <a:r>
              <a:rPr lang="ru-RU" sz="3500" u="sng" dirty="0" err="1"/>
              <a:t>чи</a:t>
            </a:r>
            <a:r>
              <a:rPr lang="ru-RU" sz="3500" u="sng" dirty="0"/>
              <a:t> </a:t>
            </a:r>
            <a:r>
              <a:rPr lang="ru-RU" sz="3500" u="sng" dirty="0" err="1"/>
              <a:t>вбудовано-прибудованих</a:t>
            </a:r>
            <a:r>
              <a:rPr lang="ru-RU" sz="3500" u="sng" dirty="0"/>
              <a:t> </a:t>
            </a:r>
            <a:r>
              <a:rPr lang="ru-RU" sz="3500" u="sng" dirty="0" err="1"/>
              <a:t>житлових</a:t>
            </a:r>
            <a:r>
              <a:rPr lang="ru-RU" sz="3500" u="sng" dirty="0"/>
              <a:t> та </a:t>
            </a:r>
            <a:r>
              <a:rPr lang="ru-RU" sz="3500" u="sng" dirty="0" err="1"/>
              <a:t>нежитлових</a:t>
            </a:r>
            <a:r>
              <a:rPr lang="ru-RU" sz="3500" u="sng" dirty="0"/>
              <a:t> </a:t>
            </a:r>
            <a:r>
              <a:rPr lang="ru-RU" sz="3500" u="sng" dirty="0" err="1"/>
              <a:t>приміщень</a:t>
            </a:r>
            <a:r>
              <a:rPr lang="ru-RU" sz="3500" u="sng" dirty="0"/>
              <a:t> у </a:t>
            </a:r>
            <a:r>
              <a:rPr lang="ru-RU" sz="3500" u="sng" dirty="0" err="1"/>
              <a:t>будинку</a:t>
            </a:r>
            <a:r>
              <a:rPr lang="ru-RU" sz="3500" u="sng" dirty="0"/>
              <a:t>, </a:t>
            </a:r>
            <a:r>
              <a:rPr lang="ru-RU" sz="3500" u="sng" dirty="0" err="1"/>
              <a:t>будівлі</a:t>
            </a:r>
            <a:r>
              <a:rPr lang="ru-RU" sz="3500" u="sng" dirty="0"/>
              <a:t>, </a:t>
            </a:r>
            <a:r>
              <a:rPr lang="ru-RU" sz="3500" u="sng" dirty="0" err="1"/>
              <a:t>споруді</a:t>
            </a:r>
            <a:r>
              <a:rPr lang="ru-RU" sz="3500" u="sng" dirty="0"/>
              <a:t>, </a:t>
            </a:r>
            <a:r>
              <a:rPr lang="ru-RU" sz="3500" u="sng" dirty="0" err="1"/>
              <a:t>гаражних</a:t>
            </a:r>
            <a:r>
              <a:rPr lang="ru-RU" sz="3500" u="sng" dirty="0"/>
              <a:t> </a:t>
            </a:r>
            <a:r>
              <a:rPr lang="ru-RU" sz="3500" u="sng" dirty="0" err="1"/>
              <a:t>боксів</a:t>
            </a:r>
            <a:r>
              <a:rPr lang="ru-RU" sz="3500" u="sng" dirty="0"/>
              <a:t>, </a:t>
            </a:r>
            <a:r>
              <a:rPr lang="ru-RU" sz="3500" u="sng" dirty="0" err="1"/>
              <a:t>інших</a:t>
            </a:r>
            <a:r>
              <a:rPr lang="ru-RU" sz="3500" u="sng" dirty="0"/>
              <a:t> </a:t>
            </a:r>
            <a:r>
              <a:rPr lang="ru-RU" sz="3500" u="sng" dirty="0" err="1"/>
              <a:t>житлових</a:t>
            </a:r>
            <a:r>
              <a:rPr lang="ru-RU" sz="3500" u="sng" dirty="0"/>
              <a:t> та </a:t>
            </a:r>
            <a:r>
              <a:rPr lang="ru-RU" sz="3500" u="sng" dirty="0" err="1"/>
              <a:t>нежитлових</a:t>
            </a:r>
            <a:r>
              <a:rPr lang="ru-RU" sz="3500" u="sng" dirty="0"/>
              <a:t> </a:t>
            </a:r>
            <a:r>
              <a:rPr lang="ru-RU" sz="3500" u="sng" dirty="0" err="1"/>
              <a:t>приміщень</a:t>
            </a:r>
            <a:r>
              <a:rPr lang="ru-RU" sz="3500" u="sng" dirty="0"/>
              <a:t>, </a:t>
            </a:r>
            <a:r>
              <a:rPr lang="ru-RU" sz="3500" u="sng" dirty="0" err="1"/>
              <a:t>які</a:t>
            </a:r>
            <a:r>
              <a:rPr lang="ru-RU" sz="3500" u="sng" dirty="0"/>
              <a:t> </a:t>
            </a:r>
            <a:r>
              <a:rPr lang="ru-RU" sz="3500" u="sng" dirty="0" err="1"/>
              <a:t>після</a:t>
            </a:r>
            <a:r>
              <a:rPr lang="ru-RU" sz="3500" u="sng" dirty="0"/>
              <a:t> </a:t>
            </a:r>
            <a:r>
              <a:rPr lang="ru-RU" sz="3500" u="sng" dirty="0" err="1"/>
              <a:t>прийняття</a:t>
            </a:r>
            <a:r>
              <a:rPr lang="ru-RU" sz="3500" u="sng" dirty="0"/>
              <a:t> </a:t>
            </a:r>
            <a:r>
              <a:rPr lang="ru-RU" sz="3500" u="sng" dirty="0" err="1"/>
              <a:t>об’єкта</a:t>
            </a:r>
            <a:r>
              <a:rPr lang="ru-RU" sz="3500" u="sng" dirty="0"/>
              <a:t> в </a:t>
            </a:r>
            <a:r>
              <a:rPr lang="ru-RU" sz="3500" u="sng" dirty="0" err="1"/>
              <a:t>експлуатацію</a:t>
            </a:r>
            <a:r>
              <a:rPr lang="ru-RU" sz="3500" u="sng" dirty="0"/>
              <a:t> є </a:t>
            </a:r>
            <a:r>
              <a:rPr lang="ru-RU" sz="3500" u="sng" dirty="0" err="1"/>
              <a:t>самостійними</a:t>
            </a:r>
            <a:r>
              <a:rPr lang="ru-RU" sz="3500" u="sng" dirty="0"/>
              <a:t> </a:t>
            </a:r>
            <a:r>
              <a:rPr lang="ru-RU" sz="3500" u="sng" dirty="0" err="1"/>
              <a:t>об’єктами</a:t>
            </a:r>
            <a:r>
              <a:rPr lang="ru-RU" sz="3500" u="sng" dirty="0"/>
              <a:t> </a:t>
            </a:r>
            <a:r>
              <a:rPr lang="ru-RU" sz="3500" u="sng" dirty="0" err="1"/>
              <a:t>нерухомого</a:t>
            </a:r>
            <a:r>
              <a:rPr lang="ru-RU" sz="3500" u="sng" dirty="0"/>
              <a:t> майна);</a:t>
            </a:r>
            <a:endParaRPr lang="en-US" sz="3500" dirty="0"/>
          </a:p>
          <a:p>
            <a:r>
              <a:rPr lang="uk-UA" sz="3500" dirty="0" smtClean="0"/>
              <a:t>…</a:t>
            </a:r>
            <a:endParaRPr lang="en-US" sz="3500" dirty="0"/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xfrm>
            <a:off x="16480536" y="9892096"/>
            <a:ext cx="512064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585">
              <a:lnSpc>
                <a:spcPts val="1775"/>
              </a:lnSpc>
            </a:pPr>
            <a:fld id="{81D60167-4931-47E6-BA6A-407CBD079E47}" type="slidenum">
              <a:rPr spc="-50" dirty="0"/>
              <a:t>17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1824183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162" y="373507"/>
            <a:ext cx="17145000" cy="709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lang="uk-UA" sz="4500" b="1" dirty="0" smtClean="0">
                <a:latin typeface="Palatino Linotype"/>
                <a:cs typeface="Palatino Linotype"/>
              </a:rPr>
              <a:t>В яких документах </a:t>
            </a:r>
            <a:r>
              <a:rPr lang="uk-UA" sz="4500" b="1" dirty="0" smtClean="0"/>
              <a:t>зазначається </a:t>
            </a:r>
            <a:r>
              <a:rPr lang="uk-UA" sz="4500" b="1" dirty="0" smtClean="0">
                <a:latin typeface="Palatino Linotype"/>
                <a:cs typeface="Palatino Linotype"/>
              </a:rPr>
              <a:t>Ідентифікатор</a:t>
            </a:r>
            <a:endParaRPr sz="4500" dirty="0">
              <a:latin typeface="Palatino Linotype"/>
              <a:cs typeface="Palatino Linotype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970788" y="1196340"/>
            <a:ext cx="16325215" cy="515620"/>
            <a:chOff x="970788" y="1196340"/>
            <a:chExt cx="16325215" cy="515620"/>
          </a:xfrm>
        </p:grpSpPr>
        <p:sp>
          <p:nvSpPr>
            <p:cNvPr id="10" name="object 10"/>
            <p:cNvSpPr/>
            <p:nvPr/>
          </p:nvSpPr>
          <p:spPr>
            <a:xfrm>
              <a:off x="983742" y="1209294"/>
              <a:ext cx="16299180" cy="489584"/>
            </a:xfrm>
            <a:custGeom>
              <a:avLst/>
              <a:gdLst/>
              <a:ahLst/>
              <a:cxnLst/>
              <a:rect l="l" t="t" r="r" b="b"/>
              <a:pathLst>
                <a:path w="16299180" h="489585">
                  <a:moveTo>
                    <a:pt x="16217646" y="0"/>
                  </a:moveTo>
                  <a:lnTo>
                    <a:pt x="81534" y="0"/>
                  </a:lnTo>
                  <a:lnTo>
                    <a:pt x="49795" y="6399"/>
                  </a:lnTo>
                  <a:lnTo>
                    <a:pt x="23879" y="23860"/>
                  </a:lnTo>
                  <a:lnTo>
                    <a:pt x="6406" y="49774"/>
                  </a:lnTo>
                  <a:lnTo>
                    <a:pt x="0" y="81533"/>
                  </a:lnTo>
                  <a:lnTo>
                    <a:pt x="0" y="407670"/>
                  </a:lnTo>
                  <a:lnTo>
                    <a:pt x="6406" y="439429"/>
                  </a:lnTo>
                  <a:lnTo>
                    <a:pt x="23879" y="465343"/>
                  </a:lnTo>
                  <a:lnTo>
                    <a:pt x="49795" y="482804"/>
                  </a:lnTo>
                  <a:lnTo>
                    <a:pt x="81534" y="489203"/>
                  </a:lnTo>
                  <a:lnTo>
                    <a:pt x="16217646" y="489203"/>
                  </a:lnTo>
                  <a:lnTo>
                    <a:pt x="16249405" y="482804"/>
                  </a:lnTo>
                  <a:lnTo>
                    <a:pt x="16275319" y="465343"/>
                  </a:lnTo>
                  <a:lnTo>
                    <a:pt x="16292780" y="439429"/>
                  </a:lnTo>
                  <a:lnTo>
                    <a:pt x="16299179" y="407670"/>
                  </a:lnTo>
                  <a:lnTo>
                    <a:pt x="16299179" y="81533"/>
                  </a:lnTo>
                  <a:lnTo>
                    <a:pt x="16292780" y="49774"/>
                  </a:lnTo>
                  <a:lnTo>
                    <a:pt x="16275319" y="23860"/>
                  </a:lnTo>
                  <a:lnTo>
                    <a:pt x="16249405" y="6399"/>
                  </a:lnTo>
                  <a:lnTo>
                    <a:pt x="1621764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83742" y="1209294"/>
              <a:ext cx="16299180" cy="489584"/>
            </a:xfrm>
            <a:custGeom>
              <a:avLst/>
              <a:gdLst/>
              <a:ahLst/>
              <a:cxnLst/>
              <a:rect l="l" t="t" r="r" b="b"/>
              <a:pathLst>
                <a:path w="16299180" h="489585">
                  <a:moveTo>
                    <a:pt x="0" y="81533"/>
                  </a:moveTo>
                  <a:lnTo>
                    <a:pt x="6406" y="49774"/>
                  </a:lnTo>
                  <a:lnTo>
                    <a:pt x="23879" y="23860"/>
                  </a:lnTo>
                  <a:lnTo>
                    <a:pt x="49795" y="6399"/>
                  </a:lnTo>
                  <a:lnTo>
                    <a:pt x="81534" y="0"/>
                  </a:lnTo>
                  <a:lnTo>
                    <a:pt x="16217646" y="0"/>
                  </a:lnTo>
                  <a:lnTo>
                    <a:pt x="16249405" y="6399"/>
                  </a:lnTo>
                  <a:lnTo>
                    <a:pt x="16275319" y="23860"/>
                  </a:lnTo>
                  <a:lnTo>
                    <a:pt x="16292780" y="49774"/>
                  </a:lnTo>
                  <a:lnTo>
                    <a:pt x="16299179" y="81533"/>
                  </a:lnTo>
                  <a:lnTo>
                    <a:pt x="16299179" y="407670"/>
                  </a:lnTo>
                  <a:lnTo>
                    <a:pt x="16292780" y="439429"/>
                  </a:lnTo>
                  <a:lnTo>
                    <a:pt x="16275319" y="465343"/>
                  </a:lnTo>
                  <a:lnTo>
                    <a:pt x="16249405" y="482804"/>
                  </a:lnTo>
                  <a:lnTo>
                    <a:pt x="16217646" y="489203"/>
                  </a:lnTo>
                  <a:lnTo>
                    <a:pt x="81534" y="489203"/>
                  </a:lnTo>
                  <a:lnTo>
                    <a:pt x="49795" y="482804"/>
                  </a:lnTo>
                  <a:lnTo>
                    <a:pt x="23879" y="465343"/>
                  </a:lnTo>
                  <a:lnTo>
                    <a:pt x="6406" y="439429"/>
                  </a:lnTo>
                  <a:lnTo>
                    <a:pt x="0" y="407670"/>
                  </a:lnTo>
                  <a:lnTo>
                    <a:pt x="0" y="81533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83742" y="1786383"/>
            <a:ext cx="16307562" cy="8386911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26465">
              <a:lnSpc>
                <a:spcPts val="2445"/>
              </a:lnSpc>
            </a:pPr>
            <a:endParaRPr lang="uk-UA" sz="3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500" dirty="0"/>
              <a:t>Відповідно до частини 8 статті 26-2 Закону № 3038-</a:t>
            </a:r>
            <a:r>
              <a:rPr lang="en-US" sz="3500" dirty="0"/>
              <a:t>V</a:t>
            </a:r>
            <a:r>
              <a:rPr lang="uk-UA" sz="3500" dirty="0"/>
              <a:t>І, </a:t>
            </a:r>
            <a:r>
              <a:rPr lang="uk-UA" sz="3500" b="1" dirty="0"/>
              <a:t>І</a:t>
            </a:r>
            <a:r>
              <a:rPr lang="ru-RU" sz="3500" b="1" dirty="0"/>
              <a:t>ДЕНТИФІКАТОР</a:t>
            </a:r>
            <a:r>
              <a:rPr lang="ru-RU" sz="3500" dirty="0"/>
              <a:t> </a:t>
            </a:r>
            <a:r>
              <a:rPr lang="ru-RU" sz="3500" dirty="0" err="1"/>
              <a:t>об’єкта</a:t>
            </a:r>
            <a:r>
              <a:rPr lang="ru-RU" sz="3500" dirty="0"/>
              <a:t> </a:t>
            </a:r>
            <a:r>
              <a:rPr lang="ru-RU" sz="3500" dirty="0" err="1"/>
              <a:t>будівництва</a:t>
            </a:r>
            <a:r>
              <a:rPr lang="ru-RU" sz="3500" dirty="0"/>
              <a:t> </a:t>
            </a:r>
            <a:r>
              <a:rPr lang="ru-RU" sz="3500" dirty="0" err="1"/>
              <a:t>або</a:t>
            </a:r>
            <a:r>
              <a:rPr lang="ru-RU" sz="3500" dirty="0"/>
              <a:t> </a:t>
            </a:r>
            <a:r>
              <a:rPr lang="ru-RU" sz="3500" dirty="0" err="1"/>
              <a:t>закінченого</a:t>
            </a:r>
            <a:r>
              <a:rPr lang="ru-RU" sz="3500" dirty="0"/>
              <a:t> </a:t>
            </a:r>
            <a:r>
              <a:rPr lang="ru-RU" sz="3500" dirty="0" err="1"/>
              <a:t>будівництвом</a:t>
            </a:r>
            <a:r>
              <a:rPr lang="ru-RU" sz="3500" dirty="0"/>
              <a:t> </a:t>
            </a:r>
            <a:r>
              <a:rPr lang="ru-RU" sz="3500" dirty="0" err="1"/>
              <a:t>об’єкта</a:t>
            </a:r>
            <a:r>
              <a:rPr lang="ru-RU" sz="3500" dirty="0"/>
              <a:t> </a:t>
            </a:r>
            <a:r>
              <a:rPr lang="ru-RU" sz="3500" b="1" dirty="0"/>
              <a:t>ЗАЗНАЧАЄТЬСЯ У ТАКИХ ДОКУМЕНТАХ:</a:t>
            </a:r>
            <a:endParaRPr lang="en-US" sz="3500" dirty="0"/>
          </a:p>
          <a:p>
            <a:r>
              <a:rPr lang="ru-RU" sz="3500" b="1" dirty="0" smtClean="0"/>
              <a:t>12</a:t>
            </a:r>
            <a:r>
              <a:rPr lang="ru-RU" sz="3500" b="1" dirty="0"/>
              <a:t>)</a:t>
            </a:r>
            <a:r>
              <a:rPr lang="ru-RU" sz="3500" dirty="0"/>
              <a:t> </a:t>
            </a:r>
            <a:r>
              <a:rPr lang="ru-RU" sz="3500" b="1" u="sng" dirty="0" err="1"/>
              <a:t>витягу</a:t>
            </a:r>
            <a:r>
              <a:rPr lang="ru-RU" sz="3500" b="1" u="sng" dirty="0"/>
              <a:t> з Державного </a:t>
            </a:r>
            <a:r>
              <a:rPr lang="ru-RU" sz="3500" b="1" u="sng" dirty="0" err="1"/>
              <a:t>реєстру</a:t>
            </a:r>
            <a:r>
              <a:rPr lang="ru-RU" sz="3500" b="1" u="sng" dirty="0"/>
              <a:t> </a:t>
            </a:r>
            <a:r>
              <a:rPr lang="ru-RU" sz="3500" b="1" u="sng" dirty="0" err="1"/>
              <a:t>речових</a:t>
            </a:r>
            <a:r>
              <a:rPr lang="ru-RU" sz="3500" b="1" u="sng" dirty="0"/>
              <a:t> прав на </a:t>
            </a:r>
            <a:r>
              <a:rPr lang="ru-RU" sz="3500" b="1" u="sng" dirty="0" err="1"/>
              <a:t>нерухоме</a:t>
            </a:r>
            <a:r>
              <a:rPr lang="ru-RU" sz="3500" b="1" u="sng" dirty="0"/>
              <a:t> </a:t>
            </a:r>
            <a:r>
              <a:rPr lang="ru-RU" sz="3500" b="1" u="sng" dirty="0" err="1"/>
              <a:t>майно</a:t>
            </a:r>
            <a:r>
              <a:rPr lang="ru-RU" sz="3500" dirty="0"/>
              <a:t> (для</a:t>
            </a:r>
            <a:r>
              <a:rPr lang="ru-RU" sz="3500" u="sng" dirty="0"/>
              <a:t> </a:t>
            </a:r>
            <a:r>
              <a:rPr lang="ru-RU" sz="3500" dirty="0" err="1"/>
              <a:t>об’єктів</a:t>
            </a:r>
            <a:r>
              <a:rPr lang="ru-RU" sz="3500" dirty="0"/>
              <a:t>, </a:t>
            </a:r>
            <a:r>
              <a:rPr lang="uk-UA" sz="3500" b="1" dirty="0">
                <a:solidFill>
                  <a:schemeClr val="tx1"/>
                </a:solidFill>
              </a:rPr>
              <a:t>ЯКИМ ПРИСВОЄНО</a:t>
            </a:r>
            <a:r>
              <a:rPr lang="ru-RU" sz="3500" b="1" dirty="0">
                <a:solidFill>
                  <a:schemeClr val="tx1"/>
                </a:solidFill>
              </a:rPr>
              <a:t> </a:t>
            </a:r>
            <a:r>
              <a:rPr lang="ru-RU" sz="3500" dirty="0" err="1"/>
              <a:t>ідентифікатор</a:t>
            </a:r>
            <a:r>
              <a:rPr lang="ru-RU" sz="3500" dirty="0"/>
              <a:t> </a:t>
            </a:r>
            <a:r>
              <a:rPr lang="ru-RU" sz="3500" dirty="0" err="1"/>
              <a:t>об’єкта</a:t>
            </a:r>
            <a:r>
              <a:rPr lang="ru-RU" sz="3500" dirty="0"/>
              <a:t> </a:t>
            </a:r>
            <a:r>
              <a:rPr lang="ru-RU" sz="3500" dirty="0" err="1"/>
              <a:t>будівництва</a:t>
            </a:r>
            <a:r>
              <a:rPr lang="ru-RU" sz="3500" dirty="0"/>
              <a:t> </a:t>
            </a:r>
            <a:r>
              <a:rPr lang="uk-UA" sz="3500" b="1" dirty="0"/>
              <a:t>ДО</a:t>
            </a:r>
            <a:r>
              <a:rPr lang="uk-UA" sz="3500" dirty="0"/>
              <a:t> </a:t>
            </a:r>
            <a:r>
              <a:rPr lang="ru-RU" sz="3500" dirty="0" err="1"/>
              <a:t>державної</a:t>
            </a:r>
            <a:r>
              <a:rPr lang="ru-RU" sz="3500" dirty="0"/>
              <a:t> </a:t>
            </a:r>
            <a:r>
              <a:rPr lang="ru-RU" sz="3500" dirty="0" err="1"/>
              <a:t>реєстрації</a:t>
            </a:r>
            <a:r>
              <a:rPr lang="ru-RU" sz="3500" dirty="0"/>
              <a:t> </a:t>
            </a:r>
            <a:r>
              <a:rPr lang="ru-RU" sz="3500" dirty="0" err="1"/>
              <a:t>речового</a:t>
            </a:r>
            <a:r>
              <a:rPr lang="ru-RU" sz="3500" dirty="0"/>
              <a:t> права на </a:t>
            </a:r>
            <a:r>
              <a:rPr lang="ru-RU" sz="3500" dirty="0" err="1"/>
              <a:t>об’єкти</a:t>
            </a:r>
            <a:r>
              <a:rPr lang="ru-RU" sz="3500" dirty="0"/>
              <a:t> </a:t>
            </a:r>
            <a:r>
              <a:rPr lang="ru-RU" sz="3500" dirty="0" err="1"/>
              <a:t>нерухомого</a:t>
            </a:r>
            <a:r>
              <a:rPr lang="ru-RU" sz="3500" dirty="0"/>
              <a:t> майна);</a:t>
            </a:r>
            <a:endParaRPr lang="en-US" sz="3500" dirty="0"/>
          </a:p>
          <a:p>
            <a:r>
              <a:rPr lang="ru-RU" sz="3500" b="1" u="sng" dirty="0"/>
              <a:t>13)</a:t>
            </a:r>
            <a:r>
              <a:rPr lang="ru-RU" sz="3500" u="sng" dirty="0"/>
              <a:t> </a:t>
            </a:r>
            <a:r>
              <a:rPr lang="ru-RU" sz="3500" b="1" u="sng" dirty="0" err="1"/>
              <a:t>усіх</a:t>
            </a:r>
            <a:r>
              <a:rPr lang="ru-RU" sz="3500" b="1" u="sng" dirty="0"/>
              <a:t> </a:t>
            </a:r>
            <a:r>
              <a:rPr lang="ru-RU" sz="3500" b="1" u="sng" dirty="0" smtClean="0"/>
              <a:t>ПРАВОЧИНАХ </a:t>
            </a:r>
            <a:r>
              <a:rPr lang="ru-RU" sz="3500" b="1" u="sng" dirty="0" err="1"/>
              <a:t>щодо</a:t>
            </a:r>
            <a:r>
              <a:rPr lang="ru-RU" sz="3500" b="1" u="sng" dirty="0"/>
              <a:t> </a:t>
            </a:r>
            <a:r>
              <a:rPr lang="ru-RU" sz="3500" b="1" u="sng" dirty="0" err="1"/>
              <a:t>відчуження</a:t>
            </a:r>
            <a:r>
              <a:rPr lang="ru-RU" sz="3500" b="1" u="sng" dirty="0"/>
              <a:t>, </a:t>
            </a:r>
            <a:r>
              <a:rPr lang="ru-RU" sz="3500" b="1" u="sng" dirty="0" err="1"/>
              <a:t>користування</a:t>
            </a:r>
            <a:r>
              <a:rPr lang="ru-RU" sz="3500" b="1" u="sng" dirty="0"/>
              <a:t>, </a:t>
            </a:r>
            <a:r>
              <a:rPr lang="ru-RU" sz="3500" b="1" u="sng" dirty="0" err="1"/>
              <a:t>іпотеки</a:t>
            </a:r>
            <a:r>
              <a:rPr lang="ru-RU" sz="3500" u="sng" dirty="0"/>
              <a:t> </a:t>
            </a:r>
            <a:r>
              <a:rPr lang="ru-RU" sz="3500" dirty="0" err="1" smtClean="0"/>
              <a:t>об’єкта</a:t>
            </a:r>
            <a:r>
              <a:rPr lang="ru-RU" sz="3500" dirty="0" smtClean="0"/>
              <a:t> </a:t>
            </a:r>
            <a:r>
              <a:rPr lang="ru-RU" sz="3500" dirty="0" err="1" smtClean="0"/>
              <a:t>будівництва</a:t>
            </a:r>
            <a:r>
              <a:rPr lang="ru-RU" sz="3500" dirty="0" smtClean="0"/>
              <a:t>, </a:t>
            </a:r>
            <a:r>
              <a:rPr lang="ru-RU" sz="3500" dirty="0" err="1" smtClean="0"/>
              <a:t>закінченого</a:t>
            </a:r>
            <a:r>
              <a:rPr lang="ru-RU" sz="3500" dirty="0" smtClean="0"/>
              <a:t> </a:t>
            </a:r>
            <a:r>
              <a:rPr lang="ru-RU" sz="3500" dirty="0" err="1" smtClean="0"/>
              <a:t>будівництвом</a:t>
            </a:r>
            <a:r>
              <a:rPr lang="ru-RU" sz="3500" dirty="0" smtClean="0"/>
              <a:t> </a:t>
            </a:r>
            <a:r>
              <a:rPr lang="ru-RU" sz="3500" dirty="0" err="1" smtClean="0"/>
              <a:t>об’єкта</a:t>
            </a:r>
            <a:r>
              <a:rPr lang="ru-RU" sz="3500" dirty="0" smtClean="0"/>
              <a:t> та </a:t>
            </a:r>
            <a:r>
              <a:rPr lang="ru-RU" sz="3500" dirty="0" err="1" smtClean="0"/>
              <a:t>його</a:t>
            </a:r>
            <a:r>
              <a:rPr lang="ru-RU" sz="3500" dirty="0" smtClean="0"/>
              <a:t> </a:t>
            </a:r>
            <a:r>
              <a:rPr lang="ru-RU" sz="3500" dirty="0" err="1" smtClean="0"/>
              <a:t>частин</a:t>
            </a:r>
            <a:r>
              <a:rPr lang="ru-RU" sz="3500" dirty="0" smtClean="0"/>
              <a:t> (квартир, </a:t>
            </a:r>
            <a:r>
              <a:rPr lang="ru-RU" sz="3500" dirty="0" err="1" smtClean="0"/>
              <a:t>вбудованих</a:t>
            </a:r>
            <a:r>
              <a:rPr lang="ru-RU" sz="3500" dirty="0" smtClean="0"/>
              <a:t> </a:t>
            </a:r>
            <a:r>
              <a:rPr lang="ru-RU" sz="3500" dirty="0" err="1" smtClean="0"/>
              <a:t>чи</a:t>
            </a:r>
            <a:r>
              <a:rPr lang="ru-RU" sz="3500" dirty="0" smtClean="0"/>
              <a:t> </a:t>
            </a:r>
            <a:r>
              <a:rPr lang="ru-RU" sz="3500" dirty="0" err="1" smtClean="0"/>
              <a:t>вбудовано-прибудованих</a:t>
            </a:r>
            <a:r>
              <a:rPr lang="ru-RU" sz="3500" dirty="0" smtClean="0"/>
              <a:t> </a:t>
            </a:r>
            <a:r>
              <a:rPr lang="ru-RU" sz="3500" dirty="0" err="1" smtClean="0"/>
              <a:t>житлових</a:t>
            </a:r>
            <a:r>
              <a:rPr lang="ru-RU" sz="3500" dirty="0" smtClean="0"/>
              <a:t> та </a:t>
            </a:r>
            <a:r>
              <a:rPr lang="ru-RU" sz="3500" dirty="0" err="1" smtClean="0"/>
              <a:t>нежитлових</a:t>
            </a:r>
            <a:r>
              <a:rPr lang="ru-RU" sz="3500" dirty="0" smtClean="0"/>
              <a:t> </a:t>
            </a:r>
            <a:r>
              <a:rPr lang="ru-RU" sz="3500" dirty="0" err="1" smtClean="0"/>
              <a:t>приміщень</a:t>
            </a:r>
            <a:r>
              <a:rPr lang="ru-RU" sz="3500" dirty="0" smtClean="0"/>
              <a:t> у </a:t>
            </a:r>
            <a:r>
              <a:rPr lang="ru-RU" sz="3500" dirty="0" err="1" smtClean="0"/>
              <a:t>будинку</a:t>
            </a:r>
            <a:r>
              <a:rPr lang="ru-RU" sz="3500" dirty="0" smtClean="0"/>
              <a:t>, </a:t>
            </a:r>
            <a:r>
              <a:rPr lang="ru-RU" sz="3500" dirty="0" err="1" smtClean="0"/>
              <a:t>будівлі</a:t>
            </a:r>
            <a:r>
              <a:rPr lang="ru-RU" sz="3500" dirty="0" smtClean="0"/>
              <a:t>, </a:t>
            </a:r>
            <a:r>
              <a:rPr lang="ru-RU" sz="3500" dirty="0" err="1" smtClean="0"/>
              <a:t>споруді</a:t>
            </a:r>
            <a:r>
              <a:rPr lang="ru-RU" sz="3500" dirty="0" smtClean="0"/>
              <a:t>, </a:t>
            </a:r>
            <a:r>
              <a:rPr lang="ru-RU" sz="3500" dirty="0" err="1" smtClean="0"/>
              <a:t>гаражних</a:t>
            </a:r>
            <a:r>
              <a:rPr lang="ru-RU" sz="3500" dirty="0" smtClean="0"/>
              <a:t> </a:t>
            </a:r>
            <a:r>
              <a:rPr lang="ru-RU" sz="3500" dirty="0" err="1" smtClean="0"/>
              <a:t>боксів</a:t>
            </a:r>
            <a:r>
              <a:rPr lang="ru-RU" sz="3500" dirty="0" smtClean="0"/>
              <a:t>, </a:t>
            </a:r>
            <a:r>
              <a:rPr lang="ru-RU" sz="3500" dirty="0" err="1" smtClean="0"/>
              <a:t>машиномісць</a:t>
            </a:r>
            <a:r>
              <a:rPr lang="ru-RU" sz="3500" dirty="0" smtClean="0"/>
              <a:t>, </a:t>
            </a:r>
            <a:r>
              <a:rPr lang="ru-RU" sz="3500" dirty="0" err="1" smtClean="0"/>
              <a:t>інших</a:t>
            </a:r>
            <a:r>
              <a:rPr lang="ru-RU" sz="3500" dirty="0" smtClean="0"/>
              <a:t> </a:t>
            </a:r>
            <a:r>
              <a:rPr lang="ru-RU" sz="3500" dirty="0" err="1" smtClean="0"/>
              <a:t>житлових</a:t>
            </a:r>
            <a:r>
              <a:rPr lang="ru-RU" sz="3500" dirty="0" smtClean="0"/>
              <a:t> та </a:t>
            </a:r>
            <a:r>
              <a:rPr lang="ru-RU" sz="3500" dirty="0" err="1" smtClean="0"/>
              <a:t>нежитлових</a:t>
            </a:r>
            <a:r>
              <a:rPr lang="ru-RU" sz="3500" dirty="0" smtClean="0"/>
              <a:t> </a:t>
            </a:r>
            <a:r>
              <a:rPr lang="ru-RU" sz="3500" dirty="0" err="1" smtClean="0"/>
              <a:t>приміщень</a:t>
            </a:r>
            <a:r>
              <a:rPr lang="ru-RU" sz="3500" dirty="0" smtClean="0"/>
              <a:t>, </a:t>
            </a:r>
            <a:r>
              <a:rPr lang="ru-RU" sz="3500" u="sng" dirty="0" err="1" smtClean="0"/>
              <a:t>які</a:t>
            </a:r>
            <a:r>
              <a:rPr lang="ru-RU" sz="3500" u="sng" dirty="0" smtClean="0"/>
              <a:t> </a:t>
            </a:r>
            <a:r>
              <a:rPr lang="ru-RU" sz="3500" u="sng" dirty="0" err="1" smtClean="0"/>
              <a:t>після</a:t>
            </a:r>
            <a:r>
              <a:rPr lang="ru-RU" sz="3500" u="sng" dirty="0" smtClean="0"/>
              <a:t> </a:t>
            </a:r>
            <a:r>
              <a:rPr lang="ru-RU" sz="3500" u="sng" dirty="0" err="1" smtClean="0"/>
              <a:t>прийняття</a:t>
            </a:r>
            <a:r>
              <a:rPr lang="ru-RU" sz="3500" u="sng" dirty="0" smtClean="0"/>
              <a:t> </a:t>
            </a:r>
            <a:r>
              <a:rPr lang="ru-RU" sz="3500" u="sng" dirty="0" err="1" smtClean="0"/>
              <a:t>об’єкта</a:t>
            </a:r>
            <a:r>
              <a:rPr lang="ru-RU" sz="3500" u="sng" dirty="0" smtClean="0"/>
              <a:t> в </a:t>
            </a:r>
            <a:r>
              <a:rPr lang="ru-RU" sz="3500" u="sng" dirty="0" err="1" smtClean="0"/>
              <a:t>експлуатацію</a:t>
            </a:r>
            <a:r>
              <a:rPr lang="ru-RU" sz="3500" u="sng" dirty="0" smtClean="0"/>
              <a:t> є </a:t>
            </a:r>
            <a:r>
              <a:rPr lang="ru-RU" sz="3500" u="sng" dirty="0" err="1"/>
              <a:t>самостійними</a:t>
            </a:r>
            <a:r>
              <a:rPr lang="ru-RU" sz="3500" u="sng" dirty="0"/>
              <a:t> </a:t>
            </a:r>
            <a:r>
              <a:rPr lang="ru-RU" sz="3500" u="sng" dirty="0" err="1"/>
              <a:t>об’єктами</a:t>
            </a:r>
            <a:r>
              <a:rPr lang="ru-RU" sz="3500" u="sng" dirty="0"/>
              <a:t> </a:t>
            </a:r>
            <a:r>
              <a:rPr lang="ru-RU" sz="3500" u="sng" dirty="0" err="1"/>
              <a:t>нерухомого</a:t>
            </a:r>
            <a:r>
              <a:rPr lang="ru-RU" sz="3500" u="sng" dirty="0"/>
              <a:t> </a:t>
            </a:r>
            <a:r>
              <a:rPr lang="ru-RU" sz="3500" u="sng" dirty="0" smtClean="0"/>
              <a:t>майна</a:t>
            </a:r>
            <a:r>
              <a:rPr lang="ru-RU" sz="3500" u="sng" dirty="0"/>
              <a:t>), - </a:t>
            </a:r>
            <a:r>
              <a:rPr lang="ru-RU" sz="3500" dirty="0"/>
              <a:t>для </a:t>
            </a:r>
            <a:r>
              <a:rPr lang="ru-RU" sz="3500" dirty="0" err="1"/>
              <a:t>об’єктів</a:t>
            </a:r>
            <a:r>
              <a:rPr lang="ru-RU" sz="3500" dirty="0"/>
              <a:t>, </a:t>
            </a:r>
            <a:r>
              <a:rPr lang="uk-UA" sz="3500" b="1" dirty="0"/>
              <a:t>ЯКИМ ПРИСВОЄНО</a:t>
            </a:r>
            <a:r>
              <a:rPr lang="ru-RU" sz="3500" dirty="0"/>
              <a:t> </a:t>
            </a:r>
            <a:r>
              <a:rPr lang="ru-RU" sz="3500" dirty="0" err="1"/>
              <a:t>ідентифікатор</a:t>
            </a:r>
            <a:r>
              <a:rPr lang="ru-RU" sz="3500" dirty="0"/>
              <a:t> </a:t>
            </a:r>
            <a:r>
              <a:rPr lang="ru-RU" sz="3500" dirty="0" err="1"/>
              <a:t>об’єкта</a:t>
            </a:r>
            <a:r>
              <a:rPr lang="ru-RU" sz="3500" dirty="0"/>
              <a:t> </a:t>
            </a:r>
            <a:r>
              <a:rPr lang="ru-RU" sz="3500" dirty="0" err="1"/>
              <a:t>будівництва</a:t>
            </a:r>
            <a:r>
              <a:rPr lang="ru-RU" sz="3500" dirty="0"/>
              <a:t> </a:t>
            </a:r>
            <a:r>
              <a:rPr lang="ru-RU" sz="3500" dirty="0" err="1"/>
              <a:t>або</a:t>
            </a:r>
            <a:r>
              <a:rPr lang="ru-RU" sz="3500" dirty="0"/>
              <a:t> </a:t>
            </a:r>
            <a:r>
              <a:rPr lang="ru-RU" sz="3500" dirty="0" err="1"/>
              <a:t>закінченого</a:t>
            </a:r>
            <a:r>
              <a:rPr lang="ru-RU" sz="3500" dirty="0"/>
              <a:t> </a:t>
            </a:r>
            <a:r>
              <a:rPr lang="ru-RU" sz="3500" dirty="0" err="1"/>
              <a:t>будівництвом</a:t>
            </a:r>
            <a:r>
              <a:rPr lang="ru-RU" sz="3500" dirty="0"/>
              <a:t> </a:t>
            </a:r>
            <a:r>
              <a:rPr lang="ru-RU" sz="3500" dirty="0" err="1"/>
              <a:t>об’єкта</a:t>
            </a:r>
            <a:r>
              <a:rPr lang="ru-RU" sz="3500" dirty="0"/>
              <a:t> </a:t>
            </a:r>
            <a:r>
              <a:rPr lang="uk-UA" sz="3500" b="1" dirty="0"/>
              <a:t>ДО</a:t>
            </a:r>
            <a:r>
              <a:rPr lang="ru-RU" sz="3500" dirty="0"/>
              <a:t> </a:t>
            </a:r>
            <a:r>
              <a:rPr lang="ru-RU" sz="3500" dirty="0" err="1"/>
              <a:t>вчинення</a:t>
            </a:r>
            <a:r>
              <a:rPr lang="ru-RU" sz="3500" dirty="0"/>
              <a:t> </a:t>
            </a:r>
            <a:r>
              <a:rPr lang="ru-RU" sz="3500" dirty="0" err="1"/>
              <a:t>відповідного</a:t>
            </a:r>
            <a:r>
              <a:rPr lang="ru-RU" sz="3500" dirty="0"/>
              <a:t> </a:t>
            </a:r>
            <a:r>
              <a:rPr lang="ru-RU" sz="3500" dirty="0" err="1"/>
              <a:t>правочину</a:t>
            </a:r>
            <a:r>
              <a:rPr lang="ru-RU" sz="3500" dirty="0"/>
              <a:t>.</a:t>
            </a:r>
            <a:endParaRPr lang="en-US" sz="3500" dirty="0"/>
          </a:p>
          <a:p>
            <a:r>
              <a:rPr lang="ru-RU" sz="3500" dirty="0"/>
              <a:t> </a:t>
            </a:r>
            <a:endParaRPr lang="en-US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xfrm>
            <a:off x="16480536" y="9892096"/>
            <a:ext cx="512064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585">
              <a:lnSpc>
                <a:spcPts val="1775"/>
              </a:lnSpc>
            </a:pPr>
            <a:fld id="{81D60167-4931-47E6-BA6A-407CBD079E47}" type="slidenum">
              <a:rPr spc="-50" dirty="0"/>
              <a:t>18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1208701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4322" y="1854200"/>
            <a:ext cx="15951200" cy="7536180"/>
          </a:xfrm>
          <a:custGeom>
            <a:avLst/>
            <a:gdLst/>
            <a:ahLst/>
            <a:cxnLst/>
            <a:rect l="l" t="t" r="r" b="b"/>
            <a:pathLst>
              <a:path w="15951200" h="7536180">
                <a:moveTo>
                  <a:pt x="0" y="7536180"/>
                </a:moveTo>
                <a:lnTo>
                  <a:pt x="15951200" y="7536180"/>
                </a:lnTo>
                <a:lnTo>
                  <a:pt x="15951200" y="0"/>
                </a:lnTo>
                <a:lnTo>
                  <a:pt x="0" y="0"/>
                </a:lnTo>
                <a:lnTo>
                  <a:pt x="0" y="7536180"/>
                </a:lnTo>
                <a:close/>
              </a:path>
            </a:pathLst>
          </a:custGeom>
          <a:ln w="12191">
            <a:solidFill>
              <a:srgbClr val="1E3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47320" algn="r">
              <a:lnSpc>
                <a:spcPct val="100000"/>
              </a:lnSpc>
              <a:spcBef>
                <a:spcPts val="135"/>
              </a:spcBef>
            </a:pPr>
            <a:r>
              <a:rPr lang="uk-UA" spc="-10" dirty="0" smtClean="0"/>
              <a:t>Форма № 1 .</a:t>
            </a:r>
            <a:endParaRPr spc="-10" dirty="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4947" y="524383"/>
            <a:ext cx="2301444" cy="2040578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16480536" y="9892096"/>
            <a:ext cx="435864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585">
              <a:lnSpc>
                <a:spcPts val="1775"/>
              </a:lnSpc>
            </a:pPr>
            <a:fld id="{81D60167-4931-47E6-BA6A-407CBD079E47}" type="slidenum">
              <a:rPr spc="-50" dirty="0"/>
              <a:t>19</a:t>
            </a:fld>
            <a:endParaRPr spc="-50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3"/>
          <a:srcRect l="32817" t="22197" r="30316" b="8205"/>
          <a:stretch/>
        </p:blipFill>
        <p:spPr bwMode="auto">
          <a:xfrm>
            <a:off x="4191000" y="20320"/>
            <a:ext cx="9172260" cy="98717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98546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8908" y="1687068"/>
            <a:ext cx="15951200" cy="7536180"/>
          </a:xfrm>
          <a:custGeom>
            <a:avLst/>
            <a:gdLst/>
            <a:ahLst/>
            <a:cxnLst/>
            <a:rect l="l" t="t" r="r" b="b"/>
            <a:pathLst>
              <a:path w="15951200" h="7536180">
                <a:moveTo>
                  <a:pt x="0" y="7536180"/>
                </a:moveTo>
                <a:lnTo>
                  <a:pt x="15951200" y="7536180"/>
                </a:lnTo>
                <a:lnTo>
                  <a:pt x="15951200" y="0"/>
                </a:lnTo>
                <a:lnTo>
                  <a:pt x="0" y="0"/>
                </a:lnTo>
                <a:lnTo>
                  <a:pt x="0" y="7536180"/>
                </a:lnTo>
                <a:close/>
              </a:path>
            </a:pathLst>
          </a:custGeom>
          <a:ln w="12191">
            <a:solidFill>
              <a:srgbClr val="1E3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47320" algn="r">
              <a:lnSpc>
                <a:spcPct val="100000"/>
              </a:lnSpc>
              <a:spcBef>
                <a:spcPts val="135"/>
              </a:spcBef>
            </a:pPr>
            <a:r>
              <a:rPr lang="uk-UA" spc="-10" dirty="0" smtClean="0"/>
              <a:t>Напрацювання         .</a:t>
            </a:r>
            <a:endParaRPr spc="-10" dirty="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92373" y="463262"/>
            <a:ext cx="2301444" cy="2040578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585">
              <a:lnSpc>
                <a:spcPts val="1775"/>
              </a:lnSpc>
            </a:pPr>
            <a:fld id="{81D60167-4931-47E6-BA6A-407CBD079E47}" type="slidenum">
              <a:rPr spc="-50" dirty="0"/>
              <a:t>2</a:t>
            </a:fld>
            <a:endParaRPr spc="-50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3"/>
          <a:srcRect l="23841" t="28364" r="21510" b="25372"/>
          <a:stretch/>
        </p:blipFill>
        <p:spPr bwMode="auto">
          <a:xfrm>
            <a:off x="2754150" y="2167048"/>
            <a:ext cx="12202158" cy="65762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904" y="461974"/>
            <a:ext cx="17506696" cy="63286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lang="uk-UA" sz="4000" b="1" dirty="0" smtClean="0"/>
              <a:t>Технічна інвентаризація </a:t>
            </a:r>
            <a:r>
              <a:rPr lang="uk-UA" sz="4000" dirty="0"/>
              <a:t>ПРОВОДИТЬСЯ </a:t>
            </a:r>
            <a:r>
              <a:rPr lang="uk-UA" sz="4000" dirty="0" smtClean="0"/>
              <a:t>(ч. </a:t>
            </a:r>
            <a:r>
              <a:rPr lang="uk-UA" sz="4000" dirty="0"/>
              <a:t>2 </a:t>
            </a:r>
            <a:r>
              <a:rPr lang="uk-UA" sz="4000" dirty="0" smtClean="0"/>
              <a:t>ст. </a:t>
            </a:r>
            <a:r>
              <a:rPr lang="uk-UA" sz="4000" dirty="0"/>
              <a:t>39-3 </a:t>
            </a:r>
            <a:r>
              <a:rPr lang="uk-UA" sz="4000" b="1" dirty="0" smtClean="0"/>
              <a:t>ЗУ </a:t>
            </a:r>
            <a:r>
              <a:rPr lang="uk-UA" sz="4000" b="1" dirty="0"/>
              <a:t>№ 3038-</a:t>
            </a:r>
            <a:r>
              <a:rPr lang="en-US" sz="4000" b="1" dirty="0"/>
              <a:t>V</a:t>
            </a:r>
            <a:r>
              <a:rPr lang="uk-UA" sz="4000" b="1" dirty="0" smtClean="0"/>
              <a:t>І)</a:t>
            </a:r>
            <a:endParaRPr sz="4000" dirty="0"/>
          </a:p>
        </p:txBody>
      </p:sp>
      <p:grpSp>
        <p:nvGrpSpPr>
          <p:cNvPr id="9" name="object 9"/>
          <p:cNvGrpSpPr/>
          <p:nvPr/>
        </p:nvGrpSpPr>
        <p:grpSpPr>
          <a:xfrm>
            <a:off x="970788" y="1196340"/>
            <a:ext cx="16325215" cy="515620"/>
            <a:chOff x="970788" y="1196340"/>
            <a:chExt cx="16325215" cy="515620"/>
          </a:xfrm>
        </p:grpSpPr>
        <p:sp>
          <p:nvSpPr>
            <p:cNvPr id="10" name="object 10"/>
            <p:cNvSpPr/>
            <p:nvPr/>
          </p:nvSpPr>
          <p:spPr>
            <a:xfrm>
              <a:off x="983742" y="1209294"/>
              <a:ext cx="16299180" cy="489584"/>
            </a:xfrm>
            <a:custGeom>
              <a:avLst/>
              <a:gdLst/>
              <a:ahLst/>
              <a:cxnLst/>
              <a:rect l="l" t="t" r="r" b="b"/>
              <a:pathLst>
                <a:path w="16299180" h="489585">
                  <a:moveTo>
                    <a:pt x="16217646" y="0"/>
                  </a:moveTo>
                  <a:lnTo>
                    <a:pt x="81534" y="0"/>
                  </a:lnTo>
                  <a:lnTo>
                    <a:pt x="49795" y="6399"/>
                  </a:lnTo>
                  <a:lnTo>
                    <a:pt x="23879" y="23860"/>
                  </a:lnTo>
                  <a:lnTo>
                    <a:pt x="6406" y="49774"/>
                  </a:lnTo>
                  <a:lnTo>
                    <a:pt x="0" y="81533"/>
                  </a:lnTo>
                  <a:lnTo>
                    <a:pt x="0" y="407670"/>
                  </a:lnTo>
                  <a:lnTo>
                    <a:pt x="6406" y="439429"/>
                  </a:lnTo>
                  <a:lnTo>
                    <a:pt x="23879" y="465343"/>
                  </a:lnTo>
                  <a:lnTo>
                    <a:pt x="49795" y="482804"/>
                  </a:lnTo>
                  <a:lnTo>
                    <a:pt x="81534" y="489203"/>
                  </a:lnTo>
                  <a:lnTo>
                    <a:pt x="16217646" y="489203"/>
                  </a:lnTo>
                  <a:lnTo>
                    <a:pt x="16249405" y="482804"/>
                  </a:lnTo>
                  <a:lnTo>
                    <a:pt x="16275319" y="465343"/>
                  </a:lnTo>
                  <a:lnTo>
                    <a:pt x="16292780" y="439429"/>
                  </a:lnTo>
                  <a:lnTo>
                    <a:pt x="16299179" y="407670"/>
                  </a:lnTo>
                  <a:lnTo>
                    <a:pt x="16299179" y="81533"/>
                  </a:lnTo>
                  <a:lnTo>
                    <a:pt x="16292780" y="49774"/>
                  </a:lnTo>
                  <a:lnTo>
                    <a:pt x="16275319" y="23860"/>
                  </a:lnTo>
                  <a:lnTo>
                    <a:pt x="16249405" y="6399"/>
                  </a:lnTo>
                  <a:lnTo>
                    <a:pt x="1621764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83742" y="1209294"/>
              <a:ext cx="16299180" cy="489584"/>
            </a:xfrm>
            <a:custGeom>
              <a:avLst/>
              <a:gdLst/>
              <a:ahLst/>
              <a:cxnLst/>
              <a:rect l="l" t="t" r="r" b="b"/>
              <a:pathLst>
                <a:path w="16299180" h="489585">
                  <a:moveTo>
                    <a:pt x="0" y="81533"/>
                  </a:moveTo>
                  <a:lnTo>
                    <a:pt x="6406" y="49774"/>
                  </a:lnTo>
                  <a:lnTo>
                    <a:pt x="23879" y="23860"/>
                  </a:lnTo>
                  <a:lnTo>
                    <a:pt x="49795" y="6399"/>
                  </a:lnTo>
                  <a:lnTo>
                    <a:pt x="81534" y="0"/>
                  </a:lnTo>
                  <a:lnTo>
                    <a:pt x="16217646" y="0"/>
                  </a:lnTo>
                  <a:lnTo>
                    <a:pt x="16249405" y="6399"/>
                  </a:lnTo>
                  <a:lnTo>
                    <a:pt x="16275319" y="23860"/>
                  </a:lnTo>
                  <a:lnTo>
                    <a:pt x="16292780" y="49774"/>
                  </a:lnTo>
                  <a:lnTo>
                    <a:pt x="16299179" y="81533"/>
                  </a:lnTo>
                  <a:lnTo>
                    <a:pt x="16299179" y="407670"/>
                  </a:lnTo>
                  <a:lnTo>
                    <a:pt x="16292780" y="439429"/>
                  </a:lnTo>
                  <a:lnTo>
                    <a:pt x="16275319" y="465343"/>
                  </a:lnTo>
                  <a:lnTo>
                    <a:pt x="16249405" y="482804"/>
                  </a:lnTo>
                  <a:lnTo>
                    <a:pt x="16217646" y="489203"/>
                  </a:lnTo>
                  <a:lnTo>
                    <a:pt x="81534" y="489203"/>
                  </a:lnTo>
                  <a:lnTo>
                    <a:pt x="49795" y="482804"/>
                  </a:lnTo>
                  <a:lnTo>
                    <a:pt x="23879" y="465343"/>
                  </a:lnTo>
                  <a:lnTo>
                    <a:pt x="6406" y="439429"/>
                  </a:lnTo>
                  <a:lnTo>
                    <a:pt x="0" y="407670"/>
                  </a:lnTo>
                  <a:lnTo>
                    <a:pt x="0" y="81533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83742" y="1786383"/>
            <a:ext cx="16307562" cy="7694414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26465">
              <a:lnSpc>
                <a:spcPts val="2445"/>
              </a:lnSpc>
            </a:pPr>
            <a:endParaRPr lang="uk-UA" sz="3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000" dirty="0" smtClean="0"/>
              <a:t>1</a:t>
            </a:r>
            <a:r>
              <a:rPr lang="uk-UA" sz="3000" dirty="0"/>
              <a:t>) </a:t>
            </a:r>
            <a:r>
              <a:rPr lang="uk-UA" sz="3000" b="1" u="sng" dirty="0"/>
              <a:t>ПЕРЕД ПРИЙНЯТТЯМ В ЕКСПЛУАТАЦІЮ</a:t>
            </a:r>
            <a:r>
              <a:rPr lang="uk-UA" sz="3000" dirty="0"/>
              <a:t> закінчених будівництвом об’єктів (у тому числі після проведення реконструкції, реставрації, капітального ремонту об’єкта будівництва, щодо якого набуто право на виконання будівельних робіт);</a:t>
            </a:r>
            <a:r>
              <a:rPr lang="en-US" sz="3000" dirty="0"/>
              <a:t> </a:t>
            </a:r>
            <a:r>
              <a:rPr lang="ru-RU" sz="3000" dirty="0"/>
              <a:t>2) </a:t>
            </a:r>
            <a:r>
              <a:rPr lang="ru-RU" sz="3000" b="1" dirty="0"/>
              <a:t>перед </a:t>
            </a:r>
            <a:r>
              <a:rPr lang="ru-RU" sz="3000" b="1" dirty="0" err="1"/>
              <a:t>проведенням</a:t>
            </a:r>
            <a:r>
              <a:rPr lang="ru-RU" sz="3000" b="1" dirty="0"/>
              <a:t> </a:t>
            </a:r>
            <a:r>
              <a:rPr lang="ru-RU" sz="3000" b="1" dirty="0" err="1"/>
              <a:t>державної</a:t>
            </a:r>
            <a:r>
              <a:rPr lang="ru-RU" sz="3000" b="1" dirty="0"/>
              <a:t> </a:t>
            </a:r>
            <a:r>
              <a:rPr lang="ru-RU" sz="3000" b="1" dirty="0" err="1"/>
              <a:t>реєстрації</a:t>
            </a:r>
            <a:r>
              <a:rPr lang="ru-RU" sz="3000" b="1" dirty="0"/>
              <a:t> права </a:t>
            </a:r>
            <a:r>
              <a:rPr lang="ru-RU" sz="3000" b="1" dirty="0" err="1"/>
              <a:t>власності</a:t>
            </a:r>
            <a:r>
              <a:rPr lang="ru-RU" sz="3000" dirty="0"/>
              <a:t> </a:t>
            </a:r>
            <a:r>
              <a:rPr lang="ru-RU" sz="3000" b="1" dirty="0"/>
              <a:t>НА ОБ’ЄКТ НЕЗАВЕРШЕНОГО БУДІВНИЦТВА</a:t>
            </a:r>
            <a:r>
              <a:rPr lang="ru-RU" sz="3000" dirty="0"/>
              <a:t>, </a:t>
            </a:r>
            <a:r>
              <a:rPr lang="ru-RU" sz="3000" dirty="0" err="1"/>
              <a:t>щодо</a:t>
            </a:r>
            <a:r>
              <a:rPr lang="ru-RU" sz="3000" dirty="0"/>
              <a:t> </a:t>
            </a:r>
            <a:r>
              <a:rPr lang="ru-RU" sz="3000" dirty="0" err="1"/>
              <a:t>якого</a:t>
            </a:r>
            <a:r>
              <a:rPr lang="ru-RU" sz="3000" dirty="0"/>
              <a:t> </a:t>
            </a:r>
            <a:r>
              <a:rPr lang="ru-RU" sz="3000" dirty="0" err="1"/>
              <a:t>набуто</a:t>
            </a:r>
            <a:r>
              <a:rPr lang="ru-RU" sz="3000" dirty="0"/>
              <a:t> право на </a:t>
            </a:r>
            <a:r>
              <a:rPr lang="ru-RU" sz="3000" dirty="0" err="1"/>
              <a:t>виконання</a:t>
            </a:r>
            <a:r>
              <a:rPr lang="ru-RU" sz="3000" dirty="0"/>
              <a:t> </a:t>
            </a:r>
            <a:r>
              <a:rPr lang="ru-RU" sz="3000" dirty="0" err="1"/>
              <a:t>будівельних</a:t>
            </a:r>
            <a:r>
              <a:rPr lang="ru-RU" sz="3000" dirty="0"/>
              <a:t> </a:t>
            </a:r>
            <a:r>
              <a:rPr lang="ru-RU" sz="3000" dirty="0" err="1"/>
              <a:t>робіт</a:t>
            </a:r>
            <a:r>
              <a:rPr lang="ru-RU" sz="3000" dirty="0"/>
              <a:t>;</a:t>
            </a:r>
            <a:endParaRPr lang="en-US" sz="3000" dirty="0"/>
          </a:p>
          <a:p>
            <a:r>
              <a:rPr lang="ru-RU" sz="3000" dirty="0"/>
              <a:t>3) </a:t>
            </a:r>
            <a:r>
              <a:rPr lang="ru-RU" sz="3000" b="1" dirty="0"/>
              <a:t>перед </a:t>
            </a:r>
            <a:r>
              <a:rPr lang="ru-RU" sz="3000" b="1" dirty="0" err="1"/>
              <a:t>проведенням</a:t>
            </a:r>
            <a:r>
              <a:rPr lang="ru-RU" sz="3000" b="1" dirty="0"/>
              <a:t> </a:t>
            </a:r>
            <a:r>
              <a:rPr lang="ru-RU" sz="3000" b="1" dirty="0" err="1"/>
              <a:t>державної</a:t>
            </a:r>
            <a:r>
              <a:rPr lang="ru-RU" sz="3000" b="1" dirty="0"/>
              <a:t> </a:t>
            </a:r>
            <a:r>
              <a:rPr lang="ru-RU" sz="3000" b="1" dirty="0" err="1"/>
              <a:t>реєстрації</a:t>
            </a:r>
            <a:r>
              <a:rPr lang="ru-RU" sz="3000" b="1" dirty="0"/>
              <a:t> права </a:t>
            </a:r>
            <a:r>
              <a:rPr lang="ru-RU" sz="3000" b="1" dirty="0" err="1"/>
              <a:t>власності</a:t>
            </a:r>
            <a:r>
              <a:rPr lang="ru-RU" sz="3000" dirty="0"/>
              <a:t> на </a:t>
            </a:r>
            <a:r>
              <a:rPr lang="ru-RU" sz="3000" dirty="0" err="1"/>
              <a:t>об’єкт</a:t>
            </a:r>
            <a:r>
              <a:rPr lang="ru-RU" sz="3000" dirty="0"/>
              <a:t> </a:t>
            </a:r>
            <a:r>
              <a:rPr lang="ru-RU" sz="3000" dirty="0" err="1"/>
              <a:t>нерухомого</a:t>
            </a:r>
            <a:r>
              <a:rPr lang="ru-RU" sz="3000" dirty="0"/>
              <a:t> майна, </a:t>
            </a:r>
            <a:r>
              <a:rPr lang="ru-RU" sz="3000" dirty="0" err="1"/>
              <a:t>що</a:t>
            </a:r>
            <a:r>
              <a:rPr lang="ru-RU" sz="3000" dirty="0"/>
              <a:t> </a:t>
            </a:r>
            <a:r>
              <a:rPr lang="ru-RU" sz="3000" dirty="0" err="1"/>
              <a:t>утворився</a:t>
            </a:r>
            <a:r>
              <a:rPr lang="ru-RU" sz="3000" dirty="0"/>
              <a:t> </a:t>
            </a:r>
            <a:r>
              <a:rPr lang="ru-RU" sz="3000" dirty="0" err="1"/>
              <a:t>внаслідок</a:t>
            </a:r>
            <a:r>
              <a:rPr lang="ru-RU" sz="3000" dirty="0"/>
              <a:t> </a:t>
            </a:r>
            <a:r>
              <a:rPr lang="ru-RU" sz="3000" b="1" dirty="0"/>
              <a:t>ПОДІЛУ, ОБ’ЄДНАННЯ</a:t>
            </a:r>
            <a:r>
              <a:rPr lang="ru-RU" sz="3000" dirty="0"/>
              <a:t> </a:t>
            </a:r>
            <a:r>
              <a:rPr lang="ru-RU" sz="3000" dirty="0" err="1"/>
              <a:t>об’єкта</a:t>
            </a:r>
            <a:r>
              <a:rPr lang="ru-RU" sz="3000" dirty="0"/>
              <a:t> </a:t>
            </a:r>
            <a:r>
              <a:rPr lang="ru-RU" sz="3000" dirty="0" err="1"/>
              <a:t>нерухомого</a:t>
            </a:r>
            <a:r>
              <a:rPr lang="ru-RU" sz="3000" dirty="0"/>
              <a:t> майна </a:t>
            </a:r>
            <a:r>
              <a:rPr lang="ru-RU" sz="3000" dirty="0" err="1"/>
              <a:t>або</a:t>
            </a:r>
            <a:r>
              <a:rPr lang="ru-RU" sz="3000" dirty="0"/>
              <a:t> </a:t>
            </a:r>
            <a:r>
              <a:rPr lang="ru-RU" sz="3000" b="1" dirty="0"/>
              <a:t>ВИДІЛЕННЯ ЧАСТКИ</a:t>
            </a:r>
            <a:r>
              <a:rPr lang="ru-RU" sz="3000" dirty="0"/>
              <a:t> з </a:t>
            </a:r>
            <a:r>
              <a:rPr lang="ru-RU" sz="3000" dirty="0" err="1"/>
              <a:t>об’єкта</a:t>
            </a:r>
            <a:r>
              <a:rPr lang="ru-RU" sz="3000" dirty="0"/>
              <a:t> </a:t>
            </a:r>
            <a:r>
              <a:rPr lang="ru-RU" sz="3000" dirty="0" err="1"/>
              <a:t>нерухомого</a:t>
            </a:r>
            <a:r>
              <a:rPr lang="ru-RU" sz="3000" dirty="0"/>
              <a:t> майна, КРІМ ВИПАДКІВ, коли за результатами такого </a:t>
            </a:r>
            <a:r>
              <a:rPr lang="ru-RU" sz="3000" dirty="0" err="1"/>
              <a:t>поділу</a:t>
            </a:r>
            <a:r>
              <a:rPr lang="ru-RU" sz="3000" dirty="0"/>
              <a:t>, </a:t>
            </a:r>
            <a:r>
              <a:rPr lang="ru-RU" sz="3000" dirty="0" err="1"/>
              <a:t>об’єднання</a:t>
            </a:r>
            <a:r>
              <a:rPr lang="ru-RU" sz="3000" dirty="0"/>
              <a:t> </a:t>
            </a:r>
            <a:r>
              <a:rPr lang="ru-RU" sz="3000" dirty="0" err="1"/>
              <a:t>або</a:t>
            </a:r>
            <a:r>
              <a:rPr lang="ru-RU" sz="3000" dirty="0"/>
              <a:t> </a:t>
            </a:r>
            <a:r>
              <a:rPr lang="ru-RU" sz="3000" dirty="0" err="1"/>
              <a:t>виділення</a:t>
            </a:r>
            <a:r>
              <a:rPr lang="ru-RU" sz="3000" dirty="0"/>
              <a:t> </a:t>
            </a:r>
            <a:r>
              <a:rPr lang="ru-RU" sz="3000" dirty="0" err="1"/>
              <a:t>частки</a:t>
            </a:r>
            <a:r>
              <a:rPr lang="ru-RU" sz="3000" dirty="0"/>
              <a:t> шляхом </a:t>
            </a:r>
            <a:r>
              <a:rPr lang="ru-RU" sz="3000" dirty="0" err="1"/>
              <a:t>реконструкції</a:t>
            </a:r>
            <a:r>
              <a:rPr lang="ru-RU" sz="3000" dirty="0"/>
              <a:t> </a:t>
            </a:r>
            <a:r>
              <a:rPr lang="ru-RU" sz="3000" dirty="0" err="1"/>
              <a:t>закінчений</a:t>
            </a:r>
            <a:r>
              <a:rPr lang="ru-RU" sz="3000" dirty="0"/>
              <a:t> </a:t>
            </a:r>
            <a:r>
              <a:rPr lang="ru-RU" sz="3000" dirty="0" err="1"/>
              <a:t>будівництвом</a:t>
            </a:r>
            <a:r>
              <a:rPr lang="ru-RU" sz="3000" dirty="0"/>
              <a:t> </a:t>
            </a:r>
            <a:r>
              <a:rPr lang="ru-RU" sz="3000" dirty="0" err="1"/>
              <a:t>об’єкт</a:t>
            </a:r>
            <a:r>
              <a:rPr lang="ru-RU" sz="3000" dirty="0"/>
              <a:t> ПРИЙМАВСЯ в </a:t>
            </a:r>
            <a:r>
              <a:rPr lang="ru-RU" sz="3000" dirty="0" err="1"/>
              <a:t>експлуатацію</a:t>
            </a:r>
            <a:r>
              <a:rPr lang="ru-RU" sz="3000" dirty="0"/>
              <a:t>;</a:t>
            </a:r>
            <a:endParaRPr lang="en-US" sz="3000" dirty="0"/>
          </a:p>
          <a:p>
            <a:r>
              <a:rPr lang="ru-RU" sz="3000" dirty="0"/>
              <a:t>4) перед </a:t>
            </a:r>
            <a:r>
              <a:rPr lang="ru-RU" sz="3000" dirty="0" err="1"/>
              <a:t>прийняттям</a:t>
            </a:r>
            <a:r>
              <a:rPr lang="ru-RU" sz="3000" dirty="0"/>
              <a:t> в </a:t>
            </a:r>
            <a:r>
              <a:rPr lang="ru-RU" sz="3000" dirty="0" err="1"/>
              <a:t>експлуатацію</a:t>
            </a:r>
            <a:r>
              <a:rPr lang="ru-RU" sz="3000" dirty="0"/>
              <a:t> </a:t>
            </a:r>
            <a:r>
              <a:rPr lang="ru-RU" sz="3000" dirty="0" err="1"/>
              <a:t>закінчених</a:t>
            </a:r>
            <a:r>
              <a:rPr lang="ru-RU" sz="3000" dirty="0"/>
              <a:t> </a:t>
            </a:r>
            <a:r>
              <a:rPr lang="ru-RU" sz="3000" dirty="0" err="1"/>
              <a:t>будівництвом</a:t>
            </a:r>
            <a:r>
              <a:rPr lang="ru-RU" sz="3000" dirty="0"/>
              <a:t> </a:t>
            </a:r>
            <a:r>
              <a:rPr lang="ru-RU" sz="3000" dirty="0" err="1"/>
              <a:t>об’єктів</a:t>
            </a:r>
            <a:r>
              <a:rPr lang="ru-RU" sz="3000" dirty="0"/>
              <a:t>, </a:t>
            </a:r>
            <a:r>
              <a:rPr lang="ru-RU" sz="3000" dirty="0" err="1"/>
              <a:t>визначених</a:t>
            </a:r>
            <a:r>
              <a:rPr lang="en-US" sz="3000" dirty="0"/>
              <a:t> </a:t>
            </a:r>
            <a:r>
              <a:rPr lang="ru-RU" sz="3000" u="sng" dirty="0">
                <a:hlinkClick r:id="rId2"/>
              </a:rPr>
              <a:t>пунктом 9</a:t>
            </a:r>
            <a:r>
              <a:rPr lang="en-US" sz="3000" dirty="0"/>
              <a:t> </a:t>
            </a:r>
            <a:r>
              <a:rPr lang="ru-RU" sz="3000" dirty="0" err="1"/>
              <a:t>розділу</a:t>
            </a:r>
            <a:r>
              <a:rPr lang="ru-RU" sz="3000" dirty="0"/>
              <a:t> </a:t>
            </a:r>
            <a:r>
              <a:rPr lang="en-US" sz="3000" dirty="0"/>
              <a:t>V</a:t>
            </a:r>
            <a:r>
              <a:rPr lang="ru-RU" sz="3000" dirty="0"/>
              <a:t> "</a:t>
            </a:r>
            <a:r>
              <a:rPr lang="ru-RU" sz="3000" dirty="0" err="1"/>
              <a:t>Прикінцеві</a:t>
            </a:r>
            <a:r>
              <a:rPr lang="ru-RU" sz="3000" dirty="0"/>
              <a:t> </a:t>
            </a:r>
            <a:r>
              <a:rPr lang="ru-RU" sz="3000" dirty="0" err="1"/>
              <a:t>положення</a:t>
            </a:r>
            <a:r>
              <a:rPr lang="ru-RU" sz="3000" dirty="0"/>
              <a:t>" </a:t>
            </a:r>
            <a:r>
              <a:rPr lang="ru-RU" sz="3000" dirty="0" err="1"/>
              <a:t>цього</a:t>
            </a:r>
            <a:r>
              <a:rPr lang="ru-RU" sz="3000" dirty="0"/>
              <a:t> Закону;</a:t>
            </a:r>
            <a:endParaRPr lang="en-US" sz="3000" dirty="0"/>
          </a:p>
          <a:p>
            <a:r>
              <a:rPr lang="ru-RU" sz="3000" dirty="0"/>
              <a:t>5) на </a:t>
            </a:r>
            <a:r>
              <a:rPr lang="ru-RU" sz="3000" dirty="0" err="1"/>
              <a:t>підставі</a:t>
            </a:r>
            <a:r>
              <a:rPr lang="ru-RU" sz="3000" dirty="0"/>
              <a:t> </a:t>
            </a:r>
            <a:r>
              <a:rPr lang="ru-RU" sz="3000" b="1" u="sng" dirty="0"/>
              <a:t>судового </a:t>
            </a:r>
            <a:r>
              <a:rPr lang="ru-RU" sz="3000" b="1" u="sng" dirty="0" err="1"/>
              <a:t>рішення</a:t>
            </a:r>
            <a:r>
              <a:rPr lang="ru-RU" sz="3000" dirty="0"/>
              <a:t>;</a:t>
            </a:r>
            <a:endParaRPr lang="en-US" sz="3000" dirty="0"/>
          </a:p>
          <a:p>
            <a:r>
              <a:rPr lang="ru-RU" sz="3000" dirty="0"/>
              <a:t>6) в </a:t>
            </a:r>
            <a:r>
              <a:rPr lang="ru-RU" sz="3000" dirty="0" err="1"/>
              <a:t>інших</a:t>
            </a:r>
            <a:r>
              <a:rPr lang="ru-RU" sz="3000" dirty="0"/>
              <a:t> </a:t>
            </a:r>
            <a:r>
              <a:rPr lang="ru-RU" sz="3000" dirty="0" err="1"/>
              <a:t>випадках</a:t>
            </a:r>
            <a:r>
              <a:rPr lang="ru-RU" sz="3000" dirty="0"/>
              <a:t> </a:t>
            </a:r>
            <a:r>
              <a:rPr lang="ru-RU" sz="3000" b="1" dirty="0"/>
              <a:t>ЗА БАЖАННЯМ</a:t>
            </a:r>
            <a:r>
              <a:rPr lang="ru-RU" sz="3000" dirty="0"/>
              <a:t> </a:t>
            </a:r>
            <a:r>
              <a:rPr lang="ru-RU" sz="3000" dirty="0" err="1"/>
              <a:t>замовника</a:t>
            </a:r>
            <a:r>
              <a:rPr lang="ru-RU" sz="3000" dirty="0"/>
              <a:t>/</a:t>
            </a:r>
            <a:r>
              <a:rPr lang="ru-RU" sz="3000" dirty="0" err="1"/>
              <a:t>власника</a:t>
            </a:r>
            <a:r>
              <a:rPr lang="ru-RU" sz="3000" dirty="0"/>
              <a:t> </a:t>
            </a:r>
            <a:r>
              <a:rPr lang="ru-RU" sz="3000" dirty="0" err="1"/>
              <a:t>об’єкта</a:t>
            </a:r>
            <a:r>
              <a:rPr lang="ru-RU" sz="3000" dirty="0"/>
              <a:t> </a:t>
            </a:r>
            <a:r>
              <a:rPr lang="ru-RU" sz="3000" dirty="0" err="1"/>
              <a:t>нерухомого</a:t>
            </a:r>
            <a:r>
              <a:rPr lang="ru-RU" sz="3000" dirty="0"/>
              <a:t> майна, </a:t>
            </a:r>
            <a:r>
              <a:rPr lang="ru-RU" sz="3000" dirty="0" err="1"/>
              <a:t>об’єкта</a:t>
            </a:r>
            <a:r>
              <a:rPr lang="ru-RU" sz="3000" dirty="0"/>
              <a:t> </a:t>
            </a:r>
            <a:r>
              <a:rPr lang="ru-RU" sz="3000" dirty="0" err="1"/>
              <a:t>незавершеного</a:t>
            </a:r>
            <a:r>
              <a:rPr lang="ru-RU" sz="3000" dirty="0"/>
              <a:t> </a:t>
            </a:r>
            <a:r>
              <a:rPr lang="ru-RU" sz="3000" dirty="0" err="1"/>
              <a:t>будівництва</a:t>
            </a:r>
            <a:r>
              <a:rPr lang="ru-RU" sz="3000" dirty="0"/>
              <a:t>.</a:t>
            </a:r>
            <a:endParaRPr lang="en-US" sz="3000" dirty="0"/>
          </a:p>
          <a:p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xfrm>
            <a:off x="16480536" y="9892096"/>
            <a:ext cx="512064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585">
              <a:lnSpc>
                <a:spcPts val="1775"/>
              </a:lnSpc>
            </a:pPr>
            <a:fld id="{81D60167-4931-47E6-BA6A-407CBD079E47}" type="slidenum">
              <a:rPr spc="-50" dirty="0"/>
              <a:t>20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19575132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904" y="461974"/>
            <a:ext cx="17506696" cy="63286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lang="uk-UA" sz="4000" b="1" dirty="0" smtClean="0"/>
              <a:t>Ідентифікатор в матеріалах технічної інвентаризації</a:t>
            </a:r>
            <a:endParaRPr sz="4000" dirty="0"/>
          </a:p>
        </p:txBody>
      </p:sp>
      <p:grpSp>
        <p:nvGrpSpPr>
          <p:cNvPr id="9" name="object 9"/>
          <p:cNvGrpSpPr/>
          <p:nvPr/>
        </p:nvGrpSpPr>
        <p:grpSpPr>
          <a:xfrm>
            <a:off x="970788" y="1196340"/>
            <a:ext cx="16325215" cy="515620"/>
            <a:chOff x="970788" y="1196340"/>
            <a:chExt cx="16325215" cy="515620"/>
          </a:xfrm>
        </p:grpSpPr>
        <p:sp>
          <p:nvSpPr>
            <p:cNvPr id="10" name="object 10"/>
            <p:cNvSpPr/>
            <p:nvPr/>
          </p:nvSpPr>
          <p:spPr>
            <a:xfrm>
              <a:off x="983742" y="1209294"/>
              <a:ext cx="16299180" cy="489584"/>
            </a:xfrm>
            <a:custGeom>
              <a:avLst/>
              <a:gdLst/>
              <a:ahLst/>
              <a:cxnLst/>
              <a:rect l="l" t="t" r="r" b="b"/>
              <a:pathLst>
                <a:path w="16299180" h="489585">
                  <a:moveTo>
                    <a:pt x="16217646" y="0"/>
                  </a:moveTo>
                  <a:lnTo>
                    <a:pt x="81534" y="0"/>
                  </a:lnTo>
                  <a:lnTo>
                    <a:pt x="49795" y="6399"/>
                  </a:lnTo>
                  <a:lnTo>
                    <a:pt x="23879" y="23860"/>
                  </a:lnTo>
                  <a:lnTo>
                    <a:pt x="6406" y="49774"/>
                  </a:lnTo>
                  <a:lnTo>
                    <a:pt x="0" y="81533"/>
                  </a:lnTo>
                  <a:lnTo>
                    <a:pt x="0" y="407670"/>
                  </a:lnTo>
                  <a:lnTo>
                    <a:pt x="6406" y="439429"/>
                  </a:lnTo>
                  <a:lnTo>
                    <a:pt x="23879" y="465343"/>
                  </a:lnTo>
                  <a:lnTo>
                    <a:pt x="49795" y="482804"/>
                  </a:lnTo>
                  <a:lnTo>
                    <a:pt x="81534" y="489203"/>
                  </a:lnTo>
                  <a:lnTo>
                    <a:pt x="16217646" y="489203"/>
                  </a:lnTo>
                  <a:lnTo>
                    <a:pt x="16249405" y="482804"/>
                  </a:lnTo>
                  <a:lnTo>
                    <a:pt x="16275319" y="465343"/>
                  </a:lnTo>
                  <a:lnTo>
                    <a:pt x="16292780" y="439429"/>
                  </a:lnTo>
                  <a:lnTo>
                    <a:pt x="16299179" y="407670"/>
                  </a:lnTo>
                  <a:lnTo>
                    <a:pt x="16299179" y="81533"/>
                  </a:lnTo>
                  <a:lnTo>
                    <a:pt x="16292780" y="49774"/>
                  </a:lnTo>
                  <a:lnTo>
                    <a:pt x="16275319" y="23860"/>
                  </a:lnTo>
                  <a:lnTo>
                    <a:pt x="16249405" y="6399"/>
                  </a:lnTo>
                  <a:lnTo>
                    <a:pt x="1621764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83742" y="1209294"/>
              <a:ext cx="16299180" cy="489584"/>
            </a:xfrm>
            <a:custGeom>
              <a:avLst/>
              <a:gdLst/>
              <a:ahLst/>
              <a:cxnLst/>
              <a:rect l="l" t="t" r="r" b="b"/>
              <a:pathLst>
                <a:path w="16299180" h="489585">
                  <a:moveTo>
                    <a:pt x="0" y="81533"/>
                  </a:moveTo>
                  <a:lnTo>
                    <a:pt x="6406" y="49774"/>
                  </a:lnTo>
                  <a:lnTo>
                    <a:pt x="23879" y="23860"/>
                  </a:lnTo>
                  <a:lnTo>
                    <a:pt x="49795" y="6399"/>
                  </a:lnTo>
                  <a:lnTo>
                    <a:pt x="81534" y="0"/>
                  </a:lnTo>
                  <a:lnTo>
                    <a:pt x="16217646" y="0"/>
                  </a:lnTo>
                  <a:lnTo>
                    <a:pt x="16249405" y="6399"/>
                  </a:lnTo>
                  <a:lnTo>
                    <a:pt x="16275319" y="23860"/>
                  </a:lnTo>
                  <a:lnTo>
                    <a:pt x="16292780" y="49774"/>
                  </a:lnTo>
                  <a:lnTo>
                    <a:pt x="16299179" y="81533"/>
                  </a:lnTo>
                  <a:lnTo>
                    <a:pt x="16299179" y="407670"/>
                  </a:lnTo>
                  <a:lnTo>
                    <a:pt x="16292780" y="439429"/>
                  </a:lnTo>
                  <a:lnTo>
                    <a:pt x="16275319" y="465343"/>
                  </a:lnTo>
                  <a:lnTo>
                    <a:pt x="16249405" y="482804"/>
                  </a:lnTo>
                  <a:lnTo>
                    <a:pt x="16217646" y="489203"/>
                  </a:lnTo>
                  <a:lnTo>
                    <a:pt x="81534" y="489203"/>
                  </a:lnTo>
                  <a:lnTo>
                    <a:pt x="49795" y="482804"/>
                  </a:lnTo>
                  <a:lnTo>
                    <a:pt x="23879" y="465343"/>
                  </a:lnTo>
                  <a:lnTo>
                    <a:pt x="6406" y="439429"/>
                  </a:lnTo>
                  <a:lnTo>
                    <a:pt x="0" y="407670"/>
                  </a:lnTo>
                  <a:lnTo>
                    <a:pt x="0" y="81533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83742" y="1786383"/>
            <a:ext cx="16307562" cy="8248412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just"/>
            <a:r>
              <a:rPr lang="uk-UA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 </a:t>
            </a:r>
            <a:r>
              <a:rPr lang="uk-U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uk-UA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п.ункту</a:t>
            </a:r>
            <a:r>
              <a:rPr lang="uk-UA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Порядку проведення технічної інвентаризації, затвердженого постановою Кабінету Міністрів України від 12 травня 2023 р. № 488, </a:t>
            </a:r>
            <a:r>
              <a:rPr lang="uk-UA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НВЕНТАРИЗАЦІЙНА СПРАВА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формується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ведеться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нерухомого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майна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весь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існування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використанням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РБД 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електронній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паперовій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відомості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становлять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державну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таємницю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35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Закону України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“Про державну таємницю</a:t>
            </a:r>
            <a:r>
              <a:rPr lang="uk-UA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algn="just"/>
            <a:endParaRPr lang="en-US" sz="1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5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Складовими</a:t>
            </a:r>
            <a:r>
              <a:rPr lang="ru-RU" sz="3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частинами</a:t>
            </a:r>
            <a:r>
              <a:rPr lang="ru-RU" sz="3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інвентаризаційної</a:t>
            </a:r>
            <a:r>
              <a:rPr lang="ru-RU" sz="3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справи</a:t>
            </a:r>
            <a:r>
              <a:rPr lang="ru-RU" sz="3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є:</a:t>
            </a:r>
            <a:endParaRPr lang="en-US" sz="35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 algn="just">
              <a:buFont typeface="+mj-lt"/>
              <a:buAutoNum type="arabicPeriod"/>
            </a:pPr>
            <a:r>
              <a:rPr lang="ru-RU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ідентифікатор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будівництва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закінченого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будівництвом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Єдиній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державній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електронній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будівництва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об’єктів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нерухомого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майна,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присвоєно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ідентифікатор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далі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ідентифікатор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 algn="just">
              <a:buFont typeface="+mj-lt"/>
              <a:buAutoNum type="arabicPeriod"/>
            </a:pP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опис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інвентаризаційної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справи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ОБОВ’ЯЗКОВИМ </a:t>
            </a:r>
            <a:r>
              <a:rPr lang="ru-RU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зазначенням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ідентифікатора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 algn="just">
              <a:buFont typeface="+mj-lt"/>
              <a:buAutoNum type="arabicPeriod"/>
            </a:pP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технічної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інвентаризації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xfrm>
            <a:off x="16480536" y="9892096"/>
            <a:ext cx="512064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585">
              <a:lnSpc>
                <a:spcPts val="1775"/>
              </a:lnSpc>
            </a:pPr>
            <a:fld id="{81D60167-4931-47E6-BA6A-407CBD079E47}" type="slidenum">
              <a:rPr spc="-50" dirty="0"/>
              <a:t>21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3434974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904" y="461974"/>
            <a:ext cx="17506696" cy="63286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lang="uk-UA" sz="4000" b="1" dirty="0" smtClean="0"/>
              <a:t>Ідентифікатор в матеріалах технічної інвентаризації</a:t>
            </a:r>
            <a:endParaRPr sz="4000" dirty="0"/>
          </a:p>
        </p:txBody>
      </p:sp>
      <p:grpSp>
        <p:nvGrpSpPr>
          <p:cNvPr id="9" name="object 9"/>
          <p:cNvGrpSpPr/>
          <p:nvPr/>
        </p:nvGrpSpPr>
        <p:grpSpPr>
          <a:xfrm>
            <a:off x="970788" y="1196340"/>
            <a:ext cx="16325215" cy="515620"/>
            <a:chOff x="970788" y="1196340"/>
            <a:chExt cx="16325215" cy="515620"/>
          </a:xfrm>
        </p:grpSpPr>
        <p:sp>
          <p:nvSpPr>
            <p:cNvPr id="10" name="object 10"/>
            <p:cNvSpPr/>
            <p:nvPr/>
          </p:nvSpPr>
          <p:spPr>
            <a:xfrm>
              <a:off x="983742" y="1209294"/>
              <a:ext cx="16299180" cy="489584"/>
            </a:xfrm>
            <a:custGeom>
              <a:avLst/>
              <a:gdLst/>
              <a:ahLst/>
              <a:cxnLst/>
              <a:rect l="l" t="t" r="r" b="b"/>
              <a:pathLst>
                <a:path w="16299180" h="489585">
                  <a:moveTo>
                    <a:pt x="16217646" y="0"/>
                  </a:moveTo>
                  <a:lnTo>
                    <a:pt x="81534" y="0"/>
                  </a:lnTo>
                  <a:lnTo>
                    <a:pt x="49795" y="6399"/>
                  </a:lnTo>
                  <a:lnTo>
                    <a:pt x="23879" y="23860"/>
                  </a:lnTo>
                  <a:lnTo>
                    <a:pt x="6406" y="49774"/>
                  </a:lnTo>
                  <a:lnTo>
                    <a:pt x="0" y="81533"/>
                  </a:lnTo>
                  <a:lnTo>
                    <a:pt x="0" y="407670"/>
                  </a:lnTo>
                  <a:lnTo>
                    <a:pt x="6406" y="439429"/>
                  </a:lnTo>
                  <a:lnTo>
                    <a:pt x="23879" y="465343"/>
                  </a:lnTo>
                  <a:lnTo>
                    <a:pt x="49795" y="482804"/>
                  </a:lnTo>
                  <a:lnTo>
                    <a:pt x="81534" y="489203"/>
                  </a:lnTo>
                  <a:lnTo>
                    <a:pt x="16217646" y="489203"/>
                  </a:lnTo>
                  <a:lnTo>
                    <a:pt x="16249405" y="482804"/>
                  </a:lnTo>
                  <a:lnTo>
                    <a:pt x="16275319" y="465343"/>
                  </a:lnTo>
                  <a:lnTo>
                    <a:pt x="16292780" y="439429"/>
                  </a:lnTo>
                  <a:lnTo>
                    <a:pt x="16299179" y="407670"/>
                  </a:lnTo>
                  <a:lnTo>
                    <a:pt x="16299179" y="81533"/>
                  </a:lnTo>
                  <a:lnTo>
                    <a:pt x="16292780" y="49774"/>
                  </a:lnTo>
                  <a:lnTo>
                    <a:pt x="16275319" y="23860"/>
                  </a:lnTo>
                  <a:lnTo>
                    <a:pt x="16249405" y="6399"/>
                  </a:lnTo>
                  <a:lnTo>
                    <a:pt x="1621764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83742" y="1209294"/>
              <a:ext cx="16299180" cy="489584"/>
            </a:xfrm>
            <a:custGeom>
              <a:avLst/>
              <a:gdLst/>
              <a:ahLst/>
              <a:cxnLst/>
              <a:rect l="l" t="t" r="r" b="b"/>
              <a:pathLst>
                <a:path w="16299180" h="489585">
                  <a:moveTo>
                    <a:pt x="0" y="81533"/>
                  </a:moveTo>
                  <a:lnTo>
                    <a:pt x="6406" y="49774"/>
                  </a:lnTo>
                  <a:lnTo>
                    <a:pt x="23879" y="23860"/>
                  </a:lnTo>
                  <a:lnTo>
                    <a:pt x="49795" y="6399"/>
                  </a:lnTo>
                  <a:lnTo>
                    <a:pt x="81534" y="0"/>
                  </a:lnTo>
                  <a:lnTo>
                    <a:pt x="16217646" y="0"/>
                  </a:lnTo>
                  <a:lnTo>
                    <a:pt x="16249405" y="6399"/>
                  </a:lnTo>
                  <a:lnTo>
                    <a:pt x="16275319" y="23860"/>
                  </a:lnTo>
                  <a:lnTo>
                    <a:pt x="16292780" y="49774"/>
                  </a:lnTo>
                  <a:lnTo>
                    <a:pt x="16299179" y="81533"/>
                  </a:lnTo>
                  <a:lnTo>
                    <a:pt x="16299179" y="407670"/>
                  </a:lnTo>
                  <a:lnTo>
                    <a:pt x="16292780" y="439429"/>
                  </a:lnTo>
                  <a:lnTo>
                    <a:pt x="16275319" y="465343"/>
                  </a:lnTo>
                  <a:lnTo>
                    <a:pt x="16249405" y="482804"/>
                  </a:lnTo>
                  <a:lnTo>
                    <a:pt x="16217646" y="489203"/>
                  </a:lnTo>
                  <a:lnTo>
                    <a:pt x="81534" y="489203"/>
                  </a:lnTo>
                  <a:lnTo>
                    <a:pt x="49795" y="482804"/>
                  </a:lnTo>
                  <a:lnTo>
                    <a:pt x="23879" y="465343"/>
                  </a:lnTo>
                  <a:lnTo>
                    <a:pt x="6406" y="439429"/>
                  </a:lnTo>
                  <a:lnTo>
                    <a:pt x="0" y="407670"/>
                  </a:lnTo>
                  <a:lnTo>
                    <a:pt x="0" y="81533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98982" y="2368482"/>
            <a:ext cx="16307562" cy="6463308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26465">
              <a:lnSpc>
                <a:spcPts val="2445"/>
              </a:lnSpc>
            </a:pPr>
            <a:endParaRPr lang="uk-UA" sz="3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 до пункту 11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Порядку </a:t>
            </a:r>
            <a:r>
              <a:rPr lang="ru-RU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технічної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інвентаризації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затвердженого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постановою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Кабінету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Міністрів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України </a:t>
            </a:r>
            <a:r>
              <a:rPr lang="ru-RU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ru-RU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травня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2023 р. № 488, </a:t>
            </a:r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технічному</a:t>
            </a:r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паспорті</a:t>
            </a:r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містяться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відомості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замовника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виконавця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реєстраційний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номер у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Реєстрі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будівельної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ідентифікатор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000" dirty="0" smtClean="0"/>
              <a:t>.</a:t>
            </a:r>
            <a:endParaRPr lang="en-US" sz="3000" dirty="0"/>
          </a:p>
          <a:p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xfrm>
            <a:off x="16480536" y="9892096"/>
            <a:ext cx="512064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585">
              <a:lnSpc>
                <a:spcPts val="1775"/>
              </a:lnSpc>
            </a:pPr>
            <a:fld id="{81D60167-4931-47E6-BA6A-407CBD079E47}" type="slidenum">
              <a:rPr spc="-50" dirty="0"/>
              <a:t>22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12159537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27972" t="39204" r="17491" b="16804"/>
          <a:stretch/>
        </p:blipFill>
        <p:spPr>
          <a:xfrm>
            <a:off x="2577149" y="2189551"/>
            <a:ext cx="15241585" cy="6912229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1066799" y="1893332"/>
            <a:ext cx="16751935" cy="7504668"/>
          </a:xfrm>
          <a:custGeom>
            <a:avLst/>
            <a:gdLst/>
            <a:ahLst/>
            <a:cxnLst/>
            <a:rect l="l" t="t" r="r" b="b"/>
            <a:pathLst>
              <a:path w="15951200" h="7218045">
                <a:moveTo>
                  <a:pt x="0" y="7217664"/>
                </a:moveTo>
                <a:lnTo>
                  <a:pt x="15951200" y="7217664"/>
                </a:lnTo>
                <a:lnTo>
                  <a:pt x="15951200" y="0"/>
                </a:lnTo>
                <a:lnTo>
                  <a:pt x="0" y="0"/>
                </a:lnTo>
                <a:lnTo>
                  <a:pt x="0" y="7217664"/>
                </a:lnTo>
                <a:close/>
              </a:path>
            </a:pathLst>
          </a:custGeom>
          <a:ln w="12192">
            <a:solidFill>
              <a:srgbClr val="1E3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10000" y="496311"/>
            <a:ext cx="14008735" cy="7437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r"/>
            <a:r>
              <a:rPr lang="uk-UA" u="sng" dirty="0">
                <a:hlinkClick r:id="rId3"/>
              </a:rPr>
              <a:t>https://admin.e-construction.gov.ua/dashboard</a:t>
            </a:r>
            <a:endParaRPr lang="en-US" dirty="0"/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53226" y="591053"/>
            <a:ext cx="2256536" cy="197886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775"/>
              </a:lnSpc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705600" y="1278162"/>
            <a:ext cx="58674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Переходимо за </a:t>
            </a:r>
            <a:r>
              <a:rPr lang="uk-UA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посиланням</a:t>
            </a:r>
            <a:endParaRPr lang="ru-RU" sz="3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5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13766" y="9397999"/>
            <a:ext cx="6858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портал 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https://e-construction.gov.ua/</a:t>
            </a:r>
            <a:endParaRPr lang="ru-RU" sz="3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5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8908" y="2005584"/>
            <a:ext cx="15951200" cy="7218045"/>
          </a:xfrm>
          <a:custGeom>
            <a:avLst/>
            <a:gdLst/>
            <a:ahLst/>
            <a:cxnLst/>
            <a:rect l="l" t="t" r="r" b="b"/>
            <a:pathLst>
              <a:path w="15951200" h="7218045">
                <a:moveTo>
                  <a:pt x="0" y="7217664"/>
                </a:moveTo>
                <a:lnTo>
                  <a:pt x="15951200" y="7217664"/>
                </a:lnTo>
                <a:lnTo>
                  <a:pt x="15951200" y="0"/>
                </a:lnTo>
                <a:lnTo>
                  <a:pt x="0" y="0"/>
                </a:lnTo>
                <a:lnTo>
                  <a:pt x="0" y="7217664"/>
                </a:lnTo>
                <a:close/>
              </a:path>
            </a:pathLst>
          </a:custGeom>
          <a:ln w="12192">
            <a:solidFill>
              <a:srgbClr val="1E3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10000" y="496311"/>
            <a:ext cx="14008735" cy="7437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r"/>
            <a:r>
              <a:rPr lang="uk-UA" u="sng" dirty="0">
                <a:hlinkClick r:id="rId2"/>
              </a:rPr>
              <a:t>https://admin.e-construction.gov.ua/dashboard</a:t>
            </a:r>
            <a:endParaRPr lang="en-US" dirty="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95400" y="621663"/>
            <a:ext cx="2256536" cy="197886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775"/>
              </a:lnSpc>
            </a:pPr>
            <a:fld id="{81D60167-4931-47E6-BA6A-407CBD079E47}" type="slidenum">
              <a:rPr spc="-25" dirty="0"/>
              <a:t>24</a:t>
            </a:fld>
            <a:endParaRPr spc="-25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23426" t="32292" r="14495" b="13541"/>
          <a:stretch/>
        </p:blipFill>
        <p:spPr>
          <a:xfrm>
            <a:off x="3683508" y="2338373"/>
            <a:ext cx="13356950" cy="655246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162800" y="1262439"/>
            <a:ext cx="683614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Натискаємо «</a:t>
            </a:r>
            <a:r>
              <a:rPr lang="uk-UA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Токен</a:t>
            </a:r>
            <a:r>
              <a:rPr lang="uk-UA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40208528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8908" y="2005584"/>
            <a:ext cx="15951200" cy="7218045"/>
          </a:xfrm>
          <a:custGeom>
            <a:avLst/>
            <a:gdLst/>
            <a:ahLst/>
            <a:cxnLst/>
            <a:rect l="l" t="t" r="r" b="b"/>
            <a:pathLst>
              <a:path w="15951200" h="7218045">
                <a:moveTo>
                  <a:pt x="0" y="7217664"/>
                </a:moveTo>
                <a:lnTo>
                  <a:pt x="15951200" y="7217664"/>
                </a:lnTo>
                <a:lnTo>
                  <a:pt x="15951200" y="0"/>
                </a:lnTo>
                <a:lnTo>
                  <a:pt x="0" y="0"/>
                </a:lnTo>
                <a:lnTo>
                  <a:pt x="0" y="7217664"/>
                </a:lnTo>
                <a:close/>
              </a:path>
            </a:pathLst>
          </a:custGeom>
          <a:ln w="12192">
            <a:solidFill>
              <a:srgbClr val="1E3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10000" y="496311"/>
            <a:ext cx="14008735" cy="7437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r"/>
            <a:r>
              <a:rPr lang="uk-UA" u="sng" dirty="0">
                <a:hlinkClick r:id="rId2"/>
              </a:rPr>
              <a:t>https://admin.e-construction.gov.ua/dashboard</a:t>
            </a:r>
            <a:endParaRPr lang="en-US" dirty="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95400" y="621663"/>
            <a:ext cx="2256536" cy="197886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775"/>
              </a:lnSpc>
            </a:pPr>
            <a:fld id="{81D60167-4931-47E6-BA6A-407CBD079E47}" type="slidenum">
              <a:rPr spc="-25" dirty="0"/>
              <a:t>25</a:t>
            </a:fld>
            <a:endParaRPr spc="-25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458200" y="1295623"/>
            <a:ext cx="683614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Очікуємо</a:t>
            </a:r>
            <a:endParaRPr lang="en-US" sz="35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23060" t="38717" r="14861" b="18750"/>
          <a:stretch/>
        </p:blipFill>
        <p:spPr>
          <a:xfrm>
            <a:off x="2209800" y="2712729"/>
            <a:ext cx="15231703" cy="586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6893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8908" y="2005584"/>
            <a:ext cx="15951200" cy="7218045"/>
          </a:xfrm>
          <a:custGeom>
            <a:avLst/>
            <a:gdLst/>
            <a:ahLst/>
            <a:cxnLst/>
            <a:rect l="l" t="t" r="r" b="b"/>
            <a:pathLst>
              <a:path w="15951200" h="7218045">
                <a:moveTo>
                  <a:pt x="0" y="7217664"/>
                </a:moveTo>
                <a:lnTo>
                  <a:pt x="15951200" y="7217664"/>
                </a:lnTo>
                <a:lnTo>
                  <a:pt x="15951200" y="0"/>
                </a:lnTo>
                <a:lnTo>
                  <a:pt x="0" y="0"/>
                </a:lnTo>
                <a:lnTo>
                  <a:pt x="0" y="7217664"/>
                </a:lnTo>
                <a:close/>
              </a:path>
            </a:pathLst>
          </a:custGeom>
          <a:ln w="12192">
            <a:solidFill>
              <a:srgbClr val="1E3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10000" y="496311"/>
            <a:ext cx="14008735" cy="7437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r"/>
            <a:r>
              <a:rPr lang="uk-UA" u="sng" dirty="0">
                <a:hlinkClick r:id="rId2"/>
              </a:rPr>
              <a:t>https://admin.e-construction.gov.ua/dashboard</a:t>
            </a:r>
            <a:endParaRPr lang="en-US" dirty="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95400" y="621663"/>
            <a:ext cx="2256536" cy="197886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775"/>
              </a:lnSpc>
            </a:pPr>
            <a:fld id="{81D60167-4931-47E6-BA6A-407CBD079E47}" type="slidenum">
              <a:rPr spc="-25" dirty="0"/>
              <a:t>26</a:t>
            </a:fld>
            <a:endParaRPr spc="-25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24000" y="3366006"/>
            <a:ext cx="5257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ВИКОРИСТОВУЄМО ЕЦП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АЛМАЗ)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обираємо 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надавач електронних послуг – ДІЯ</a:t>
            </a: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 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носія – АЛМАЗ; </a:t>
            </a:r>
            <a:endParaRPr lang="uk-UA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набираємо пароль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натискаємо </a:t>
            </a:r>
            <a:r>
              <a:rPr lang="uk-UA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ПРОДОВЖИТИ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29282" t="26042" r="21523" b="12499"/>
          <a:stretch/>
        </p:blipFill>
        <p:spPr>
          <a:xfrm>
            <a:off x="6504940" y="1767576"/>
            <a:ext cx="10744200" cy="754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5406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8908" y="2005584"/>
            <a:ext cx="15951200" cy="7218045"/>
          </a:xfrm>
          <a:custGeom>
            <a:avLst/>
            <a:gdLst/>
            <a:ahLst/>
            <a:cxnLst/>
            <a:rect l="l" t="t" r="r" b="b"/>
            <a:pathLst>
              <a:path w="15951200" h="7218045">
                <a:moveTo>
                  <a:pt x="0" y="7217664"/>
                </a:moveTo>
                <a:lnTo>
                  <a:pt x="15951200" y="7217664"/>
                </a:lnTo>
                <a:lnTo>
                  <a:pt x="15951200" y="0"/>
                </a:lnTo>
                <a:lnTo>
                  <a:pt x="0" y="0"/>
                </a:lnTo>
                <a:lnTo>
                  <a:pt x="0" y="7217664"/>
                </a:lnTo>
                <a:close/>
              </a:path>
            </a:pathLst>
          </a:custGeom>
          <a:ln w="12192">
            <a:solidFill>
              <a:srgbClr val="1E3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10000" y="496311"/>
            <a:ext cx="14008735" cy="7437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r"/>
            <a:r>
              <a:rPr lang="uk-UA" u="sng" dirty="0">
                <a:hlinkClick r:id="rId2"/>
              </a:rPr>
              <a:t>https://admin.e-construction.gov.ua/dashboard</a:t>
            </a:r>
            <a:endParaRPr lang="en-US" dirty="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95400" y="621663"/>
            <a:ext cx="2256536" cy="197886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775"/>
              </a:lnSpc>
            </a:pPr>
            <a:fld id="{81D60167-4931-47E6-BA6A-407CBD079E47}" type="slidenum">
              <a:rPr spc="-25" dirty="0"/>
              <a:t>27</a:t>
            </a:fld>
            <a:endParaRPr spc="-25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6" t="31901" r="19988" b="11140"/>
          <a:stretch/>
        </p:blipFill>
        <p:spPr bwMode="auto">
          <a:xfrm>
            <a:off x="4267199" y="1397000"/>
            <a:ext cx="11048999" cy="8241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1337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8908" y="2005584"/>
            <a:ext cx="15951200" cy="7218045"/>
          </a:xfrm>
          <a:custGeom>
            <a:avLst/>
            <a:gdLst/>
            <a:ahLst/>
            <a:cxnLst/>
            <a:rect l="l" t="t" r="r" b="b"/>
            <a:pathLst>
              <a:path w="15951200" h="7218045">
                <a:moveTo>
                  <a:pt x="0" y="7217664"/>
                </a:moveTo>
                <a:lnTo>
                  <a:pt x="15951200" y="7217664"/>
                </a:lnTo>
                <a:lnTo>
                  <a:pt x="15951200" y="0"/>
                </a:lnTo>
                <a:lnTo>
                  <a:pt x="0" y="0"/>
                </a:lnTo>
                <a:lnTo>
                  <a:pt x="0" y="7217664"/>
                </a:lnTo>
                <a:close/>
              </a:path>
            </a:pathLst>
          </a:custGeom>
          <a:ln w="12192">
            <a:solidFill>
              <a:srgbClr val="1E3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10000" y="496311"/>
            <a:ext cx="14008735" cy="7437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r"/>
            <a:r>
              <a:rPr lang="uk-UA" u="sng" dirty="0">
                <a:hlinkClick r:id="rId2"/>
              </a:rPr>
              <a:t>https://admin.e-construction.gov.ua/dashboard</a:t>
            </a:r>
            <a:endParaRPr lang="en-US" dirty="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95400" y="621663"/>
            <a:ext cx="2256536" cy="197886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775"/>
              </a:lnSpc>
            </a:pPr>
            <a:fld id="{81D60167-4931-47E6-BA6A-407CBD079E47}" type="slidenum">
              <a:rPr spc="-25" dirty="0"/>
              <a:t>28</a:t>
            </a:fld>
            <a:endParaRPr spc="-25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4" t="36997" r="19122" b="27174"/>
          <a:stretch/>
        </p:blipFill>
        <p:spPr bwMode="auto">
          <a:xfrm>
            <a:off x="381000" y="2757106"/>
            <a:ext cx="15559216" cy="6658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3" t="43727" r="39662" b="42634"/>
          <a:stretch/>
        </p:blipFill>
        <p:spPr bwMode="auto">
          <a:xfrm>
            <a:off x="8305800" y="1212623"/>
            <a:ext cx="4139514" cy="140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07294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8908" y="2005584"/>
            <a:ext cx="15951200" cy="7218045"/>
          </a:xfrm>
          <a:custGeom>
            <a:avLst/>
            <a:gdLst/>
            <a:ahLst/>
            <a:cxnLst/>
            <a:rect l="l" t="t" r="r" b="b"/>
            <a:pathLst>
              <a:path w="15951200" h="7218045">
                <a:moveTo>
                  <a:pt x="0" y="7217664"/>
                </a:moveTo>
                <a:lnTo>
                  <a:pt x="15951200" y="7217664"/>
                </a:lnTo>
                <a:lnTo>
                  <a:pt x="15951200" y="0"/>
                </a:lnTo>
                <a:lnTo>
                  <a:pt x="0" y="0"/>
                </a:lnTo>
                <a:lnTo>
                  <a:pt x="0" y="7217664"/>
                </a:lnTo>
                <a:close/>
              </a:path>
            </a:pathLst>
          </a:custGeom>
          <a:ln w="12192">
            <a:solidFill>
              <a:srgbClr val="1E3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10000" y="496311"/>
            <a:ext cx="14008735" cy="7437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r"/>
            <a:r>
              <a:rPr lang="uk-UA" u="sng" dirty="0">
                <a:hlinkClick r:id="rId2"/>
              </a:rPr>
              <a:t>https://admin.e-construction.gov.ua/dashboard</a:t>
            </a:r>
            <a:endParaRPr lang="en-US" dirty="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95400" y="621663"/>
            <a:ext cx="2256536" cy="197886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775"/>
              </a:lnSpc>
            </a:pPr>
            <a:fld id="{81D60167-4931-47E6-BA6A-407CBD079E47}" type="slidenum">
              <a:rPr spc="-25" dirty="0"/>
              <a:t>29</a:t>
            </a:fld>
            <a:endParaRPr spc="-25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3" t="43727" r="39662" b="42634"/>
          <a:stretch/>
        </p:blipFill>
        <p:spPr bwMode="auto">
          <a:xfrm>
            <a:off x="2205049" y="3987799"/>
            <a:ext cx="4139514" cy="140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3" t="33995" r="46960" b="19139"/>
          <a:stretch/>
        </p:blipFill>
        <p:spPr bwMode="auto">
          <a:xfrm>
            <a:off x="6400800" y="2123585"/>
            <a:ext cx="4724399" cy="6982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9229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78762" y="1701800"/>
            <a:ext cx="15951200" cy="7536180"/>
          </a:xfrm>
          <a:custGeom>
            <a:avLst/>
            <a:gdLst/>
            <a:ahLst/>
            <a:cxnLst/>
            <a:rect l="l" t="t" r="r" b="b"/>
            <a:pathLst>
              <a:path w="15951200" h="7536180">
                <a:moveTo>
                  <a:pt x="0" y="7536180"/>
                </a:moveTo>
                <a:lnTo>
                  <a:pt x="15951200" y="7536180"/>
                </a:lnTo>
                <a:lnTo>
                  <a:pt x="15951200" y="0"/>
                </a:lnTo>
                <a:lnTo>
                  <a:pt x="0" y="0"/>
                </a:lnTo>
                <a:lnTo>
                  <a:pt x="0" y="7536180"/>
                </a:lnTo>
                <a:close/>
              </a:path>
            </a:pathLst>
          </a:custGeom>
          <a:ln w="12191">
            <a:solidFill>
              <a:srgbClr val="1E3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47320" algn="r">
              <a:lnSpc>
                <a:spcPct val="100000"/>
              </a:lnSpc>
              <a:spcBef>
                <a:spcPts val="135"/>
              </a:spcBef>
            </a:pPr>
            <a:r>
              <a:rPr lang="uk-UA" spc="-10" dirty="0" smtClean="0"/>
              <a:t>Напрацювання         .</a:t>
            </a:r>
            <a:endParaRPr spc="-10" dirty="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92373" y="463262"/>
            <a:ext cx="2301444" cy="2040578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585">
              <a:lnSpc>
                <a:spcPts val="1775"/>
              </a:lnSpc>
            </a:pPr>
            <a:fld id="{81D60167-4931-47E6-BA6A-407CBD079E47}" type="slidenum">
              <a:rPr spc="-50" dirty="0"/>
              <a:t>3</a:t>
            </a:fld>
            <a:endParaRPr spc="-50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3"/>
          <a:srcRect l="27402" t="26712" r="21663" b="22618"/>
          <a:stretch/>
        </p:blipFill>
        <p:spPr bwMode="auto">
          <a:xfrm>
            <a:off x="3543299" y="2040890"/>
            <a:ext cx="11201400" cy="6857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8298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8908" y="2005584"/>
            <a:ext cx="15951200" cy="7218045"/>
          </a:xfrm>
          <a:custGeom>
            <a:avLst/>
            <a:gdLst/>
            <a:ahLst/>
            <a:cxnLst/>
            <a:rect l="l" t="t" r="r" b="b"/>
            <a:pathLst>
              <a:path w="15951200" h="7218045">
                <a:moveTo>
                  <a:pt x="0" y="7217664"/>
                </a:moveTo>
                <a:lnTo>
                  <a:pt x="15951200" y="7217664"/>
                </a:lnTo>
                <a:lnTo>
                  <a:pt x="15951200" y="0"/>
                </a:lnTo>
                <a:lnTo>
                  <a:pt x="0" y="0"/>
                </a:lnTo>
                <a:lnTo>
                  <a:pt x="0" y="7217664"/>
                </a:lnTo>
                <a:close/>
              </a:path>
            </a:pathLst>
          </a:custGeom>
          <a:ln w="12192">
            <a:solidFill>
              <a:srgbClr val="1E3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10000" y="496311"/>
            <a:ext cx="14008735" cy="7437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r"/>
            <a:r>
              <a:rPr lang="uk-UA" u="sng" dirty="0">
                <a:hlinkClick r:id="rId2"/>
              </a:rPr>
              <a:t>https://admin.e-construction.gov.ua/dashboard</a:t>
            </a:r>
            <a:endParaRPr lang="en-US" dirty="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95400" y="621663"/>
            <a:ext cx="2256536" cy="197886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775"/>
              </a:lnSpc>
            </a:pPr>
            <a:fld id="{81D60167-4931-47E6-BA6A-407CBD079E47}" type="slidenum">
              <a:rPr spc="-25" dirty="0"/>
              <a:t>30</a:t>
            </a:fld>
            <a:endParaRPr spc="-25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3" t="43727" r="39662" b="42634"/>
          <a:stretch/>
        </p:blipFill>
        <p:spPr bwMode="auto">
          <a:xfrm>
            <a:off x="2205049" y="3987799"/>
            <a:ext cx="4139514" cy="140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3" t="33995" r="46960" b="19139"/>
          <a:stretch/>
        </p:blipFill>
        <p:spPr bwMode="auto">
          <a:xfrm>
            <a:off x="6400800" y="2123585"/>
            <a:ext cx="4724399" cy="6982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645906" y="6273800"/>
            <a:ext cx="525780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Витяг з реєстру будівельної діяльності перед вчиненням нотаріальної дії в порядку статті 46-1 Закону України «Про нотаріат»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848070" y="3149600"/>
            <a:ext cx="4953000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Витяг з реєстру будівельної діяльності перед укладенням договорів про відчуження, передачу у довірчу власність як спосіб забезпечення виконання зобов’язань або обтяження речових прав на об’єкт незавершеного будівництва/МОН</a:t>
            </a:r>
          </a:p>
          <a:p>
            <a:pPr algn="ctr"/>
            <a:r>
              <a:rPr lang="uk-UA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19" t="59549" r="22381" b="32234"/>
          <a:stretch/>
        </p:blipFill>
        <p:spPr bwMode="auto">
          <a:xfrm>
            <a:off x="10745751" y="4252958"/>
            <a:ext cx="1216097" cy="1124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69005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8908" y="2005584"/>
            <a:ext cx="15951200" cy="7218045"/>
          </a:xfrm>
          <a:custGeom>
            <a:avLst/>
            <a:gdLst/>
            <a:ahLst/>
            <a:cxnLst/>
            <a:rect l="l" t="t" r="r" b="b"/>
            <a:pathLst>
              <a:path w="15951200" h="7218045">
                <a:moveTo>
                  <a:pt x="0" y="7217664"/>
                </a:moveTo>
                <a:lnTo>
                  <a:pt x="15951200" y="7217664"/>
                </a:lnTo>
                <a:lnTo>
                  <a:pt x="15951200" y="0"/>
                </a:lnTo>
                <a:lnTo>
                  <a:pt x="0" y="0"/>
                </a:lnTo>
                <a:lnTo>
                  <a:pt x="0" y="7217664"/>
                </a:lnTo>
                <a:close/>
              </a:path>
            </a:pathLst>
          </a:custGeom>
          <a:ln w="12192">
            <a:solidFill>
              <a:srgbClr val="1E3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10000" y="496311"/>
            <a:ext cx="14008735" cy="7437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r"/>
            <a:r>
              <a:rPr lang="uk-UA" u="sng" dirty="0">
                <a:hlinkClick r:id="rId2"/>
              </a:rPr>
              <a:t>https://admin.e-construction.gov.ua/dashboard</a:t>
            </a:r>
            <a:endParaRPr lang="en-US" dirty="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95400" y="621663"/>
            <a:ext cx="2256536" cy="197886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775"/>
              </a:lnSpc>
            </a:pPr>
            <a:fld id="{81D60167-4931-47E6-BA6A-407CBD079E47}" type="slidenum">
              <a:rPr spc="-25" dirty="0"/>
              <a:t>31</a:t>
            </a:fld>
            <a:endParaRPr spc="-25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30" t="36276" r="24594" b="11352"/>
          <a:stretch/>
        </p:blipFill>
        <p:spPr bwMode="auto">
          <a:xfrm>
            <a:off x="4191000" y="2158999"/>
            <a:ext cx="9372600" cy="7232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01793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36" t="41325" r="17905" b="23480"/>
          <a:stretch/>
        </p:blipFill>
        <p:spPr bwMode="auto">
          <a:xfrm>
            <a:off x="1295400" y="2768600"/>
            <a:ext cx="13518869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ject 2"/>
          <p:cNvSpPr/>
          <p:nvPr/>
        </p:nvSpPr>
        <p:spPr>
          <a:xfrm>
            <a:off x="1168908" y="2005584"/>
            <a:ext cx="15951200" cy="7218045"/>
          </a:xfrm>
          <a:custGeom>
            <a:avLst/>
            <a:gdLst/>
            <a:ahLst/>
            <a:cxnLst/>
            <a:rect l="l" t="t" r="r" b="b"/>
            <a:pathLst>
              <a:path w="15951200" h="7218045">
                <a:moveTo>
                  <a:pt x="0" y="7217664"/>
                </a:moveTo>
                <a:lnTo>
                  <a:pt x="15951200" y="7217664"/>
                </a:lnTo>
                <a:lnTo>
                  <a:pt x="15951200" y="0"/>
                </a:lnTo>
                <a:lnTo>
                  <a:pt x="0" y="0"/>
                </a:lnTo>
                <a:lnTo>
                  <a:pt x="0" y="7217664"/>
                </a:lnTo>
                <a:close/>
              </a:path>
            </a:pathLst>
          </a:custGeom>
          <a:ln w="12192">
            <a:solidFill>
              <a:srgbClr val="1E3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10000" y="496311"/>
            <a:ext cx="14008735" cy="7437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r"/>
            <a:r>
              <a:rPr lang="uk-UA" u="sng" dirty="0">
                <a:hlinkClick r:id="rId3"/>
              </a:rPr>
              <a:t>https://admin.e-construction.gov.ua/dashboard</a:t>
            </a:r>
            <a:endParaRPr lang="en-US" dirty="0"/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95400" y="621663"/>
            <a:ext cx="2256536" cy="197886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775"/>
              </a:lnSpc>
            </a:pPr>
            <a:fld id="{81D60167-4931-47E6-BA6A-407CBD079E47}" type="slidenum">
              <a:rPr spc="-25" dirty="0"/>
              <a:t>32</a:t>
            </a:fld>
            <a:endParaRPr spc="-25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3" t="27752" r="26622" b="57113"/>
          <a:stretch/>
        </p:blipFill>
        <p:spPr bwMode="auto">
          <a:xfrm>
            <a:off x="4724400" y="6121400"/>
            <a:ext cx="9985330" cy="236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78" t="61865" r="44527" b="26604"/>
          <a:stretch/>
        </p:blipFill>
        <p:spPr bwMode="auto">
          <a:xfrm>
            <a:off x="13868400" y="1854200"/>
            <a:ext cx="3126259" cy="118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8340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8908" y="2005584"/>
            <a:ext cx="15951200" cy="7218045"/>
          </a:xfrm>
          <a:custGeom>
            <a:avLst/>
            <a:gdLst/>
            <a:ahLst/>
            <a:cxnLst/>
            <a:rect l="l" t="t" r="r" b="b"/>
            <a:pathLst>
              <a:path w="15951200" h="7218045">
                <a:moveTo>
                  <a:pt x="0" y="7217664"/>
                </a:moveTo>
                <a:lnTo>
                  <a:pt x="15951200" y="7217664"/>
                </a:lnTo>
                <a:lnTo>
                  <a:pt x="15951200" y="0"/>
                </a:lnTo>
                <a:lnTo>
                  <a:pt x="0" y="0"/>
                </a:lnTo>
                <a:lnTo>
                  <a:pt x="0" y="7217664"/>
                </a:lnTo>
                <a:close/>
              </a:path>
            </a:pathLst>
          </a:custGeom>
          <a:ln w="12192">
            <a:solidFill>
              <a:srgbClr val="1E3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10000" y="496311"/>
            <a:ext cx="14008735" cy="7437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r"/>
            <a:r>
              <a:rPr lang="uk-UA" u="sng" dirty="0">
                <a:hlinkClick r:id="rId2"/>
              </a:rPr>
              <a:t>https://admin.e-construction.gov.ua/dashboard</a:t>
            </a:r>
            <a:endParaRPr lang="en-US" dirty="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95400" y="621663"/>
            <a:ext cx="2256536" cy="197886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775"/>
              </a:lnSpc>
            </a:pPr>
            <a:fld id="{81D60167-4931-47E6-BA6A-407CBD079E47}" type="slidenum">
              <a:rPr spc="-25" dirty="0"/>
              <a:t>33</a:t>
            </a:fld>
            <a:endParaRPr spc="-25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5" t="42766" r="18040" b="28617"/>
          <a:stretch/>
        </p:blipFill>
        <p:spPr bwMode="auto">
          <a:xfrm>
            <a:off x="1905000" y="3454400"/>
            <a:ext cx="14242957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2" t="49972" r="70203" b="39577"/>
          <a:stretch/>
        </p:blipFill>
        <p:spPr bwMode="auto">
          <a:xfrm>
            <a:off x="11582400" y="1750755"/>
            <a:ext cx="3505200" cy="1703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876800" y="2387600"/>
            <a:ext cx="533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NT01:</a:t>
            </a:r>
            <a:r>
              <a:rPr lang="uk-UA" sz="2800" dirty="0" smtClean="0"/>
              <a:t>0000</a:t>
            </a:r>
            <a:r>
              <a:rPr lang="en-US" sz="2800" dirty="0" smtClean="0"/>
              <a:t>-</a:t>
            </a:r>
            <a:r>
              <a:rPr lang="uk-UA" sz="2800" dirty="0" smtClean="0"/>
              <a:t>0000</a:t>
            </a:r>
            <a:r>
              <a:rPr lang="en-US" sz="2800" dirty="0" smtClean="0"/>
              <a:t>-</a:t>
            </a:r>
            <a:r>
              <a:rPr lang="uk-UA" sz="2800" dirty="0" smtClean="0"/>
              <a:t>0000</a:t>
            </a:r>
            <a:r>
              <a:rPr lang="en-US" sz="2800" dirty="0" smtClean="0"/>
              <a:t>-</a:t>
            </a:r>
            <a:r>
              <a:rPr lang="uk-UA" sz="2800" dirty="0" smtClean="0"/>
              <a:t>0000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0801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8908" y="2005584"/>
            <a:ext cx="15951200" cy="7218045"/>
          </a:xfrm>
          <a:custGeom>
            <a:avLst/>
            <a:gdLst/>
            <a:ahLst/>
            <a:cxnLst/>
            <a:rect l="l" t="t" r="r" b="b"/>
            <a:pathLst>
              <a:path w="15951200" h="7218045">
                <a:moveTo>
                  <a:pt x="0" y="7217664"/>
                </a:moveTo>
                <a:lnTo>
                  <a:pt x="15951200" y="7217664"/>
                </a:lnTo>
                <a:lnTo>
                  <a:pt x="15951200" y="0"/>
                </a:lnTo>
                <a:lnTo>
                  <a:pt x="0" y="0"/>
                </a:lnTo>
                <a:lnTo>
                  <a:pt x="0" y="7217664"/>
                </a:lnTo>
                <a:close/>
              </a:path>
            </a:pathLst>
          </a:custGeom>
          <a:ln w="12192">
            <a:solidFill>
              <a:srgbClr val="1E3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10000" y="496311"/>
            <a:ext cx="14008735" cy="7437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r"/>
            <a:r>
              <a:rPr lang="uk-UA" u="sng" dirty="0">
                <a:hlinkClick r:id="rId2"/>
              </a:rPr>
              <a:t>https://admin.e-construction.gov.ua/dashboard</a:t>
            </a:r>
            <a:endParaRPr lang="en-US" dirty="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95400" y="621663"/>
            <a:ext cx="2256536" cy="197886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775"/>
              </a:lnSpc>
            </a:pPr>
            <a:fld id="{81D60167-4931-47E6-BA6A-407CBD079E47}" type="slidenum">
              <a:rPr spc="-25" dirty="0"/>
              <a:t>34</a:t>
            </a:fld>
            <a:endParaRPr spc="-25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4"/>
          <a:srcRect l="22705" t="40956" r="14441" b="16011"/>
          <a:stretch/>
        </p:blipFill>
        <p:spPr bwMode="auto">
          <a:xfrm>
            <a:off x="3428999" y="2921000"/>
            <a:ext cx="12344401" cy="59446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876800" y="2387600"/>
            <a:ext cx="1143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/>
              <a:t>Сформувати – Підтвердити - Переглянути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1091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8908" y="2005584"/>
            <a:ext cx="15951200" cy="7218045"/>
          </a:xfrm>
          <a:custGeom>
            <a:avLst/>
            <a:gdLst/>
            <a:ahLst/>
            <a:cxnLst/>
            <a:rect l="l" t="t" r="r" b="b"/>
            <a:pathLst>
              <a:path w="15951200" h="7218045">
                <a:moveTo>
                  <a:pt x="0" y="7217664"/>
                </a:moveTo>
                <a:lnTo>
                  <a:pt x="15951200" y="7217664"/>
                </a:lnTo>
                <a:lnTo>
                  <a:pt x="15951200" y="0"/>
                </a:lnTo>
                <a:lnTo>
                  <a:pt x="0" y="0"/>
                </a:lnTo>
                <a:lnTo>
                  <a:pt x="0" y="7217664"/>
                </a:lnTo>
                <a:close/>
              </a:path>
            </a:pathLst>
          </a:custGeom>
          <a:ln w="12192">
            <a:solidFill>
              <a:srgbClr val="1E3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10000" y="496311"/>
            <a:ext cx="14008735" cy="7437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r"/>
            <a:r>
              <a:rPr lang="uk-UA" u="sng" dirty="0">
                <a:hlinkClick r:id="rId2"/>
              </a:rPr>
              <a:t>https://admin.e-construction.gov.ua/dashboard</a:t>
            </a:r>
            <a:endParaRPr lang="en-US" dirty="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95400" y="621663"/>
            <a:ext cx="2256536" cy="197886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775"/>
              </a:lnSpc>
            </a:pPr>
            <a:fld id="{81D60167-4931-47E6-BA6A-407CBD079E47}" type="slidenum">
              <a:rPr spc="-25" dirty="0"/>
              <a:t>35</a:t>
            </a:fld>
            <a:endParaRPr spc="-25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4"/>
          <a:srcRect l="22955" t="29515" r="39483" b="18400"/>
          <a:stretch/>
        </p:blipFill>
        <p:spPr bwMode="auto">
          <a:xfrm>
            <a:off x="1905000" y="3302000"/>
            <a:ext cx="7696200" cy="541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876800" y="2387600"/>
            <a:ext cx="1143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/>
              <a:t>Підписати – Зареєструвати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8271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8908" y="2005584"/>
            <a:ext cx="15951200" cy="7218045"/>
          </a:xfrm>
          <a:custGeom>
            <a:avLst/>
            <a:gdLst/>
            <a:ahLst/>
            <a:cxnLst/>
            <a:rect l="l" t="t" r="r" b="b"/>
            <a:pathLst>
              <a:path w="15951200" h="7218045">
                <a:moveTo>
                  <a:pt x="0" y="7217664"/>
                </a:moveTo>
                <a:lnTo>
                  <a:pt x="15951200" y="7217664"/>
                </a:lnTo>
                <a:lnTo>
                  <a:pt x="15951200" y="0"/>
                </a:lnTo>
                <a:lnTo>
                  <a:pt x="0" y="0"/>
                </a:lnTo>
                <a:lnTo>
                  <a:pt x="0" y="7217664"/>
                </a:lnTo>
                <a:close/>
              </a:path>
            </a:pathLst>
          </a:custGeom>
          <a:ln w="12192">
            <a:solidFill>
              <a:srgbClr val="1E3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10000" y="496311"/>
            <a:ext cx="14008735" cy="7437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r"/>
            <a:r>
              <a:rPr lang="uk-UA" u="sng" dirty="0">
                <a:hlinkClick r:id="rId2"/>
              </a:rPr>
              <a:t>https://admin.e-construction.gov.ua/dashboard</a:t>
            </a:r>
            <a:endParaRPr lang="en-US" dirty="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95400" y="621663"/>
            <a:ext cx="2256536" cy="197886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775"/>
              </a:lnSpc>
            </a:pPr>
            <a:fld id="{81D60167-4931-47E6-BA6A-407CBD079E47}" type="slidenum">
              <a:rPr spc="-25" dirty="0"/>
              <a:t>36</a:t>
            </a:fld>
            <a:endParaRPr spc="-25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2" t="25280" r="10676" b="22402"/>
          <a:stretch/>
        </p:blipFill>
        <p:spPr bwMode="auto">
          <a:xfrm>
            <a:off x="1524000" y="2632104"/>
            <a:ext cx="14401800" cy="631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13842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8908" y="2005584"/>
            <a:ext cx="15951200" cy="7218045"/>
          </a:xfrm>
          <a:custGeom>
            <a:avLst/>
            <a:gdLst/>
            <a:ahLst/>
            <a:cxnLst/>
            <a:rect l="l" t="t" r="r" b="b"/>
            <a:pathLst>
              <a:path w="15951200" h="7218045">
                <a:moveTo>
                  <a:pt x="0" y="7217664"/>
                </a:moveTo>
                <a:lnTo>
                  <a:pt x="15951200" y="7217664"/>
                </a:lnTo>
                <a:lnTo>
                  <a:pt x="15951200" y="0"/>
                </a:lnTo>
                <a:lnTo>
                  <a:pt x="0" y="0"/>
                </a:lnTo>
                <a:lnTo>
                  <a:pt x="0" y="7217664"/>
                </a:lnTo>
                <a:close/>
              </a:path>
            </a:pathLst>
          </a:custGeom>
          <a:ln w="12192">
            <a:solidFill>
              <a:srgbClr val="1E3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10000" y="496311"/>
            <a:ext cx="14008735" cy="7437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r"/>
            <a:r>
              <a:rPr lang="uk-UA" u="sng" dirty="0">
                <a:hlinkClick r:id="rId2"/>
              </a:rPr>
              <a:t>https://admin.e-construction.gov.ua/dashboard</a:t>
            </a:r>
            <a:endParaRPr lang="en-US" dirty="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95400" y="621663"/>
            <a:ext cx="2256536" cy="197886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775"/>
              </a:lnSpc>
            </a:pPr>
            <a:fld id="{81D60167-4931-47E6-BA6A-407CBD079E47}" type="slidenum">
              <a:rPr spc="-25" dirty="0"/>
              <a:t>37</a:t>
            </a:fld>
            <a:endParaRPr spc="-25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2" t="28349" r="19326" b="19039"/>
          <a:stretch/>
        </p:blipFill>
        <p:spPr bwMode="auto">
          <a:xfrm>
            <a:off x="3176457" y="2921000"/>
            <a:ext cx="11936101" cy="6093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962400" y="2213159"/>
            <a:ext cx="118872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Електронний підпис – ТОКЕН - … - ЗАРЕЄСТРУВАТИ – повернутись до картки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6183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8908" y="2005584"/>
            <a:ext cx="15951200" cy="7218045"/>
          </a:xfrm>
          <a:custGeom>
            <a:avLst/>
            <a:gdLst/>
            <a:ahLst/>
            <a:cxnLst/>
            <a:rect l="l" t="t" r="r" b="b"/>
            <a:pathLst>
              <a:path w="15951200" h="7218045">
                <a:moveTo>
                  <a:pt x="0" y="7217664"/>
                </a:moveTo>
                <a:lnTo>
                  <a:pt x="15951200" y="7217664"/>
                </a:lnTo>
                <a:lnTo>
                  <a:pt x="15951200" y="0"/>
                </a:lnTo>
                <a:lnTo>
                  <a:pt x="0" y="0"/>
                </a:lnTo>
                <a:lnTo>
                  <a:pt x="0" y="7217664"/>
                </a:lnTo>
                <a:close/>
              </a:path>
            </a:pathLst>
          </a:custGeom>
          <a:ln w="12192">
            <a:solidFill>
              <a:srgbClr val="1E3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10000" y="496311"/>
            <a:ext cx="14008735" cy="7437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r"/>
            <a:r>
              <a:rPr lang="uk-UA" u="sng" dirty="0">
                <a:hlinkClick r:id="rId2"/>
              </a:rPr>
              <a:t>https://admin.e-construction.gov.ua/dashboard</a:t>
            </a:r>
            <a:endParaRPr lang="en-US" dirty="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95400" y="621663"/>
            <a:ext cx="2256536" cy="197886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775"/>
              </a:lnSpc>
            </a:pPr>
            <a:fld id="{81D60167-4931-47E6-BA6A-407CBD079E47}" type="slidenum">
              <a:rPr spc="-25" dirty="0"/>
              <a:t>38</a:t>
            </a:fld>
            <a:endParaRPr spc="-25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3" t="23063" r="20675" b="25886"/>
          <a:stretch/>
        </p:blipFill>
        <p:spPr bwMode="auto">
          <a:xfrm>
            <a:off x="3810000" y="2580618"/>
            <a:ext cx="12612130" cy="6396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645906" y="3683000"/>
            <a:ext cx="170689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4580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72955" y="4529023"/>
            <a:ext cx="5100320" cy="2416175"/>
          </a:xfrm>
          <a:prstGeom prst="rect">
            <a:avLst/>
          </a:prstGeom>
        </p:spPr>
        <p:txBody>
          <a:bodyPr vert="horz" wrap="square" lIns="0" tIns="20827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39"/>
              </a:spcBef>
            </a:pPr>
            <a:r>
              <a:rPr sz="6550" spc="-10" dirty="0">
                <a:solidFill>
                  <a:srgbClr val="FCFFFF"/>
                </a:solidFill>
                <a:latin typeface="Calibri"/>
                <a:cs typeface="Calibri"/>
              </a:rPr>
              <a:t>Дякуємо</a:t>
            </a:r>
            <a:endParaRPr sz="6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55"/>
              </a:spcBef>
            </a:pPr>
            <a:r>
              <a:rPr sz="6550" dirty="0">
                <a:solidFill>
                  <a:srgbClr val="FCFFFF"/>
                </a:solidFill>
                <a:latin typeface="Calibri"/>
                <a:cs typeface="Calibri"/>
              </a:rPr>
              <a:t>за</a:t>
            </a:r>
            <a:r>
              <a:rPr sz="6550" spc="-70" dirty="0">
                <a:solidFill>
                  <a:srgbClr val="FCFFFF"/>
                </a:solidFill>
                <a:latin typeface="Calibri"/>
                <a:cs typeface="Calibri"/>
              </a:rPr>
              <a:t> </a:t>
            </a:r>
            <a:r>
              <a:rPr sz="6550" dirty="0">
                <a:solidFill>
                  <a:srgbClr val="FCFFFF"/>
                </a:solidFill>
                <a:latin typeface="Calibri"/>
                <a:cs typeface="Calibri"/>
              </a:rPr>
              <a:t>Вашу</a:t>
            </a:r>
            <a:r>
              <a:rPr sz="6550" spc="-75" dirty="0">
                <a:solidFill>
                  <a:srgbClr val="FCFFFF"/>
                </a:solidFill>
                <a:latin typeface="Calibri"/>
                <a:cs typeface="Calibri"/>
              </a:rPr>
              <a:t> </a:t>
            </a:r>
            <a:r>
              <a:rPr sz="6550" spc="-10" dirty="0">
                <a:solidFill>
                  <a:srgbClr val="FCFFFF"/>
                </a:solidFill>
                <a:latin typeface="Calibri"/>
                <a:cs typeface="Calibri"/>
              </a:rPr>
              <a:t>увагу!</a:t>
            </a:r>
            <a:endParaRPr sz="655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59" y="8435340"/>
            <a:ext cx="1888236" cy="16291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78762" y="1701800"/>
            <a:ext cx="15951200" cy="7536180"/>
          </a:xfrm>
          <a:custGeom>
            <a:avLst/>
            <a:gdLst/>
            <a:ahLst/>
            <a:cxnLst/>
            <a:rect l="l" t="t" r="r" b="b"/>
            <a:pathLst>
              <a:path w="15951200" h="7536180">
                <a:moveTo>
                  <a:pt x="0" y="7536180"/>
                </a:moveTo>
                <a:lnTo>
                  <a:pt x="15951200" y="7536180"/>
                </a:lnTo>
                <a:lnTo>
                  <a:pt x="15951200" y="0"/>
                </a:lnTo>
                <a:lnTo>
                  <a:pt x="0" y="0"/>
                </a:lnTo>
                <a:lnTo>
                  <a:pt x="0" y="7536180"/>
                </a:lnTo>
                <a:close/>
              </a:path>
            </a:pathLst>
          </a:custGeom>
          <a:ln w="12191">
            <a:solidFill>
              <a:srgbClr val="1E3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47320" algn="r">
              <a:lnSpc>
                <a:spcPct val="100000"/>
              </a:lnSpc>
              <a:spcBef>
                <a:spcPts val="135"/>
              </a:spcBef>
            </a:pPr>
            <a:r>
              <a:rPr lang="uk-UA" spc="-10" dirty="0" smtClean="0"/>
              <a:t>Напрацювання         .</a:t>
            </a:r>
            <a:endParaRPr spc="-10" dirty="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92373" y="463262"/>
            <a:ext cx="2301444" cy="2040578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585">
              <a:lnSpc>
                <a:spcPts val="1775"/>
              </a:lnSpc>
            </a:pPr>
            <a:fld id="{81D60167-4931-47E6-BA6A-407CBD079E47}" type="slidenum">
              <a:rPr spc="-50" dirty="0"/>
              <a:t>4</a:t>
            </a:fld>
            <a:endParaRPr spc="-50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3"/>
          <a:srcRect l="28021" t="28088" r="22439" b="34735"/>
          <a:stretch/>
        </p:blipFill>
        <p:spPr bwMode="auto">
          <a:xfrm>
            <a:off x="3505200" y="2493680"/>
            <a:ext cx="11887200" cy="59137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7146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162" y="373507"/>
            <a:ext cx="17145000" cy="74828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lang="uk-UA" b="1" dirty="0" smtClean="0">
                <a:latin typeface="Palatino Linotype"/>
                <a:cs typeface="Palatino Linotype"/>
              </a:rPr>
              <a:t>Стаття 46-1 Закону України «Про нотаріат»</a:t>
            </a:r>
            <a:endParaRPr sz="3200" dirty="0">
              <a:latin typeface="Palatino Linotype"/>
              <a:cs typeface="Palatino Linotype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970788" y="1196340"/>
            <a:ext cx="16325215" cy="515620"/>
            <a:chOff x="970788" y="1196340"/>
            <a:chExt cx="16325215" cy="515620"/>
          </a:xfrm>
        </p:grpSpPr>
        <p:sp>
          <p:nvSpPr>
            <p:cNvPr id="10" name="object 10"/>
            <p:cNvSpPr/>
            <p:nvPr/>
          </p:nvSpPr>
          <p:spPr>
            <a:xfrm>
              <a:off x="983742" y="1209294"/>
              <a:ext cx="16299180" cy="489584"/>
            </a:xfrm>
            <a:custGeom>
              <a:avLst/>
              <a:gdLst/>
              <a:ahLst/>
              <a:cxnLst/>
              <a:rect l="l" t="t" r="r" b="b"/>
              <a:pathLst>
                <a:path w="16299180" h="489585">
                  <a:moveTo>
                    <a:pt x="16217646" y="0"/>
                  </a:moveTo>
                  <a:lnTo>
                    <a:pt x="81534" y="0"/>
                  </a:lnTo>
                  <a:lnTo>
                    <a:pt x="49795" y="6399"/>
                  </a:lnTo>
                  <a:lnTo>
                    <a:pt x="23879" y="23860"/>
                  </a:lnTo>
                  <a:lnTo>
                    <a:pt x="6406" y="49774"/>
                  </a:lnTo>
                  <a:lnTo>
                    <a:pt x="0" y="81533"/>
                  </a:lnTo>
                  <a:lnTo>
                    <a:pt x="0" y="407670"/>
                  </a:lnTo>
                  <a:lnTo>
                    <a:pt x="6406" y="439429"/>
                  </a:lnTo>
                  <a:lnTo>
                    <a:pt x="23879" y="465343"/>
                  </a:lnTo>
                  <a:lnTo>
                    <a:pt x="49795" y="482804"/>
                  </a:lnTo>
                  <a:lnTo>
                    <a:pt x="81534" y="489203"/>
                  </a:lnTo>
                  <a:lnTo>
                    <a:pt x="16217646" y="489203"/>
                  </a:lnTo>
                  <a:lnTo>
                    <a:pt x="16249405" y="482804"/>
                  </a:lnTo>
                  <a:lnTo>
                    <a:pt x="16275319" y="465343"/>
                  </a:lnTo>
                  <a:lnTo>
                    <a:pt x="16292780" y="439429"/>
                  </a:lnTo>
                  <a:lnTo>
                    <a:pt x="16299179" y="407670"/>
                  </a:lnTo>
                  <a:lnTo>
                    <a:pt x="16299179" y="81533"/>
                  </a:lnTo>
                  <a:lnTo>
                    <a:pt x="16292780" y="49774"/>
                  </a:lnTo>
                  <a:lnTo>
                    <a:pt x="16275319" y="23860"/>
                  </a:lnTo>
                  <a:lnTo>
                    <a:pt x="16249405" y="6399"/>
                  </a:lnTo>
                  <a:lnTo>
                    <a:pt x="1621764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83742" y="1209294"/>
              <a:ext cx="16299180" cy="489584"/>
            </a:xfrm>
            <a:custGeom>
              <a:avLst/>
              <a:gdLst/>
              <a:ahLst/>
              <a:cxnLst/>
              <a:rect l="l" t="t" r="r" b="b"/>
              <a:pathLst>
                <a:path w="16299180" h="489585">
                  <a:moveTo>
                    <a:pt x="0" y="81533"/>
                  </a:moveTo>
                  <a:lnTo>
                    <a:pt x="6406" y="49774"/>
                  </a:lnTo>
                  <a:lnTo>
                    <a:pt x="23879" y="23860"/>
                  </a:lnTo>
                  <a:lnTo>
                    <a:pt x="49795" y="6399"/>
                  </a:lnTo>
                  <a:lnTo>
                    <a:pt x="81534" y="0"/>
                  </a:lnTo>
                  <a:lnTo>
                    <a:pt x="16217646" y="0"/>
                  </a:lnTo>
                  <a:lnTo>
                    <a:pt x="16249405" y="6399"/>
                  </a:lnTo>
                  <a:lnTo>
                    <a:pt x="16275319" y="23860"/>
                  </a:lnTo>
                  <a:lnTo>
                    <a:pt x="16292780" y="49774"/>
                  </a:lnTo>
                  <a:lnTo>
                    <a:pt x="16299179" y="81533"/>
                  </a:lnTo>
                  <a:lnTo>
                    <a:pt x="16299179" y="407670"/>
                  </a:lnTo>
                  <a:lnTo>
                    <a:pt x="16292780" y="439429"/>
                  </a:lnTo>
                  <a:lnTo>
                    <a:pt x="16275319" y="465343"/>
                  </a:lnTo>
                  <a:lnTo>
                    <a:pt x="16249405" y="482804"/>
                  </a:lnTo>
                  <a:lnTo>
                    <a:pt x="16217646" y="489203"/>
                  </a:lnTo>
                  <a:lnTo>
                    <a:pt x="81534" y="489203"/>
                  </a:lnTo>
                  <a:lnTo>
                    <a:pt x="49795" y="482804"/>
                  </a:lnTo>
                  <a:lnTo>
                    <a:pt x="23879" y="465343"/>
                  </a:lnTo>
                  <a:lnTo>
                    <a:pt x="6406" y="439429"/>
                  </a:lnTo>
                  <a:lnTo>
                    <a:pt x="0" y="407670"/>
                  </a:lnTo>
                  <a:lnTo>
                    <a:pt x="0" y="81533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83742" y="1786383"/>
            <a:ext cx="16307562" cy="7802136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26465">
              <a:lnSpc>
                <a:spcPts val="2445"/>
              </a:lnSpc>
            </a:pPr>
            <a:endParaRPr lang="uk-UA" sz="2300" dirty="0" smtClean="0">
              <a:latin typeface="Calibri"/>
              <a:cs typeface="Calibri"/>
            </a:endParaRPr>
          </a:p>
          <a:p>
            <a:r>
              <a:rPr lang="ru-RU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Нотаріус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вчинення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нотаріальних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обов’язково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відомості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єдиних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державних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реєстрів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безпосереднього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доступу до них.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Нотаріус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</a:t>
            </a:r>
            <a:r>
              <a:rPr lang="ru-RU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вчинення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нотаріальних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нерухомим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майном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об’єктом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незавершеного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будівництва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майбутнім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об’єктом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нерухомості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ОБОВ’ЯЗКОВО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відомості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Державного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реєстру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речових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на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нерухоме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майно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Державного земельного кадастру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та </a:t>
            </a:r>
            <a:r>
              <a:rPr lang="ru-RU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Єдиної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електронної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будівництва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єдиних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державних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реєстрів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отримана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нотаріусом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вчинення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нотаріальних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ЗАЛИШАЄТЬСЯ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відповідній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справі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нотаріальної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контори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приватного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нотаріуса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Користування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єдиними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державними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реєстрами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нотаріусом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вчиняє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відповідну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нотаріальну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дію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585">
              <a:lnSpc>
                <a:spcPts val="1775"/>
              </a:lnSpc>
            </a:pPr>
            <a:fld id="{81D60167-4931-47E6-BA6A-407CBD079E47}" type="slidenum">
              <a:rPr spc="-50" dirty="0"/>
              <a:t>5</a:t>
            </a:fld>
            <a:endParaRPr spc="-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5023" y="360234"/>
            <a:ext cx="17145000" cy="709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lang="uk-UA" sz="4500" b="1" dirty="0" smtClean="0">
                <a:latin typeface="Palatino Linotype"/>
                <a:cs typeface="Palatino Linotype"/>
              </a:rPr>
              <a:t>В яких документах </a:t>
            </a:r>
            <a:r>
              <a:rPr lang="uk-UA" sz="4500" b="1" dirty="0" smtClean="0"/>
              <a:t>зазначається </a:t>
            </a:r>
            <a:r>
              <a:rPr lang="uk-UA" sz="4500" b="1" dirty="0" smtClean="0">
                <a:latin typeface="Palatino Linotype"/>
                <a:cs typeface="Palatino Linotype"/>
              </a:rPr>
              <a:t>Ідентифікатор</a:t>
            </a:r>
            <a:endParaRPr sz="4500" dirty="0">
              <a:latin typeface="Palatino Linotype"/>
              <a:cs typeface="Palatino Linotype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78241" y="1209294"/>
            <a:ext cx="16544837" cy="701306"/>
          </a:xfrm>
          <a:custGeom>
            <a:avLst/>
            <a:gdLst/>
            <a:ahLst/>
            <a:cxnLst/>
            <a:rect l="l" t="t" r="r" b="b"/>
            <a:pathLst>
              <a:path w="16299180" h="489585">
                <a:moveTo>
                  <a:pt x="16217646" y="0"/>
                </a:moveTo>
                <a:lnTo>
                  <a:pt x="81534" y="0"/>
                </a:lnTo>
                <a:lnTo>
                  <a:pt x="49795" y="6399"/>
                </a:lnTo>
                <a:lnTo>
                  <a:pt x="23879" y="23860"/>
                </a:lnTo>
                <a:lnTo>
                  <a:pt x="6406" y="49774"/>
                </a:lnTo>
                <a:lnTo>
                  <a:pt x="0" y="81533"/>
                </a:lnTo>
                <a:lnTo>
                  <a:pt x="0" y="407670"/>
                </a:lnTo>
                <a:lnTo>
                  <a:pt x="6406" y="439429"/>
                </a:lnTo>
                <a:lnTo>
                  <a:pt x="23879" y="465343"/>
                </a:lnTo>
                <a:lnTo>
                  <a:pt x="49795" y="482804"/>
                </a:lnTo>
                <a:lnTo>
                  <a:pt x="81534" y="489203"/>
                </a:lnTo>
                <a:lnTo>
                  <a:pt x="16217646" y="489203"/>
                </a:lnTo>
                <a:lnTo>
                  <a:pt x="16249405" y="482804"/>
                </a:lnTo>
                <a:lnTo>
                  <a:pt x="16275319" y="465343"/>
                </a:lnTo>
                <a:lnTo>
                  <a:pt x="16292780" y="439429"/>
                </a:lnTo>
                <a:lnTo>
                  <a:pt x="16299179" y="407670"/>
                </a:lnTo>
                <a:lnTo>
                  <a:pt x="16299179" y="81533"/>
                </a:lnTo>
                <a:lnTo>
                  <a:pt x="16292780" y="49774"/>
                </a:lnTo>
                <a:lnTo>
                  <a:pt x="16275319" y="23860"/>
                </a:lnTo>
                <a:lnTo>
                  <a:pt x="16249405" y="6399"/>
                </a:lnTo>
                <a:lnTo>
                  <a:pt x="16217646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pPr marL="238125" marR="363855">
              <a:lnSpc>
                <a:spcPct val="100000"/>
              </a:lnSpc>
            </a:pPr>
            <a:endParaRPr lang="ru-RU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83742" y="1786383"/>
            <a:ext cx="16307562" cy="8787021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26465">
              <a:lnSpc>
                <a:spcPts val="2445"/>
              </a:lnSpc>
            </a:pPr>
            <a:endParaRPr lang="uk-UA" sz="3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000" dirty="0"/>
              <a:t>Відповідно до частини 8 статті 26-2 Закону № 3038-</a:t>
            </a:r>
            <a:r>
              <a:rPr lang="en-US" sz="3000" dirty="0"/>
              <a:t>V</a:t>
            </a:r>
            <a:r>
              <a:rPr lang="uk-UA" sz="3000" dirty="0"/>
              <a:t>І, </a:t>
            </a:r>
            <a:r>
              <a:rPr lang="uk-UA" sz="3000" b="1" dirty="0"/>
              <a:t>І</a:t>
            </a:r>
            <a:r>
              <a:rPr lang="ru-RU" sz="3000" b="1" dirty="0"/>
              <a:t>ДЕНТИФІКАТОР</a:t>
            </a:r>
            <a:r>
              <a:rPr lang="ru-RU" sz="3000" dirty="0"/>
              <a:t> </a:t>
            </a:r>
            <a:r>
              <a:rPr lang="ru-RU" sz="3000" dirty="0" err="1"/>
              <a:t>об’єкта</a:t>
            </a:r>
            <a:r>
              <a:rPr lang="ru-RU" sz="3000" dirty="0"/>
              <a:t> </a:t>
            </a:r>
            <a:r>
              <a:rPr lang="ru-RU" sz="3000" dirty="0" err="1"/>
              <a:t>будівництва</a:t>
            </a:r>
            <a:r>
              <a:rPr lang="ru-RU" sz="3000" dirty="0"/>
              <a:t> </a:t>
            </a:r>
            <a:r>
              <a:rPr lang="ru-RU" sz="3000" dirty="0" err="1"/>
              <a:t>або</a:t>
            </a:r>
            <a:r>
              <a:rPr lang="ru-RU" sz="3000" dirty="0"/>
              <a:t> </a:t>
            </a:r>
            <a:r>
              <a:rPr lang="ru-RU" sz="3000" dirty="0" err="1"/>
              <a:t>закінченого</a:t>
            </a:r>
            <a:r>
              <a:rPr lang="ru-RU" sz="3000" dirty="0"/>
              <a:t> </a:t>
            </a:r>
            <a:r>
              <a:rPr lang="ru-RU" sz="3000" dirty="0" err="1"/>
              <a:t>будівництвом</a:t>
            </a:r>
            <a:r>
              <a:rPr lang="ru-RU" sz="3000" dirty="0"/>
              <a:t> </a:t>
            </a:r>
            <a:r>
              <a:rPr lang="ru-RU" sz="3000" dirty="0" err="1"/>
              <a:t>об’єкта</a:t>
            </a:r>
            <a:r>
              <a:rPr lang="ru-RU" sz="3000" dirty="0"/>
              <a:t> </a:t>
            </a:r>
            <a:r>
              <a:rPr lang="ru-RU" sz="3000" b="1" dirty="0"/>
              <a:t>ЗАЗНАЧАЄТЬСЯ У ТАКИХ ДОКУМЕНТАХ:</a:t>
            </a:r>
            <a:endParaRPr lang="en-US" sz="3000" dirty="0"/>
          </a:p>
          <a:p>
            <a:r>
              <a:rPr lang="ru-RU" sz="3000" b="1" dirty="0" smtClean="0"/>
              <a:t>12</a:t>
            </a:r>
            <a:r>
              <a:rPr lang="ru-RU" sz="3000" b="1" dirty="0"/>
              <a:t>)</a:t>
            </a:r>
            <a:r>
              <a:rPr lang="ru-RU" sz="3000" dirty="0"/>
              <a:t> </a:t>
            </a:r>
            <a:r>
              <a:rPr lang="ru-RU" sz="3000" b="1" u="sng" dirty="0" err="1"/>
              <a:t>витягу</a:t>
            </a:r>
            <a:r>
              <a:rPr lang="ru-RU" sz="3000" b="1" u="sng" dirty="0"/>
              <a:t> з Державного </a:t>
            </a:r>
            <a:r>
              <a:rPr lang="ru-RU" sz="3000" b="1" u="sng" dirty="0" err="1"/>
              <a:t>реєстру</a:t>
            </a:r>
            <a:r>
              <a:rPr lang="ru-RU" sz="3000" b="1" u="sng" dirty="0"/>
              <a:t> </a:t>
            </a:r>
            <a:r>
              <a:rPr lang="ru-RU" sz="3000" b="1" u="sng" dirty="0" err="1"/>
              <a:t>речових</a:t>
            </a:r>
            <a:r>
              <a:rPr lang="ru-RU" sz="3000" b="1" u="sng" dirty="0"/>
              <a:t> прав на </a:t>
            </a:r>
            <a:r>
              <a:rPr lang="ru-RU" sz="3000" b="1" u="sng" dirty="0" err="1"/>
              <a:t>нерухоме</a:t>
            </a:r>
            <a:r>
              <a:rPr lang="ru-RU" sz="3000" b="1" u="sng" dirty="0"/>
              <a:t> </a:t>
            </a:r>
            <a:r>
              <a:rPr lang="ru-RU" sz="3000" b="1" u="sng" dirty="0" err="1"/>
              <a:t>майно</a:t>
            </a:r>
            <a:r>
              <a:rPr lang="ru-RU" sz="3000" dirty="0"/>
              <a:t> (для</a:t>
            </a:r>
            <a:r>
              <a:rPr lang="ru-RU" sz="3000" u="sng" dirty="0"/>
              <a:t> </a:t>
            </a:r>
            <a:r>
              <a:rPr lang="ru-RU" sz="3000" dirty="0" err="1"/>
              <a:t>об’єктів</a:t>
            </a:r>
            <a:r>
              <a:rPr lang="ru-RU" sz="3000" dirty="0"/>
              <a:t>, </a:t>
            </a:r>
            <a:r>
              <a:rPr lang="uk-UA" sz="3000" b="1" dirty="0">
                <a:solidFill>
                  <a:schemeClr val="tx1"/>
                </a:solidFill>
              </a:rPr>
              <a:t>ЯКИМ ПРИСВОЄНО</a:t>
            </a:r>
            <a:r>
              <a:rPr lang="ru-RU" sz="3000" b="1" dirty="0">
                <a:solidFill>
                  <a:schemeClr val="tx1"/>
                </a:solidFill>
              </a:rPr>
              <a:t> </a:t>
            </a:r>
            <a:r>
              <a:rPr lang="ru-RU" sz="3000" dirty="0" err="1"/>
              <a:t>ідентифікатор</a:t>
            </a:r>
            <a:r>
              <a:rPr lang="ru-RU" sz="3000" dirty="0"/>
              <a:t> </a:t>
            </a:r>
            <a:r>
              <a:rPr lang="ru-RU" sz="3000" dirty="0" err="1"/>
              <a:t>об’єкта</a:t>
            </a:r>
            <a:r>
              <a:rPr lang="ru-RU" sz="3000" dirty="0"/>
              <a:t> </a:t>
            </a:r>
            <a:r>
              <a:rPr lang="ru-RU" sz="3000" dirty="0" err="1"/>
              <a:t>будівництва</a:t>
            </a:r>
            <a:r>
              <a:rPr lang="ru-RU" sz="3000" dirty="0"/>
              <a:t> </a:t>
            </a:r>
            <a:r>
              <a:rPr lang="uk-UA" sz="3000" b="1" dirty="0"/>
              <a:t>ДО</a:t>
            </a:r>
            <a:r>
              <a:rPr lang="uk-UA" sz="3000" dirty="0"/>
              <a:t> </a:t>
            </a:r>
            <a:r>
              <a:rPr lang="ru-RU" sz="3000" dirty="0" err="1"/>
              <a:t>державної</a:t>
            </a:r>
            <a:r>
              <a:rPr lang="ru-RU" sz="3000" dirty="0"/>
              <a:t> </a:t>
            </a:r>
            <a:r>
              <a:rPr lang="ru-RU" sz="3000" dirty="0" err="1"/>
              <a:t>реєстрації</a:t>
            </a:r>
            <a:r>
              <a:rPr lang="ru-RU" sz="3000" dirty="0"/>
              <a:t> </a:t>
            </a:r>
            <a:r>
              <a:rPr lang="ru-RU" sz="3000" dirty="0" err="1"/>
              <a:t>речового</a:t>
            </a:r>
            <a:r>
              <a:rPr lang="ru-RU" sz="3000" dirty="0"/>
              <a:t> права на </a:t>
            </a:r>
            <a:r>
              <a:rPr lang="ru-RU" sz="3000" dirty="0" err="1"/>
              <a:t>об’єкти</a:t>
            </a:r>
            <a:r>
              <a:rPr lang="ru-RU" sz="3000" dirty="0"/>
              <a:t> </a:t>
            </a:r>
            <a:r>
              <a:rPr lang="ru-RU" sz="3000" dirty="0" err="1"/>
              <a:t>нерухомого</a:t>
            </a:r>
            <a:r>
              <a:rPr lang="ru-RU" sz="3000" dirty="0"/>
              <a:t> майна);</a:t>
            </a:r>
            <a:endParaRPr lang="en-US" sz="3000" dirty="0"/>
          </a:p>
          <a:p>
            <a:r>
              <a:rPr lang="ru-RU" sz="3000" b="1" u="sng" dirty="0"/>
              <a:t>13)</a:t>
            </a:r>
            <a:r>
              <a:rPr lang="ru-RU" sz="3000" u="sng" dirty="0"/>
              <a:t> </a:t>
            </a:r>
            <a:r>
              <a:rPr lang="ru-RU" sz="3000" b="1" u="sng" dirty="0" err="1"/>
              <a:t>усіх</a:t>
            </a:r>
            <a:r>
              <a:rPr lang="ru-RU" sz="3000" b="1" u="sng" dirty="0"/>
              <a:t> </a:t>
            </a:r>
            <a:r>
              <a:rPr lang="ru-RU" sz="3000" b="1" u="sng" dirty="0" smtClean="0"/>
              <a:t>ПРАВОЧИНАХ </a:t>
            </a:r>
            <a:r>
              <a:rPr lang="ru-RU" sz="3000" b="1" u="sng" dirty="0" err="1"/>
              <a:t>щодо</a:t>
            </a:r>
            <a:r>
              <a:rPr lang="ru-RU" sz="3000" b="1" u="sng" dirty="0"/>
              <a:t> </a:t>
            </a:r>
            <a:r>
              <a:rPr lang="ru-RU" sz="3000" b="1" u="sng" dirty="0" err="1"/>
              <a:t>відчуження</a:t>
            </a:r>
            <a:r>
              <a:rPr lang="ru-RU" sz="3000" b="1" u="sng" dirty="0"/>
              <a:t>, </a:t>
            </a:r>
            <a:r>
              <a:rPr lang="ru-RU" sz="3000" b="1" u="sng" dirty="0" err="1"/>
              <a:t>користування</a:t>
            </a:r>
            <a:r>
              <a:rPr lang="ru-RU" sz="3000" b="1" u="sng" dirty="0"/>
              <a:t>, </a:t>
            </a:r>
            <a:r>
              <a:rPr lang="ru-RU" sz="3000" b="1" u="sng" dirty="0" err="1"/>
              <a:t>іпотеки</a:t>
            </a:r>
            <a:r>
              <a:rPr lang="ru-RU" sz="3000" u="sng" dirty="0"/>
              <a:t> </a:t>
            </a:r>
            <a:r>
              <a:rPr lang="ru-RU" sz="3000" dirty="0" err="1" smtClean="0"/>
              <a:t>об’єкта</a:t>
            </a:r>
            <a:r>
              <a:rPr lang="ru-RU" sz="3000" dirty="0" smtClean="0"/>
              <a:t> </a:t>
            </a:r>
            <a:r>
              <a:rPr lang="ru-RU" sz="3000" dirty="0" err="1" smtClean="0"/>
              <a:t>будівництва</a:t>
            </a:r>
            <a:r>
              <a:rPr lang="ru-RU" sz="3000" dirty="0" smtClean="0"/>
              <a:t>, </a:t>
            </a:r>
            <a:r>
              <a:rPr lang="ru-RU" sz="3000" dirty="0" err="1" smtClean="0"/>
              <a:t>закінченого</a:t>
            </a:r>
            <a:r>
              <a:rPr lang="ru-RU" sz="3000" dirty="0" smtClean="0"/>
              <a:t> </a:t>
            </a:r>
            <a:r>
              <a:rPr lang="ru-RU" sz="3000" dirty="0" err="1" smtClean="0"/>
              <a:t>будівництвом</a:t>
            </a:r>
            <a:r>
              <a:rPr lang="ru-RU" sz="3000" dirty="0" smtClean="0"/>
              <a:t> </a:t>
            </a:r>
            <a:r>
              <a:rPr lang="ru-RU" sz="3000" dirty="0" err="1" smtClean="0"/>
              <a:t>об’єкта</a:t>
            </a:r>
            <a:r>
              <a:rPr lang="ru-RU" sz="3000" dirty="0" smtClean="0"/>
              <a:t> та </a:t>
            </a:r>
            <a:r>
              <a:rPr lang="ru-RU" sz="3000" dirty="0" err="1" smtClean="0"/>
              <a:t>його</a:t>
            </a:r>
            <a:r>
              <a:rPr lang="ru-RU" sz="3000" dirty="0" smtClean="0"/>
              <a:t> </a:t>
            </a:r>
            <a:r>
              <a:rPr lang="ru-RU" sz="3000" dirty="0" err="1" smtClean="0"/>
              <a:t>частин</a:t>
            </a:r>
            <a:r>
              <a:rPr lang="ru-RU" sz="3000" dirty="0" smtClean="0"/>
              <a:t> (квартир, </a:t>
            </a:r>
            <a:r>
              <a:rPr lang="ru-RU" sz="3000" dirty="0" err="1" smtClean="0"/>
              <a:t>вбудованих</a:t>
            </a:r>
            <a:r>
              <a:rPr lang="ru-RU" sz="3000" dirty="0" smtClean="0"/>
              <a:t> </a:t>
            </a:r>
            <a:r>
              <a:rPr lang="ru-RU" sz="3000" dirty="0" err="1" smtClean="0"/>
              <a:t>чи</a:t>
            </a:r>
            <a:r>
              <a:rPr lang="ru-RU" sz="3000" dirty="0" smtClean="0"/>
              <a:t> </a:t>
            </a:r>
            <a:r>
              <a:rPr lang="ru-RU" sz="3000" dirty="0" err="1" smtClean="0"/>
              <a:t>вбудовано-прибудованих</a:t>
            </a:r>
            <a:r>
              <a:rPr lang="ru-RU" sz="3000" dirty="0" smtClean="0"/>
              <a:t> </a:t>
            </a:r>
            <a:r>
              <a:rPr lang="ru-RU" sz="3000" dirty="0" err="1" smtClean="0"/>
              <a:t>житлових</a:t>
            </a:r>
            <a:r>
              <a:rPr lang="ru-RU" sz="3000" dirty="0" smtClean="0"/>
              <a:t> та </a:t>
            </a:r>
            <a:r>
              <a:rPr lang="ru-RU" sz="3000" dirty="0" err="1" smtClean="0"/>
              <a:t>нежитлових</a:t>
            </a:r>
            <a:r>
              <a:rPr lang="ru-RU" sz="3000" dirty="0" smtClean="0"/>
              <a:t> </a:t>
            </a:r>
            <a:r>
              <a:rPr lang="ru-RU" sz="3000" dirty="0" err="1" smtClean="0"/>
              <a:t>приміщень</a:t>
            </a:r>
            <a:r>
              <a:rPr lang="ru-RU" sz="3000" dirty="0" smtClean="0"/>
              <a:t> у </a:t>
            </a:r>
            <a:r>
              <a:rPr lang="ru-RU" sz="3000" dirty="0" err="1" smtClean="0"/>
              <a:t>будинку</a:t>
            </a:r>
            <a:r>
              <a:rPr lang="ru-RU" sz="3000" dirty="0" smtClean="0"/>
              <a:t>, </a:t>
            </a:r>
            <a:r>
              <a:rPr lang="ru-RU" sz="3000" dirty="0" err="1" smtClean="0"/>
              <a:t>будівлі</a:t>
            </a:r>
            <a:r>
              <a:rPr lang="ru-RU" sz="3000" dirty="0" smtClean="0"/>
              <a:t>, </a:t>
            </a:r>
            <a:r>
              <a:rPr lang="ru-RU" sz="3000" dirty="0" err="1" smtClean="0"/>
              <a:t>споруді</a:t>
            </a:r>
            <a:r>
              <a:rPr lang="ru-RU" sz="3000" dirty="0" smtClean="0"/>
              <a:t>, </a:t>
            </a:r>
            <a:r>
              <a:rPr lang="ru-RU" sz="3000" dirty="0" err="1" smtClean="0"/>
              <a:t>гаражних</a:t>
            </a:r>
            <a:r>
              <a:rPr lang="ru-RU" sz="3000" dirty="0" smtClean="0"/>
              <a:t> </a:t>
            </a:r>
            <a:r>
              <a:rPr lang="ru-RU" sz="3000" dirty="0" err="1" smtClean="0"/>
              <a:t>боксів</a:t>
            </a:r>
            <a:r>
              <a:rPr lang="ru-RU" sz="3000" dirty="0" smtClean="0"/>
              <a:t>, </a:t>
            </a:r>
            <a:r>
              <a:rPr lang="ru-RU" sz="3000" dirty="0" err="1" smtClean="0"/>
              <a:t>машиномісць</a:t>
            </a:r>
            <a:r>
              <a:rPr lang="ru-RU" sz="3000" dirty="0" smtClean="0"/>
              <a:t>, </a:t>
            </a:r>
            <a:r>
              <a:rPr lang="ru-RU" sz="3000" dirty="0" err="1" smtClean="0"/>
              <a:t>інших</a:t>
            </a:r>
            <a:r>
              <a:rPr lang="ru-RU" sz="3000" dirty="0" smtClean="0"/>
              <a:t> </a:t>
            </a:r>
            <a:r>
              <a:rPr lang="ru-RU" sz="3000" dirty="0" err="1" smtClean="0"/>
              <a:t>житлових</a:t>
            </a:r>
            <a:r>
              <a:rPr lang="ru-RU" sz="3000" dirty="0" smtClean="0"/>
              <a:t> та </a:t>
            </a:r>
            <a:r>
              <a:rPr lang="ru-RU" sz="3000" dirty="0" err="1" smtClean="0"/>
              <a:t>нежитлових</a:t>
            </a:r>
            <a:r>
              <a:rPr lang="ru-RU" sz="3000" dirty="0" smtClean="0"/>
              <a:t> </a:t>
            </a:r>
            <a:r>
              <a:rPr lang="ru-RU" sz="3000" dirty="0" err="1" smtClean="0"/>
              <a:t>приміщень</a:t>
            </a:r>
            <a:r>
              <a:rPr lang="ru-RU" sz="3000" dirty="0" smtClean="0"/>
              <a:t>, </a:t>
            </a:r>
            <a:r>
              <a:rPr lang="ru-RU" sz="3000" u="sng" dirty="0" err="1" smtClean="0"/>
              <a:t>які</a:t>
            </a:r>
            <a:r>
              <a:rPr lang="ru-RU" sz="3000" u="sng" dirty="0" smtClean="0"/>
              <a:t> </a:t>
            </a:r>
            <a:r>
              <a:rPr lang="ru-RU" sz="3000" u="sng" dirty="0" err="1" smtClean="0"/>
              <a:t>після</a:t>
            </a:r>
            <a:r>
              <a:rPr lang="ru-RU" sz="3000" u="sng" dirty="0" smtClean="0"/>
              <a:t> </a:t>
            </a:r>
            <a:r>
              <a:rPr lang="ru-RU" sz="3000" u="sng" dirty="0" err="1" smtClean="0"/>
              <a:t>прийняття</a:t>
            </a:r>
            <a:r>
              <a:rPr lang="ru-RU" sz="3000" u="sng" dirty="0" smtClean="0"/>
              <a:t> </a:t>
            </a:r>
            <a:r>
              <a:rPr lang="ru-RU" sz="3000" u="sng" dirty="0" err="1" smtClean="0"/>
              <a:t>об’єкта</a:t>
            </a:r>
            <a:r>
              <a:rPr lang="ru-RU" sz="3000" u="sng" dirty="0" smtClean="0"/>
              <a:t> в </a:t>
            </a:r>
            <a:r>
              <a:rPr lang="ru-RU" sz="3000" u="sng" dirty="0" err="1" smtClean="0"/>
              <a:t>експлуатацію</a:t>
            </a:r>
            <a:r>
              <a:rPr lang="ru-RU" sz="3000" u="sng" dirty="0" smtClean="0"/>
              <a:t> є </a:t>
            </a:r>
            <a:r>
              <a:rPr lang="ru-RU" sz="3000" u="sng" dirty="0" err="1"/>
              <a:t>самостійними</a:t>
            </a:r>
            <a:r>
              <a:rPr lang="ru-RU" sz="3000" u="sng" dirty="0"/>
              <a:t> </a:t>
            </a:r>
            <a:r>
              <a:rPr lang="ru-RU" sz="3000" u="sng" dirty="0" err="1"/>
              <a:t>об’єктами</a:t>
            </a:r>
            <a:r>
              <a:rPr lang="ru-RU" sz="3000" u="sng" dirty="0"/>
              <a:t> </a:t>
            </a:r>
            <a:r>
              <a:rPr lang="ru-RU" sz="3000" u="sng" dirty="0" err="1"/>
              <a:t>нерухомого</a:t>
            </a:r>
            <a:r>
              <a:rPr lang="ru-RU" sz="3000" u="sng" dirty="0"/>
              <a:t> </a:t>
            </a:r>
            <a:r>
              <a:rPr lang="ru-RU" sz="3000" u="sng" dirty="0" smtClean="0"/>
              <a:t>майна</a:t>
            </a:r>
            <a:r>
              <a:rPr lang="ru-RU" sz="3000" u="sng" dirty="0"/>
              <a:t>), - </a:t>
            </a:r>
            <a:r>
              <a:rPr lang="ru-RU" sz="3000" dirty="0"/>
              <a:t>для </a:t>
            </a:r>
            <a:r>
              <a:rPr lang="ru-RU" sz="3000" dirty="0" err="1"/>
              <a:t>об’єктів</a:t>
            </a:r>
            <a:r>
              <a:rPr lang="ru-RU" sz="3000" dirty="0"/>
              <a:t>, </a:t>
            </a:r>
            <a:r>
              <a:rPr lang="uk-UA" sz="3000" b="1" dirty="0"/>
              <a:t>ЯКИМ ПРИСВОЄНО</a:t>
            </a:r>
            <a:r>
              <a:rPr lang="ru-RU" sz="3000" dirty="0"/>
              <a:t> </a:t>
            </a:r>
            <a:r>
              <a:rPr lang="ru-RU" sz="3000" dirty="0" err="1"/>
              <a:t>ідентифікатор</a:t>
            </a:r>
            <a:r>
              <a:rPr lang="ru-RU" sz="3000" dirty="0"/>
              <a:t> </a:t>
            </a:r>
            <a:r>
              <a:rPr lang="ru-RU" sz="3000" dirty="0" err="1"/>
              <a:t>об’єкта</a:t>
            </a:r>
            <a:r>
              <a:rPr lang="ru-RU" sz="3000" dirty="0"/>
              <a:t> </a:t>
            </a:r>
            <a:r>
              <a:rPr lang="ru-RU" sz="3000" dirty="0" err="1"/>
              <a:t>будівництва</a:t>
            </a:r>
            <a:r>
              <a:rPr lang="ru-RU" sz="3000" dirty="0"/>
              <a:t> </a:t>
            </a:r>
            <a:r>
              <a:rPr lang="ru-RU" sz="3000" dirty="0" err="1"/>
              <a:t>або</a:t>
            </a:r>
            <a:r>
              <a:rPr lang="ru-RU" sz="3000" dirty="0"/>
              <a:t> </a:t>
            </a:r>
            <a:r>
              <a:rPr lang="ru-RU" sz="3000" dirty="0" err="1"/>
              <a:t>закінченого</a:t>
            </a:r>
            <a:r>
              <a:rPr lang="ru-RU" sz="3000" dirty="0"/>
              <a:t> </a:t>
            </a:r>
            <a:r>
              <a:rPr lang="ru-RU" sz="3000" dirty="0" err="1"/>
              <a:t>будівництвом</a:t>
            </a:r>
            <a:r>
              <a:rPr lang="ru-RU" sz="3000" dirty="0"/>
              <a:t> </a:t>
            </a:r>
            <a:r>
              <a:rPr lang="ru-RU" sz="3000" dirty="0" err="1"/>
              <a:t>об’єкта</a:t>
            </a:r>
            <a:r>
              <a:rPr lang="ru-RU" sz="3000" dirty="0"/>
              <a:t> </a:t>
            </a:r>
            <a:r>
              <a:rPr lang="uk-UA" sz="3000" b="1" dirty="0"/>
              <a:t>ДО</a:t>
            </a:r>
            <a:r>
              <a:rPr lang="ru-RU" sz="3000" dirty="0"/>
              <a:t> </a:t>
            </a:r>
            <a:r>
              <a:rPr lang="ru-RU" sz="3000" dirty="0" err="1"/>
              <a:t>вчинення</a:t>
            </a:r>
            <a:r>
              <a:rPr lang="ru-RU" sz="3000" dirty="0"/>
              <a:t> </a:t>
            </a:r>
            <a:r>
              <a:rPr lang="ru-RU" sz="3000" dirty="0" err="1"/>
              <a:t>відповідного</a:t>
            </a:r>
            <a:r>
              <a:rPr lang="ru-RU" sz="3000" dirty="0"/>
              <a:t> </a:t>
            </a:r>
            <a:r>
              <a:rPr lang="ru-RU" sz="3000" dirty="0" err="1"/>
              <a:t>правочину</a:t>
            </a:r>
            <a:r>
              <a:rPr lang="ru-RU" sz="3000" dirty="0" smtClean="0"/>
              <a:t>.</a:t>
            </a:r>
          </a:p>
          <a:p>
            <a:endParaRPr lang="ru-RU" sz="1600" b="1" dirty="0" smtClean="0">
              <a:solidFill>
                <a:srgbClr val="FF3300"/>
              </a:solidFill>
              <a:latin typeface="Calibri"/>
              <a:cs typeface="Calibri"/>
            </a:endParaRPr>
          </a:p>
          <a:p>
            <a:r>
              <a:rPr lang="ru-RU" sz="3200" b="1" dirty="0" smtClean="0">
                <a:solidFill>
                  <a:srgbClr val="FF3300"/>
                </a:solidFill>
                <a:latin typeface="Calibri"/>
                <a:cs typeface="Calibri"/>
              </a:rPr>
              <a:t>!!! Прим.: Є</a:t>
            </a:r>
            <a:r>
              <a:rPr lang="ru-RU" sz="3200" b="1" spc="-70" dirty="0" smtClean="0">
                <a:solidFill>
                  <a:srgbClr val="FF3300"/>
                </a:solidFill>
                <a:latin typeface="Calibri"/>
                <a:cs typeface="Calibri"/>
              </a:rPr>
              <a:t> ІСТОТНОЮ</a:t>
            </a:r>
            <a:r>
              <a:rPr lang="ru-RU" sz="3200" b="1" spc="-75" dirty="0" smtClean="0">
                <a:solidFill>
                  <a:srgbClr val="FF3300"/>
                </a:solidFill>
                <a:latin typeface="Calibri"/>
                <a:cs typeface="Calibri"/>
              </a:rPr>
              <a:t> </a:t>
            </a:r>
            <a:r>
              <a:rPr lang="ru-RU" sz="3200" b="1" spc="-60" dirty="0" smtClean="0">
                <a:solidFill>
                  <a:srgbClr val="FF3300"/>
                </a:solidFill>
                <a:latin typeface="Calibri"/>
                <a:cs typeface="Calibri"/>
              </a:rPr>
              <a:t>УМОВОЮ:</a:t>
            </a:r>
            <a:r>
              <a:rPr lang="ru-RU" sz="3200" b="1" spc="-70" dirty="0" smtClean="0">
                <a:solidFill>
                  <a:srgbClr val="FF3300"/>
                </a:solidFill>
                <a:latin typeface="Calibri"/>
                <a:cs typeface="Calibri"/>
              </a:rPr>
              <a:t> </a:t>
            </a:r>
            <a:r>
              <a:rPr lang="ru-RU" sz="3200" spc="-65" dirty="0" smtClean="0">
                <a:solidFill>
                  <a:srgbClr val="404040"/>
                </a:solidFill>
                <a:latin typeface="Calibri"/>
                <a:cs typeface="Calibri"/>
              </a:rPr>
              <a:t>договору</a:t>
            </a:r>
            <a:r>
              <a:rPr lang="ru-RU" sz="3200" spc="-80" dirty="0" smtClean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ru-RU" sz="3200" spc="-65" dirty="0" err="1" smtClean="0">
                <a:solidFill>
                  <a:srgbClr val="404040"/>
                </a:solidFill>
                <a:latin typeface="Calibri"/>
                <a:cs typeface="Calibri"/>
              </a:rPr>
              <a:t>купівлі</a:t>
            </a:r>
            <a:r>
              <a:rPr lang="ru-RU" sz="3200" spc="-65" dirty="0" smtClean="0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lang="ru-RU" sz="3200" spc="-70" dirty="0" smtClean="0">
                <a:solidFill>
                  <a:srgbClr val="404040"/>
                </a:solidFill>
                <a:latin typeface="Calibri"/>
                <a:cs typeface="Calibri"/>
              </a:rPr>
              <a:t>продажу</a:t>
            </a:r>
            <a:r>
              <a:rPr lang="ru-RU" sz="3200" spc="-100" dirty="0" smtClean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ru-RU" sz="3200" spc="-65" dirty="0" err="1" smtClean="0">
                <a:solidFill>
                  <a:srgbClr val="404040"/>
                </a:solidFill>
                <a:latin typeface="Calibri"/>
                <a:cs typeface="Calibri"/>
              </a:rPr>
              <a:t>неподільного</a:t>
            </a:r>
            <a:r>
              <a:rPr lang="ru-RU" sz="3200" spc="-90" dirty="0" smtClean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ru-RU" sz="3200" spc="-50" dirty="0" smtClean="0">
                <a:solidFill>
                  <a:srgbClr val="404040"/>
                </a:solidFill>
                <a:latin typeface="Calibri"/>
                <a:cs typeface="Calibri"/>
              </a:rPr>
              <a:t>ОНБ/МОН</a:t>
            </a:r>
            <a:r>
              <a:rPr lang="ru-RU" sz="3200" spc="-65" dirty="0" smtClean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ru-RU" sz="3200" spc="-60" dirty="0" smtClean="0">
                <a:solidFill>
                  <a:srgbClr val="404040"/>
                </a:solidFill>
                <a:latin typeface="Calibri"/>
                <a:cs typeface="Calibri"/>
              </a:rPr>
              <a:t>(перший</a:t>
            </a:r>
            <a:r>
              <a:rPr lang="ru-RU" sz="3200" spc="-85" dirty="0" smtClean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ru-RU" sz="3200" spc="-65" dirty="0" smtClean="0">
                <a:solidFill>
                  <a:srgbClr val="404040"/>
                </a:solidFill>
                <a:latin typeface="Calibri"/>
                <a:cs typeface="Calibri"/>
              </a:rPr>
              <a:t>продаж),</a:t>
            </a:r>
            <a:r>
              <a:rPr lang="ru-RU" sz="3200" spc="-80" dirty="0" smtClean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ru-RU" sz="3200" spc="-65" dirty="0" smtClean="0">
                <a:solidFill>
                  <a:srgbClr val="404040"/>
                </a:solidFill>
                <a:latin typeface="Calibri"/>
                <a:cs typeface="Calibri"/>
              </a:rPr>
              <a:t>договору</a:t>
            </a:r>
            <a:r>
              <a:rPr lang="ru-RU" sz="3200" spc="-90" dirty="0" smtClean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ru-RU" sz="3200" spc="-50" dirty="0" smtClean="0">
                <a:solidFill>
                  <a:srgbClr val="404040"/>
                </a:solidFill>
                <a:latin typeface="Calibri"/>
                <a:cs typeface="Calibri"/>
              </a:rPr>
              <a:t>про</a:t>
            </a:r>
            <a:r>
              <a:rPr lang="ru-RU" sz="3200" spc="-60" dirty="0" smtClean="0">
                <a:solidFill>
                  <a:srgbClr val="404040"/>
                </a:solidFill>
                <a:latin typeface="Calibri"/>
                <a:cs typeface="Calibri"/>
              </a:rPr>
              <a:t> друге</a:t>
            </a:r>
            <a:r>
              <a:rPr lang="ru-RU" sz="3200" spc="-85" dirty="0" smtClean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ru-RU" sz="3200" spc="-35" dirty="0" smtClean="0">
                <a:solidFill>
                  <a:srgbClr val="404040"/>
                </a:solidFill>
                <a:latin typeface="Calibri"/>
                <a:cs typeface="Calibri"/>
              </a:rPr>
              <a:t>та</a:t>
            </a:r>
            <a:r>
              <a:rPr lang="ru-RU" sz="3200" spc="-55" dirty="0" smtClean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ru-RU" sz="3200" spc="-10" dirty="0" err="1" smtClean="0">
                <a:solidFill>
                  <a:srgbClr val="404040"/>
                </a:solidFill>
                <a:latin typeface="Calibri"/>
                <a:cs typeface="Calibri"/>
              </a:rPr>
              <a:t>наступні</a:t>
            </a:r>
            <a:r>
              <a:rPr lang="ru-RU" sz="3200" spc="-10" dirty="0" smtClean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ru-RU" sz="3200" spc="-60" dirty="0" err="1" smtClean="0">
                <a:solidFill>
                  <a:srgbClr val="404040"/>
                </a:solidFill>
                <a:latin typeface="Calibri"/>
                <a:cs typeface="Calibri"/>
              </a:rPr>
              <a:t>відчуження</a:t>
            </a:r>
            <a:r>
              <a:rPr lang="ru-RU" sz="3200" spc="-75" dirty="0" smtClean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ru-RU" sz="3200" spc="-65" dirty="0" err="1" smtClean="0">
                <a:solidFill>
                  <a:srgbClr val="404040"/>
                </a:solidFill>
                <a:latin typeface="Calibri"/>
                <a:cs typeface="Calibri"/>
              </a:rPr>
              <a:t>неподільного</a:t>
            </a:r>
            <a:r>
              <a:rPr lang="ru-RU" sz="3200" spc="-70" dirty="0" smtClean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ru-RU" sz="3200" spc="-55" dirty="0" smtClean="0">
                <a:solidFill>
                  <a:srgbClr val="404040"/>
                </a:solidFill>
                <a:latin typeface="Calibri"/>
                <a:cs typeface="Calibri"/>
              </a:rPr>
              <a:t>ОНБ/МОН, </a:t>
            </a:r>
            <a:r>
              <a:rPr lang="ru-RU" sz="3200" b="1" spc="-65" dirty="0" smtClean="0">
                <a:solidFill>
                  <a:srgbClr val="404040"/>
                </a:solidFill>
                <a:latin typeface="Calibri"/>
                <a:cs typeface="Calibri"/>
              </a:rPr>
              <a:t>договору</a:t>
            </a:r>
            <a:r>
              <a:rPr lang="ru-RU" sz="3200" b="1" spc="-75" dirty="0" smtClean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ru-RU" sz="3200" b="1" spc="-10" dirty="0" err="1" smtClean="0">
                <a:solidFill>
                  <a:srgbClr val="404040"/>
                </a:solidFill>
                <a:latin typeface="Calibri"/>
                <a:cs typeface="Calibri"/>
              </a:rPr>
              <a:t>іпотеки</a:t>
            </a:r>
            <a:endParaRPr lang="ru-RU" sz="3200" dirty="0" smtClean="0">
              <a:latin typeface="Calibri"/>
              <a:cs typeface="Calibri"/>
            </a:endParaRPr>
          </a:p>
          <a:p>
            <a:endParaRPr lang="en-US" sz="3000" dirty="0"/>
          </a:p>
          <a:p>
            <a:r>
              <a:rPr lang="ru-RU" sz="3500" dirty="0"/>
              <a:t> </a:t>
            </a:r>
            <a:endParaRPr lang="en-US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xfrm>
            <a:off x="16480536" y="9892096"/>
            <a:ext cx="512064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585">
              <a:lnSpc>
                <a:spcPts val="1775"/>
              </a:lnSpc>
            </a:pPr>
            <a:fld id="{81D60167-4931-47E6-BA6A-407CBD079E47}" type="slidenum">
              <a:rPr spc="-50" dirty="0"/>
              <a:t>6</a:t>
            </a:fld>
            <a:endParaRPr spc="-5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1" t="26186" r="55946" b="69009"/>
          <a:stretch/>
        </p:blipFill>
        <p:spPr bwMode="auto">
          <a:xfrm>
            <a:off x="10668000" y="997572"/>
            <a:ext cx="7007479" cy="913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245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162" y="373507"/>
            <a:ext cx="17145000" cy="509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endParaRPr sz="3200" dirty="0">
              <a:latin typeface="Palatino Linotype"/>
              <a:cs typeface="Palatino Linotype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970788" y="1196340"/>
            <a:ext cx="16325215" cy="515620"/>
            <a:chOff x="970788" y="1196340"/>
            <a:chExt cx="16325215" cy="515620"/>
          </a:xfrm>
        </p:grpSpPr>
        <p:sp>
          <p:nvSpPr>
            <p:cNvPr id="10" name="object 10"/>
            <p:cNvSpPr/>
            <p:nvPr/>
          </p:nvSpPr>
          <p:spPr>
            <a:xfrm>
              <a:off x="983742" y="1209294"/>
              <a:ext cx="16299180" cy="489584"/>
            </a:xfrm>
            <a:custGeom>
              <a:avLst/>
              <a:gdLst/>
              <a:ahLst/>
              <a:cxnLst/>
              <a:rect l="l" t="t" r="r" b="b"/>
              <a:pathLst>
                <a:path w="16299180" h="489585">
                  <a:moveTo>
                    <a:pt x="16217646" y="0"/>
                  </a:moveTo>
                  <a:lnTo>
                    <a:pt x="81534" y="0"/>
                  </a:lnTo>
                  <a:lnTo>
                    <a:pt x="49795" y="6399"/>
                  </a:lnTo>
                  <a:lnTo>
                    <a:pt x="23879" y="23860"/>
                  </a:lnTo>
                  <a:lnTo>
                    <a:pt x="6406" y="49774"/>
                  </a:lnTo>
                  <a:lnTo>
                    <a:pt x="0" y="81533"/>
                  </a:lnTo>
                  <a:lnTo>
                    <a:pt x="0" y="407670"/>
                  </a:lnTo>
                  <a:lnTo>
                    <a:pt x="6406" y="439429"/>
                  </a:lnTo>
                  <a:lnTo>
                    <a:pt x="23879" y="465343"/>
                  </a:lnTo>
                  <a:lnTo>
                    <a:pt x="49795" y="482804"/>
                  </a:lnTo>
                  <a:lnTo>
                    <a:pt x="81534" y="489203"/>
                  </a:lnTo>
                  <a:lnTo>
                    <a:pt x="16217646" y="489203"/>
                  </a:lnTo>
                  <a:lnTo>
                    <a:pt x="16249405" y="482804"/>
                  </a:lnTo>
                  <a:lnTo>
                    <a:pt x="16275319" y="465343"/>
                  </a:lnTo>
                  <a:lnTo>
                    <a:pt x="16292780" y="439429"/>
                  </a:lnTo>
                  <a:lnTo>
                    <a:pt x="16299179" y="407670"/>
                  </a:lnTo>
                  <a:lnTo>
                    <a:pt x="16299179" y="81533"/>
                  </a:lnTo>
                  <a:lnTo>
                    <a:pt x="16292780" y="49774"/>
                  </a:lnTo>
                  <a:lnTo>
                    <a:pt x="16275319" y="23860"/>
                  </a:lnTo>
                  <a:lnTo>
                    <a:pt x="16249405" y="6399"/>
                  </a:lnTo>
                  <a:lnTo>
                    <a:pt x="1621764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83742" y="1209294"/>
              <a:ext cx="16299180" cy="489584"/>
            </a:xfrm>
            <a:custGeom>
              <a:avLst/>
              <a:gdLst/>
              <a:ahLst/>
              <a:cxnLst/>
              <a:rect l="l" t="t" r="r" b="b"/>
              <a:pathLst>
                <a:path w="16299180" h="489585">
                  <a:moveTo>
                    <a:pt x="0" y="81533"/>
                  </a:moveTo>
                  <a:lnTo>
                    <a:pt x="6406" y="49774"/>
                  </a:lnTo>
                  <a:lnTo>
                    <a:pt x="23879" y="23860"/>
                  </a:lnTo>
                  <a:lnTo>
                    <a:pt x="49795" y="6399"/>
                  </a:lnTo>
                  <a:lnTo>
                    <a:pt x="81534" y="0"/>
                  </a:lnTo>
                  <a:lnTo>
                    <a:pt x="16217646" y="0"/>
                  </a:lnTo>
                  <a:lnTo>
                    <a:pt x="16249405" y="6399"/>
                  </a:lnTo>
                  <a:lnTo>
                    <a:pt x="16275319" y="23860"/>
                  </a:lnTo>
                  <a:lnTo>
                    <a:pt x="16292780" y="49774"/>
                  </a:lnTo>
                  <a:lnTo>
                    <a:pt x="16299179" y="81533"/>
                  </a:lnTo>
                  <a:lnTo>
                    <a:pt x="16299179" y="407670"/>
                  </a:lnTo>
                  <a:lnTo>
                    <a:pt x="16292780" y="439429"/>
                  </a:lnTo>
                  <a:lnTo>
                    <a:pt x="16275319" y="465343"/>
                  </a:lnTo>
                  <a:lnTo>
                    <a:pt x="16249405" y="482804"/>
                  </a:lnTo>
                  <a:lnTo>
                    <a:pt x="16217646" y="489203"/>
                  </a:lnTo>
                  <a:lnTo>
                    <a:pt x="81534" y="489203"/>
                  </a:lnTo>
                  <a:lnTo>
                    <a:pt x="49795" y="482804"/>
                  </a:lnTo>
                  <a:lnTo>
                    <a:pt x="23879" y="465343"/>
                  </a:lnTo>
                  <a:lnTo>
                    <a:pt x="6406" y="439429"/>
                  </a:lnTo>
                  <a:lnTo>
                    <a:pt x="0" y="407670"/>
                  </a:lnTo>
                  <a:lnTo>
                    <a:pt x="0" y="81533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83742" y="1786383"/>
            <a:ext cx="16307562" cy="7263527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26465">
              <a:lnSpc>
                <a:spcPts val="2445"/>
              </a:lnSpc>
            </a:pPr>
            <a:endParaRPr lang="uk-UA" sz="3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статті 26-2 </a:t>
            </a:r>
            <a:r>
              <a:rPr lang="uk-UA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Закону України «Про регулювання містобудівної діяльності»</a:t>
            </a:r>
            <a:r>
              <a:rPr lang="uk-U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від 17.02.2021 № 3038-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(далі – </a:t>
            </a:r>
            <a:r>
              <a:rPr lang="uk-UA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№ 3038-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визначено поняття «ідентифікатор об’єкта будівництва (закінченого будівництвом об’єкта)». </a:t>
            </a:r>
            <a:endParaRPr lang="uk-UA" sz="3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Так, відповідно до частини 1 статті 26-2 Закону № 3038-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І, </a:t>
            </a:r>
            <a:r>
              <a:rPr lang="uk-UA" sz="3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ідентифікатором об’єкта будівництва</a:t>
            </a:r>
            <a:r>
              <a:rPr lang="uk-UA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(закінченого будівництвом об’єкта)</a:t>
            </a:r>
            <a:r>
              <a:rPr lang="uk-U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унікальний набір даних (послідовність символів), що </a:t>
            </a:r>
            <a:r>
              <a:rPr lang="uk-UA" sz="3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присвоюється об’єкту будівництва або закінченому будівництвом об’єкту </a:t>
            </a:r>
            <a:r>
              <a:rPr lang="uk-U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автоматично програмними засобами Реєстру будівельної діяльності та використовується для ідентифікації такого об’єкта.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ведення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Єдиної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електронної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будівництва</a:t>
            </a:r>
            <a:r>
              <a:rPr lang="uk-UA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(далі – </a:t>
            </a:r>
            <a:r>
              <a:rPr lang="uk-U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</a:t>
            </a:r>
            <a:r>
              <a:rPr lang="uk-UA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</a:t>
            </a:r>
            <a:r>
              <a:rPr lang="uk-UA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постановою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Кабінету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Міністрів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України</a:t>
            </a:r>
            <a:r>
              <a:rPr lang="uk-UA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Єдиної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електронної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будівництва</a:t>
            </a:r>
            <a:r>
              <a:rPr lang="uk-U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ru-RU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червня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 р</a:t>
            </a:r>
            <a:r>
              <a:rPr lang="uk-UA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оку №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681</a:t>
            </a:r>
            <a:r>
              <a:rPr lang="uk-UA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(далі – </a:t>
            </a:r>
            <a:r>
              <a:rPr lang="uk-U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Постанова № 681</a:t>
            </a:r>
            <a:r>
              <a:rPr lang="uk-UA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585">
              <a:lnSpc>
                <a:spcPts val="1775"/>
              </a:lnSpc>
            </a:pPr>
            <a:fld id="{81D60167-4931-47E6-BA6A-407CBD079E47}" type="slidenum">
              <a:rPr spc="-50" dirty="0"/>
              <a:t>7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40278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162" y="373507"/>
            <a:ext cx="17145000" cy="709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lang="uk-UA" sz="4500" b="1" dirty="0" smtClean="0">
                <a:latin typeface="Palatino Linotype"/>
                <a:cs typeface="Palatino Linotype"/>
              </a:rPr>
              <a:t>Ідентифікатор ПРИСВОЮЄТЬСЯ</a:t>
            </a:r>
            <a:endParaRPr sz="4500" dirty="0">
              <a:latin typeface="Palatino Linotype"/>
              <a:cs typeface="Palatino Linotype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970788" y="1196340"/>
            <a:ext cx="16325215" cy="515620"/>
            <a:chOff x="970788" y="1196340"/>
            <a:chExt cx="16325215" cy="515620"/>
          </a:xfrm>
        </p:grpSpPr>
        <p:sp>
          <p:nvSpPr>
            <p:cNvPr id="10" name="object 10"/>
            <p:cNvSpPr/>
            <p:nvPr/>
          </p:nvSpPr>
          <p:spPr>
            <a:xfrm>
              <a:off x="983742" y="1209294"/>
              <a:ext cx="16299180" cy="489584"/>
            </a:xfrm>
            <a:custGeom>
              <a:avLst/>
              <a:gdLst/>
              <a:ahLst/>
              <a:cxnLst/>
              <a:rect l="l" t="t" r="r" b="b"/>
              <a:pathLst>
                <a:path w="16299180" h="489585">
                  <a:moveTo>
                    <a:pt x="16217646" y="0"/>
                  </a:moveTo>
                  <a:lnTo>
                    <a:pt x="81534" y="0"/>
                  </a:lnTo>
                  <a:lnTo>
                    <a:pt x="49795" y="6399"/>
                  </a:lnTo>
                  <a:lnTo>
                    <a:pt x="23879" y="23860"/>
                  </a:lnTo>
                  <a:lnTo>
                    <a:pt x="6406" y="49774"/>
                  </a:lnTo>
                  <a:lnTo>
                    <a:pt x="0" y="81533"/>
                  </a:lnTo>
                  <a:lnTo>
                    <a:pt x="0" y="407670"/>
                  </a:lnTo>
                  <a:lnTo>
                    <a:pt x="6406" y="439429"/>
                  </a:lnTo>
                  <a:lnTo>
                    <a:pt x="23879" y="465343"/>
                  </a:lnTo>
                  <a:lnTo>
                    <a:pt x="49795" y="482804"/>
                  </a:lnTo>
                  <a:lnTo>
                    <a:pt x="81534" y="489203"/>
                  </a:lnTo>
                  <a:lnTo>
                    <a:pt x="16217646" y="489203"/>
                  </a:lnTo>
                  <a:lnTo>
                    <a:pt x="16249405" y="482804"/>
                  </a:lnTo>
                  <a:lnTo>
                    <a:pt x="16275319" y="465343"/>
                  </a:lnTo>
                  <a:lnTo>
                    <a:pt x="16292780" y="439429"/>
                  </a:lnTo>
                  <a:lnTo>
                    <a:pt x="16299179" y="407670"/>
                  </a:lnTo>
                  <a:lnTo>
                    <a:pt x="16299179" y="81533"/>
                  </a:lnTo>
                  <a:lnTo>
                    <a:pt x="16292780" y="49774"/>
                  </a:lnTo>
                  <a:lnTo>
                    <a:pt x="16275319" y="23860"/>
                  </a:lnTo>
                  <a:lnTo>
                    <a:pt x="16249405" y="6399"/>
                  </a:lnTo>
                  <a:lnTo>
                    <a:pt x="1621764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83742" y="1209294"/>
              <a:ext cx="16299180" cy="489584"/>
            </a:xfrm>
            <a:custGeom>
              <a:avLst/>
              <a:gdLst/>
              <a:ahLst/>
              <a:cxnLst/>
              <a:rect l="l" t="t" r="r" b="b"/>
              <a:pathLst>
                <a:path w="16299180" h="489585">
                  <a:moveTo>
                    <a:pt x="0" y="81533"/>
                  </a:moveTo>
                  <a:lnTo>
                    <a:pt x="6406" y="49774"/>
                  </a:lnTo>
                  <a:lnTo>
                    <a:pt x="23879" y="23860"/>
                  </a:lnTo>
                  <a:lnTo>
                    <a:pt x="49795" y="6399"/>
                  </a:lnTo>
                  <a:lnTo>
                    <a:pt x="81534" y="0"/>
                  </a:lnTo>
                  <a:lnTo>
                    <a:pt x="16217646" y="0"/>
                  </a:lnTo>
                  <a:lnTo>
                    <a:pt x="16249405" y="6399"/>
                  </a:lnTo>
                  <a:lnTo>
                    <a:pt x="16275319" y="23860"/>
                  </a:lnTo>
                  <a:lnTo>
                    <a:pt x="16292780" y="49774"/>
                  </a:lnTo>
                  <a:lnTo>
                    <a:pt x="16299179" y="81533"/>
                  </a:lnTo>
                  <a:lnTo>
                    <a:pt x="16299179" y="407670"/>
                  </a:lnTo>
                  <a:lnTo>
                    <a:pt x="16292780" y="439429"/>
                  </a:lnTo>
                  <a:lnTo>
                    <a:pt x="16275319" y="465343"/>
                  </a:lnTo>
                  <a:lnTo>
                    <a:pt x="16249405" y="482804"/>
                  </a:lnTo>
                  <a:lnTo>
                    <a:pt x="16217646" y="489203"/>
                  </a:lnTo>
                  <a:lnTo>
                    <a:pt x="81534" y="489203"/>
                  </a:lnTo>
                  <a:lnTo>
                    <a:pt x="49795" y="482804"/>
                  </a:lnTo>
                  <a:lnTo>
                    <a:pt x="23879" y="465343"/>
                  </a:lnTo>
                  <a:lnTo>
                    <a:pt x="6406" y="439429"/>
                  </a:lnTo>
                  <a:lnTo>
                    <a:pt x="0" y="407670"/>
                  </a:lnTo>
                  <a:lnTo>
                    <a:pt x="0" y="81533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83742" y="1786383"/>
            <a:ext cx="16307562" cy="6771084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26465">
              <a:lnSpc>
                <a:spcPts val="2445"/>
              </a:lnSpc>
            </a:pPr>
            <a:endParaRPr lang="uk-UA" sz="3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 до частини 2 статті 26-2 Закону № 3038-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І, пункту 104 Постанови № 681 ідентифікатор об’єкта будівництва (закінченого будівництвом об’єкта) </a:t>
            </a:r>
            <a:r>
              <a:rPr lang="uk-UA" sz="3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присвоюється</a:t>
            </a:r>
            <a:r>
              <a:rPr lang="uk-UA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ru-RU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будинку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будівлі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споруді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(у тому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комплексі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endParaRPr lang="ru-RU" sz="3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ru-RU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складовим</a:t>
            </a:r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частинам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будинку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будівлі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споруди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квартирам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гаражним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боксам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машиномісцям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житловим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нежитловим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приміщенням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5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експлуатацію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 САМОСТІЙНИМИ </a:t>
            </a:r>
            <a:r>
              <a:rPr lang="ru-RU" sz="35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об’єктами</a:t>
            </a:r>
            <a:r>
              <a:rPr lang="ru-RU" sz="3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нерухомого</a:t>
            </a:r>
            <a:r>
              <a:rPr lang="ru-RU" sz="3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майна</a:t>
            </a:r>
            <a:r>
              <a:rPr lang="ru-RU" sz="35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ru-RU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лінійному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об’єкту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інженерно-транспортної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інфраструктури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585">
              <a:lnSpc>
                <a:spcPts val="1775"/>
              </a:lnSpc>
            </a:pPr>
            <a:fld id="{81D60167-4931-47E6-BA6A-407CBD079E47}" type="slidenum">
              <a:rPr spc="-50" dirty="0"/>
              <a:t>8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279790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162" y="373507"/>
            <a:ext cx="17145000" cy="709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lang="uk-UA" sz="4500" b="1" dirty="0" smtClean="0">
                <a:latin typeface="Palatino Linotype"/>
                <a:cs typeface="Palatino Linotype"/>
              </a:rPr>
              <a:t>Ідентифікатор НЕ ПРИСВОЮЄТЬСЯ</a:t>
            </a:r>
            <a:endParaRPr sz="4500" dirty="0">
              <a:latin typeface="Palatino Linotype"/>
              <a:cs typeface="Palatino Linotype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970788" y="1196340"/>
            <a:ext cx="16325215" cy="515620"/>
            <a:chOff x="970788" y="1196340"/>
            <a:chExt cx="16325215" cy="515620"/>
          </a:xfrm>
        </p:grpSpPr>
        <p:sp>
          <p:nvSpPr>
            <p:cNvPr id="10" name="object 10"/>
            <p:cNvSpPr/>
            <p:nvPr/>
          </p:nvSpPr>
          <p:spPr>
            <a:xfrm>
              <a:off x="983742" y="1209294"/>
              <a:ext cx="16299180" cy="489584"/>
            </a:xfrm>
            <a:custGeom>
              <a:avLst/>
              <a:gdLst/>
              <a:ahLst/>
              <a:cxnLst/>
              <a:rect l="l" t="t" r="r" b="b"/>
              <a:pathLst>
                <a:path w="16299180" h="489585">
                  <a:moveTo>
                    <a:pt x="16217646" y="0"/>
                  </a:moveTo>
                  <a:lnTo>
                    <a:pt x="81534" y="0"/>
                  </a:lnTo>
                  <a:lnTo>
                    <a:pt x="49795" y="6399"/>
                  </a:lnTo>
                  <a:lnTo>
                    <a:pt x="23879" y="23860"/>
                  </a:lnTo>
                  <a:lnTo>
                    <a:pt x="6406" y="49774"/>
                  </a:lnTo>
                  <a:lnTo>
                    <a:pt x="0" y="81533"/>
                  </a:lnTo>
                  <a:lnTo>
                    <a:pt x="0" y="407670"/>
                  </a:lnTo>
                  <a:lnTo>
                    <a:pt x="6406" y="439429"/>
                  </a:lnTo>
                  <a:lnTo>
                    <a:pt x="23879" y="465343"/>
                  </a:lnTo>
                  <a:lnTo>
                    <a:pt x="49795" y="482804"/>
                  </a:lnTo>
                  <a:lnTo>
                    <a:pt x="81534" y="489203"/>
                  </a:lnTo>
                  <a:lnTo>
                    <a:pt x="16217646" y="489203"/>
                  </a:lnTo>
                  <a:lnTo>
                    <a:pt x="16249405" y="482804"/>
                  </a:lnTo>
                  <a:lnTo>
                    <a:pt x="16275319" y="465343"/>
                  </a:lnTo>
                  <a:lnTo>
                    <a:pt x="16292780" y="439429"/>
                  </a:lnTo>
                  <a:lnTo>
                    <a:pt x="16299179" y="407670"/>
                  </a:lnTo>
                  <a:lnTo>
                    <a:pt x="16299179" y="81533"/>
                  </a:lnTo>
                  <a:lnTo>
                    <a:pt x="16292780" y="49774"/>
                  </a:lnTo>
                  <a:lnTo>
                    <a:pt x="16275319" y="23860"/>
                  </a:lnTo>
                  <a:lnTo>
                    <a:pt x="16249405" y="6399"/>
                  </a:lnTo>
                  <a:lnTo>
                    <a:pt x="1621764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83742" y="1209294"/>
              <a:ext cx="16299180" cy="489584"/>
            </a:xfrm>
            <a:custGeom>
              <a:avLst/>
              <a:gdLst/>
              <a:ahLst/>
              <a:cxnLst/>
              <a:rect l="l" t="t" r="r" b="b"/>
              <a:pathLst>
                <a:path w="16299180" h="489585">
                  <a:moveTo>
                    <a:pt x="0" y="81533"/>
                  </a:moveTo>
                  <a:lnTo>
                    <a:pt x="6406" y="49774"/>
                  </a:lnTo>
                  <a:lnTo>
                    <a:pt x="23879" y="23860"/>
                  </a:lnTo>
                  <a:lnTo>
                    <a:pt x="49795" y="6399"/>
                  </a:lnTo>
                  <a:lnTo>
                    <a:pt x="81534" y="0"/>
                  </a:lnTo>
                  <a:lnTo>
                    <a:pt x="16217646" y="0"/>
                  </a:lnTo>
                  <a:lnTo>
                    <a:pt x="16249405" y="6399"/>
                  </a:lnTo>
                  <a:lnTo>
                    <a:pt x="16275319" y="23860"/>
                  </a:lnTo>
                  <a:lnTo>
                    <a:pt x="16292780" y="49774"/>
                  </a:lnTo>
                  <a:lnTo>
                    <a:pt x="16299179" y="81533"/>
                  </a:lnTo>
                  <a:lnTo>
                    <a:pt x="16299179" y="407670"/>
                  </a:lnTo>
                  <a:lnTo>
                    <a:pt x="16292780" y="439429"/>
                  </a:lnTo>
                  <a:lnTo>
                    <a:pt x="16275319" y="465343"/>
                  </a:lnTo>
                  <a:lnTo>
                    <a:pt x="16249405" y="482804"/>
                  </a:lnTo>
                  <a:lnTo>
                    <a:pt x="16217646" y="489203"/>
                  </a:lnTo>
                  <a:lnTo>
                    <a:pt x="81534" y="489203"/>
                  </a:lnTo>
                  <a:lnTo>
                    <a:pt x="49795" y="482804"/>
                  </a:lnTo>
                  <a:lnTo>
                    <a:pt x="23879" y="465343"/>
                  </a:lnTo>
                  <a:lnTo>
                    <a:pt x="6406" y="439429"/>
                  </a:lnTo>
                  <a:lnTo>
                    <a:pt x="0" y="407670"/>
                  </a:lnTo>
                  <a:lnTo>
                    <a:pt x="0" y="81533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83742" y="1786383"/>
            <a:ext cx="16307562" cy="6232475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26465">
              <a:lnSpc>
                <a:spcPts val="2445"/>
              </a:lnSpc>
            </a:pPr>
            <a:endParaRPr lang="uk-UA" sz="3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 </a:t>
            </a:r>
            <a:r>
              <a:rPr lang="uk-U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частини 2 статті 26-2 Закону № 3038-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дентифікатор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будівництва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закінченого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будівництвом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5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35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присвоюється</a:t>
            </a:r>
            <a:r>
              <a:rPr lang="ru-RU" sz="35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місцям</a:t>
            </a:r>
            <a:r>
              <a:rPr lang="ru-RU" sz="3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загального</a:t>
            </a:r>
            <a:r>
              <a:rPr lang="ru-RU" sz="3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користування</a:t>
            </a:r>
            <a:r>
              <a:rPr lang="ru-RU" sz="3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5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допоміжним</a:t>
            </a:r>
            <a:r>
              <a:rPr lang="ru-RU" sz="3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приміщенням</a:t>
            </a:r>
            <a:r>
              <a:rPr lang="ru-RU" sz="3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 до пункту 105 Постанови № 681 ідентифікатор об’єкта будівництва (закінченого будівництвом об’єкта) </a:t>
            </a:r>
            <a:r>
              <a:rPr lang="uk-UA" sz="35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присвоюється </a:t>
            </a:r>
            <a:r>
              <a:rPr lang="uk-UA" sz="3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комплексам </a:t>
            </a:r>
            <a:r>
              <a:rPr lang="uk-UA" sz="3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(будовам</a:t>
            </a:r>
            <a:r>
              <a:rPr lang="uk-UA" sz="3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uk-UA" sz="3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складовим частинам садиби </a:t>
            </a:r>
            <a:r>
              <a:rPr lang="uk-UA" sz="3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3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гараж, літня кухня </a:t>
            </a:r>
            <a:r>
              <a:rPr lang="uk-UA" sz="3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тощо), </a:t>
            </a:r>
            <a:r>
              <a:rPr lang="uk-UA" sz="3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чергам будівництва</a:t>
            </a:r>
            <a:r>
              <a:rPr lang="uk-UA" sz="3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3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пусковим комплексам</a:t>
            </a:r>
            <a:r>
              <a:rPr lang="uk-UA" sz="3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3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відокремленим частинам </a:t>
            </a:r>
            <a:r>
              <a:rPr lang="uk-UA" sz="3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будинку, будівлі, споруди (блок-секції, дільниці тощо), а також </a:t>
            </a:r>
            <a:r>
              <a:rPr lang="uk-UA" sz="3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місцям загального користування та допоміжним приміщенням</a:t>
            </a:r>
            <a:r>
              <a:rPr lang="uk-UA" sz="3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5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Складовим</a:t>
            </a:r>
            <a:r>
              <a:rPr lang="ru-RU" sz="35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частинам</a:t>
            </a:r>
            <a:r>
              <a:rPr lang="ru-RU" sz="3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садиби</a:t>
            </a:r>
            <a:r>
              <a:rPr lang="ru-RU" sz="3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(гараж, </a:t>
            </a:r>
            <a:r>
              <a:rPr lang="ru-RU" sz="35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літня</a:t>
            </a:r>
            <a:r>
              <a:rPr lang="ru-RU" sz="3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кухня </a:t>
            </a:r>
            <a:r>
              <a:rPr lang="ru-RU" sz="35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3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5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присвоюється</a:t>
            </a:r>
            <a:r>
              <a:rPr lang="ru-RU" sz="3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ознака</a:t>
            </a:r>
            <a:r>
              <a:rPr lang="ru-RU" sz="3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35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приналежна</a:t>
            </a:r>
            <a:r>
              <a:rPr lang="ru-RU" sz="3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річ</a:t>
            </a:r>
            <a:r>
              <a:rPr lang="ru-RU" sz="3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35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3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зазначенням</a:t>
            </a:r>
            <a:r>
              <a:rPr lang="ru-RU" sz="3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посилання</a:t>
            </a:r>
            <a:r>
              <a:rPr lang="ru-RU" sz="3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5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ідентифікатор</a:t>
            </a:r>
            <a:r>
              <a:rPr lang="ru-RU" sz="3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основної</a:t>
            </a:r>
            <a:r>
              <a:rPr lang="ru-RU" sz="3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речі</a:t>
            </a:r>
            <a:r>
              <a:rPr lang="ru-RU" sz="3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585">
              <a:lnSpc>
                <a:spcPts val="1775"/>
              </a:lnSpc>
            </a:pPr>
            <a:fld id="{81D60167-4931-47E6-BA6A-407CBD079E47}" type="slidenum">
              <a:rPr spc="-50" dirty="0"/>
              <a:t>9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65147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</TotalTime>
  <Words>942</Words>
  <Application>Microsoft Office PowerPoint</Application>
  <PresentationFormat>Произвольный</PresentationFormat>
  <Paragraphs>209</Paragraphs>
  <Slides>39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5" baseType="lpstr">
      <vt:lpstr>Arial</vt:lpstr>
      <vt:lpstr>Calibri</vt:lpstr>
      <vt:lpstr>Palatino Linotype</vt:lpstr>
      <vt:lpstr>Times New Roman</vt:lpstr>
      <vt:lpstr>Wingdings</vt:lpstr>
      <vt:lpstr>Office Theme</vt:lpstr>
      <vt:lpstr>Отримання нотаріусом відомостей  з ЄДЕССБ  за ідентифікатором</vt:lpstr>
      <vt:lpstr>Напрацювання         .</vt:lpstr>
      <vt:lpstr>Напрацювання         .</vt:lpstr>
      <vt:lpstr>Напрацювання         .</vt:lpstr>
      <vt:lpstr>Стаття 46-1 Закону України «Про нотаріат»</vt:lpstr>
      <vt:lpstr>В яких документах зазначається Ідентифікатор</vt:lpstr>
      <vt:lpstr>Презентация PowerPoint</vt:lpstr>
      <vt:lpstr>Ідентифікатор ПРИСВОЮЄТЬСЯ</vt:lpstr>
      <vt:lpstr>Ідентифікатор НЕ ПРИСВОЮЄТЬСЯ</vt:lpstr>
      <vt:lpstr>КОЛИ ПРИСВОЮЄТЬСЯ  Ідентифікатор</vt:lpstr>
      <vt:lpstr>ДУБЛЮВАННЯ Ідентифікаторів</vt:lpstr>
      <vt:lpstr>ДУБЛЮВАННЯ Ідентифікаторів</vt:lpstr>
      <vt:lpstr>Електронні документи Реєстру будівельної діяльності</vt:lpstr>
      <vt:lpstr>Електронні документи Реєстру будівельної діяльності</vt:lpstr>
      <vt:lpstr>«Юридична доля» Ідентифікатора</vt:lpstr>
      <vt:lpstr>В яких документах зазначається Ідентифікатор</vt:lpstr>
      <vt:lpstr>В яких документах зазначається Ідентифікатор</vt:lpstr>
      <vt:lpstr>В яких документах зазначається Ідентифікатор</vt:lpstr>
      <vt:lpstr>Форма № 1 .</vt:lpstr>
      <vt:lpstr>Технічна інвентаризація ПРОВОДИТЬСЯ (ч. 2 ст. 39-3 ЗУ № 3038-VІ)</vt:lpstr>
      <vt:lpstr>Ідентифікатор в матеріалах технічної інвентаризації</vt:lpstr>
      <vt:lpstr>Ідентифікатор в матеріалах технічної інвентаризації</vt:lpstr>
      <vt:lpstr>https://admin.e-construction.gov.ua/dashboard</vt:lpstr>
      <vt:lpstr>https://admin.e-construction.gov.ua/dashboard</vt:lpstr>
      <vt:lpstr>https://admin.e-construction.gov.ua/dashboard</vt:lpstr>
      <vt:lpstr>https://admin.e-construction.gov.ua/dashboard</vt:lpstr>
      <vt:lpstr>https://admin.e-construction.gov.ua/dashboard</vt:lpstr>
      <vt:lpstr>https://admin.e-construction.gov.ua/dashboard</vt:lpstr>
      <vt:lpstr>https://admin.e-construction.gov.ua/dashboard</vt:lpstr>
      <vt:lpstr>https://admin.e-construction.gov.ua/dashboard</vt:lpstr>
      <vt:lpstr>https://admin.e-construction.gov.ua/dashboard</vt:lpstr>
      <vt:lpstr>https://admin.e-construction.gov.ua/dashboard</vt:lpstr>
      <vt:lpstr>https://admin.e-construction.gov.ua/dashboard</vt:lpstr>
      <vt:lpstr>https://admin.e-construction.gov.ua/dashboard</vt:lpstr>
      <vt:lpstr>https://admin.e-construction.gov.ua/dashboard</vt:lpstr>
      <vt:lpstr>https://admin.e-construction.gov.ua/dashboard</vt:lpstr>
      <vt:lpstr>https://admin.e-construction.gov.ua/dashboard</vt:lpstr>
      <vt:lpstr>https://admin.e-construction.gov.ua/dashboard</vt:lpstr>
      <vt:lpstr>Дякуємо за Вашу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von Carlsburg, V. (BNotK)</dc:creator>
  <cp:lastModifiedBy>Anna</cp:lastModifiedBy>
  <cp:revision>36</cp:revision>
  <dcterms:created xsi:type="dcterms:W3CDTF">2025-04-08T04:23:43Z</dcterms:created>
  <dcterms:modified xsi:type="dcterms:W3CDTF">2025-04-08T09:26:53Z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2024-06-14T00:00:00Z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2025-04-08T00:00:00Z</vt:filetime>
  </property>
  <property fmtid="{D5CDD505-2E9C-101B-9397-08002B2CF9AE}" pid="5" name="Producer">
    <vt:lpwstr>Microsoft® PowerPoint® 2013</vt:lpwstr>
  </property>
</Properties>
</file>