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sldIdLst>
    <p:sldId id="256" r:id="rId2"/>
    <p:sldId id="289" r:id="rId3"/>
    <p:sldId id="302" r:id="rId4"/>
    <p:sldId id="299" r:id="rId5"/>
    <p:sldId id="315" r:id="rId6"/>
    <p:sldId id="321" r:id="rId7"/>
    <p:sldId id="322" r:id="rId8"/>
    <p:sldId id="320" r:id="rId9"/>
    <p:sldId id="316" r:id="rId10"/>
    <p:sldId id="317" r:id="rId11"/>
    <p:sldId id="318" r:id="rId12"/>
    <p:sldId id="301" r:id="rId13"/>
    <p:sldId id="303" r:id="rId14"/>
    <p:sldId id="319" r:id="rId15"/>
    <p:sldId id="279" r:id="rId16"/>
  </p:sldIdLst>
  <p:sldSz cx="18288000" cy="10260013"/>
  <p:notesSz cx="12192000" cy="6858000"/>
  <p:defaultTextStyle>
    <a:defPPr>
      <a:defRPr lang="uk-UA"/>
    </a:defPPr>
    <a:lvl1pPr marL="0" algn="l" defTabSz="1370228" rtl="0" eaLnBrk="1" latinLnBrk="0" hangingPunct="1">
      <a:defRPr sz="2697" kern="1200">
        <a:solidFill>
          <a:schemeClr val="tx1"/>
        </a:solidFill>
        <a:latin typeface="+mn-lt"/>
        <a:ea typeface="+mn-ea"/>
        <a:cs typeface="+mn-cs"/>
      </a:defRPr>
    </a:lvl1pPr>
    <a:lvl2pPr marL="685114" algn="l" defTabSz="1370228" rtl="0" eaLnBrk="1" latinLnBrk="0" hangingPunct="1">
      <a:defRPr sz="2697" kern="1200">
        <a:solidFill>
          <a:schemeClr val="tx1"/>
        </a:solidFill>
        <a:latin typeface="+mn-lt"/>
        <a:ea typeface="+mn-ea"/>
        <a:cs typeface="+mn-cs"/>
      </a:defRPr>
    </a:lvl2pPr>
    <a:lvl3pPr marL="1370228" algn="l" defTabSz="1370228" rtl="0" eaLnBrk="1" latinLnBrk="0" hangingPunct="1">
      <a:defRPr sz="2697" kern="1200">
        <a:solidFill>
          <a:schemeClr val="tx1"/>
        </a:solidFill>
        <a:latin typeface="+mn-lt"/>
        <a:ea typeface="+mn-ea"/>
        <a:cs typeface="+mn-cs"/>
      </a:defRPr>
    </a:lvl3pPr>
    <a:lvl4pPr marL="2055343" algn="l" defTabSz="1370228" rtl="0" eaLnBrk="1" latinLnBrk="0" hangingPunct="1">
      <a:defRPr sz="2697" kern="1200">
        <a:solidFill>
          <a:schemeClr val="tx1"/>
        </a:solidFill>
        <a:latin typeface="+mn-lt"/>
        <a:ea typeface="+mn-ea"/>
        <a:cs typeface="+mn-cs"/>
      </a:defRPr>
    </a:lvl4pPr>
    <a:lvl5pPr marL="2740457" algn="l" defTabSz="1370228" rtl="0" eaLnBrk="1" latinLnBrk="0" hangingPunct="1">
      <a:defRPr sz="2697" kern="1200">
        <a:solidFill>
          <a:schemeClr val="tx1"/>
        </a:solidFill>
        <a:latin typeface="+mn-lt"/>
        <a:ea typeface="+mn-ea"/>
        <a:cs typeface="+mn-cs"/>
      </a:defRPr>
    </a:lvl5pPr>
    <a:lvl6pPr marL="3425571" algn="l" defTabSz="1370228" rtl="0" eaLnBrk="1" latinLnBrk="0" hangingPunct="1">
      <a:defRPr sz="2697" kern="1200">
        <a:solidFill>
          <a:schemeClr val="tx1"/>
        </a:solidFill>
        <a:latin typeface="+mn-lt"/>
        <a:ea typeface="+mn-ea"/>
        <a:cs typeface="+mn-cs"/>
      </a:defRPr>
    </a:lvl6pPr>
    <a:lvl7pPr marL="4110685" algn="l" defTabSz="1370228" rtl="0" eaLnBrk="1" latinLnBrk="0" hangingPunct="1">
      <a:defRPr sz="2697" kern="1200">
        <a:solidFill>
          <a:schemeClr val="tx1"/>
        </a:solidFill>
        <a:latin typeface="+mn-lt"/>
        <a:ea typeface="+mn-ea"/>
        <a:cs typeface="+mn-cs"/>
      </a:defRPr>
    </a:lvl7pPr>
    <a:lvl8pPr marL="4795799" algn="l" defTabSz="1370228" rtl="0" eaLnBrk="1" latinLnBrk="0" hangingPunct="1">
      <a:defRPr sz="2697" kern="1200">
        <a:solidFill>
          <a:schemeClr val="tx1"/>
        </a:solidFill>
        <a:latin typeface="+mn-lt"/>
        <a:ea typeface="+mn-ea"/>
        <a:cs typeface="+mn-cs"/>
      </a:defRPr>
    </a:lvl8pPr>
    <a:lvl9pPr marL="5480914" algn="l" defTabSz="1370228" rtl="0" eaLnBrk="1" latinLnBrk="0" hangingPunct="1">
      <a:defRPr sz="269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9"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0F3"/>
    <a:srgbClr val="ECB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16" y="12"/>
      </p:cViewPr>
      <p:guideLst>
        <p:guide orient="horz" pos="4309"/>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0604"/>
            <a:ext cx="155448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45607"/>
            <a:ext cx="128016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368434"/>
          </a:xfrm>
        </p:spPr>
        <p:txBody>
          <a:bodyPr lIns="0" tIns="0" rIns="0" bIns="0"/>
          <a:lstStyle>
            <a:lvl1pPr>
              <a:defRPr sz="2394" b="0" i="0">
                <a:solidFill>
                  <a:srgbClr val="1E3C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sz="half" idx="2"/>
          </p:nvPr>
        </p:nvSpPr>
        <p:spPr>
          <a:xfrm>
            <a:off x="914400" y="2359803"/>
            <a:ext cx="795528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59803"/>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7" name="Holder 7"/>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5" name="Holder 5"/>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2/4/2025</a:t>
            </a:fld>
            <a:endParaRPr lang="en-US"/>
          </a:p>
        </p:txBody>
      </p:sp>
      <p:sp>
        <p:nvSpPr>
          <p:cNvPr id="4" name="Holder 4"/>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19" name="bg object 19"/>
          <p:cNvSpPr/>
          <p:nvPr/>
        </p:nvSpPr>
        <p:spPr>
          <a:xfrm>
            <a:off x="1172718" y="9653531"/>
            <a:ext cx="1969770" cy="0"/>
          </a:xfrm>
          <a:custGeom>
            <a:avLst/>
            <a:gdLst/>
            <a:ahLst/>
            <a:cxnLst/>
            <a:rect l="l" t="t" r="r" b="b"/>
            <a:pathLst>
              <a:path w="1313180">
                <a:moveTo>
                  <a:pt x="0" y="0"/>
                </a:moveTo>
                <a:lnTo>
                  <a:pt x="1312671" y="0"/>
                </a:lnTo>
              </a:path>
            </a:pathLst>
          </a:custGeom>
          <a:ln w="12192">
            <a:solidFill>
              <a:srgbClr val="5F7488"/>
            </a:solidFill>
          </a:ln>
        </p:spPr>
        <p:txBody>
          <a:bodyPr wrap="square" lIns="0" tIns="0" rIns="0" bIns="0" rtlCol="0"/>
          <a:lstStyle/>
          <a:p>
            <a:endParaRPr sz="4035"/>
          </a:p>
        </p:txBody>
      </p:sp>
      <p:sp>
        <p:nvSpPr>
          <p:cNvPr id="20" name="bg object 20"/>
          <p:cNvSpPr/>
          <p:nvPr/>
        </p:nvSpPr>
        <p:spPr>
          <a:xfrm>
            <a:off x="1153288" y="393300"/>
            <a:ext cx="2052638"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2" name="Holder 2"/>
          <p:cNvSpPr>
            <a:spLocks noGrp="1"/>
          </p:cNvSpPr>
          <p:nvPr>
            <p:ph type="title"/>
          </p:nvPr>
        </p:nvSpPr>
        <p:spPr>
          <a:xfrm>
            <a:off x="1083716" y="556510"/>
            <a:ext cx="16120566" cy="492443"/>
          </a:xfrm>
          <a:prstGeom prst="rect">
            <a:avLst/>
          </a:prstGeom>
        </p:spPr>
        <p:txBody>
          <a:bodyPr wrap="square" lIns="0" tIns="0" rIns="0" bIns="0">
            <a:spAutoFit/>
          </a:bodyPr>
          <a:lstStyle>
            <a:lvl1pPr>
              <a:defRPr sz="3200"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246221"/>
          </a:xfrm>
          <a:prstGeom prst="rect">
            <a:avLst/>
          </a:prstGeom>
        </p:spPr>
        <p:txBody>
          <a:bodyPr wrap="square" lIns="0" tIns="0" rIns="0" bIns="0">
            <a:spAutoFit/>
          </a:bodyPr>
          <a:lstStyle>
            <a:lvl1pPr>
              <a:defRPr sz="1600" b="0" i="0">
                <a:solidFill>
                  <a:srgbClr val="1E3C61"/>
                </a:solidFill>
                <a:latin typeface="Calibri"/>
                <a:cs typeface="Calibri"/>
              </a:defRPr>
            </a:lvl1pPr>
          </a:lstStyle>
          <a:p>
            <a:endParaRPr/>
          </a:p>
        </p:txBody>
      </p:sp>
      <p:sp>
        <p:nvSpPr>
          <p:cNvPr id="4" name="Holder 4"/>
          <p:cNvSpPr>
            <a:spLocks noGrp="1"/>
          </p:cNvSpPr>
          <p:nvPr>
            <p:ph type="ftr" sz="quarter" idx="5"/>
          </p:nvPr>
        </p:nvSpPr>
        <p:spPr>
          <a:xfrm>
            <a:off x="6217920" y="9541812"/>
            <a:ext cx="5852160" cy="4150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41812"/>
            <a:ext cx="4206240" cy="415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2/4/2025</a:t>
            </a:fld>
            <a:endParaRPr lang="en-US"/>
          </a:p>
        </p:txBody>
      </p:sp>
      <p:sp>
        <p:nvSpPr>
          <p:cNvPr id="6" name="Holder 6"/>
          <p:cNvSpPr>
            <a:spLocks noGrp="1"/>
          </p:cNvSpPr>
          <p:nvPr>
            <p:ph type="sldNum" sz="quarter" idx="7"/>
          </p:nvPr>
        </p:nvSpPr>
        <p:spPr>
          <a:xfrm>
            <a:off x="16492538" y="9898572"/>
            <a:ext cx="342900" cy="692497"/>
          </a:xfrm>
          <a:prstGeom prst="rect">
            <a:avLst/>
          </a:prstGeom>
        </p:spPr>
        <p:txBody>
          <a:bodyPr wrap="square" lIns="0" tIns="0" rIns="0" bIns="0">
            <a:spAutoFit/>
          </a:bodyPr>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bodyStyle>
    <p:other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z0282-12#n1776" TargetMode="External"/><Relationship Id="rId2" Type="http://schemas.openxmlformats.org/officeDocument/2006/relationships/hyperlink" Target="https://zakon.rada.gov.ua/laws/show/z0282-12#n1773"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z0282-12#n1773"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laws/show/435-15#n1156"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zakon.rada.gov.ua/laws/show/435-15#n1162" TargetMode="External"/><Relationship Id="rId4" Type="http://schemas.openxmlformats.org/officeDocument/2006/relationships/hyperlink" Target="https://zakon.rada.gov.ua/laws/show/435-15#n116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zakon.rada.gov.ua/laws/show/3265-20"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zakon.rada.gov.ua/laws/show/2947-14#n871"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zakon.rada.gov.ua/laws/show/z0282-12#n1773"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1710003"/>
            <a:ext cx="18240022" cy="7296009"/>
            <a:chOff x="-356535" y="1206636"/>
            <a:chExt cx="12192000" cy="4876800"/>
          </a:xfrm>
        </p:grpSpPr>
        <p:pic>
          <p:nvPicPr>
            <p:cNvPr id="4" name="object 4"/>
            <p:cNvPicPr/>
            <p:nvPr/>
          </p:nvPicPr>
          <p:blipFill>
            <a:blip r:embed="rId2" cstate="print"/>
            <a:stretch>
              <a:fillRect/>
            </a:stretch>
          </p:blipFill>
          <p:spPr>
            <a:xfrm>
              <a:off x="-356535" y="1206636"/>
              <a:ext cx="12192000" cy="4876800"/>
            </a:xfrm>
            <a:prstGeom prst="rect">
              <a:avLst/>
            </a:prstGeom>
          </p:spPr>
        </p:pic>
        <p:sp>
          <p:nvSpPr>
            <p:cNvPr id="5" name="object 5"/>
            <p:cNvSpPr/>
            <p:nvPr/>
          </p:nvSpPr>
          <p:spPr>
            <a:xfrm>
              <a:off x="6744508" y="5214799"/>
              <a:ext cx="4987404" cy="764004"/>
            </a:xfrm>
            <a:custGeom>
              <a:avLst/>
              <a:gdLst/>
              <a:ahLst/>
              <a:cxnLst/>
              <a:rect l="l" t="t" r="r" b="b"/>
              <a:pathLst>
                <a:path w="6551930" h="3633470">
                  <a:moveTo>
                    <a:pt x="6551676" y="0"/>
                  </a:moveTo>
                  <a:lnTo>
                    <a:pt x="0" y="0"/>
                  </a:lnTo>
                  <a:lnTo>
                    <a:pt x="0" y="3633216"/>
                  </a:lnTo>
                  <a:lnTo>
                    <a:pt x="6551676" y="3633216"/>
                  </a:lnTo>
                  <a:lnTo>
                    <a:pt x="6551676" y="0"/>
                  </a:lnTo>
                  <a:close/>
                </a:path>
              </a:pathLst>
            </a:custGeom>
            <a:solidFill>
              <a:srgbClr val="FDFFFF"/>
            </a:solidFill>
          </p:spPr>
          <p:txBody>
            <a:bodyPr wrap="square" lIns="0" tIns="0" rIns="0" bIns="0" rtlCol="0"/>
            <a:lstStyle/>
            <a:p>
              <a:endParaRPr sz="4035" dirty="0"/>
            </a:p>
          </p:txBody>
        </p:sp>
      </p:grpSp>
      <p:sp>
        <p:nvSpPr>
          <p:cNvPr id="9" name="object 5"/>
          <p:cNvSpPr/>
          <p:nvPr/>
        </p:nvSpPr>
        <p:spPr>
          <a:xfrm>
            <a:off x="4747292" y="5587205"/>
            <a:ext cx="9197308" cy="1855937"/>
          </a:xfrm>
          <a:custGeom>
            <a:avLst/>
            <a:gdLst/>
            <a:ahLst/>
            <a:cxnLst/>
            <a:rect l="l" t="t" r="r" b="b"/>
            <a:pathLst>
              <a:path w="6551930" h="3633470">
                <a:moveTo>
                  <a:pt x="6551676" y="0"/>
                </a:moveTo>
                <a:lnTo>
                  <a:pt x="0" y="0"/>
                </a:lnTo>
                <a:lnTo>
                  <a:pt x="0" y="3633216"/>
                </a:lnTo>
                <a:lnTo>
                  <a:pt x="6551676" y="3633216"/>
                </a:lnTo>
                <a:lnTo>
                  <a:pt x="6551676" y="0"/>
                </a:lnTo>
                <a:close/>
              </a:path>
            </a:pathLst>
          </a:custGeom>
          <a:solidFill>
            <a:srgbClr val="FDFFFF"/>
          </a:solidFill>
        </p:spPr>
        <p:txBody>
          <a:bodyPr wrap="square" lIns="0" tIns="0" rIns="0" bIns="0" rtlCol="0"/>
          <a:lstStyle/>
          <a:p>
            <a:endParaRPr sz="4035" dirty="0"/>
          </a:p>
        </p:txBody>
      </p:sp>
      <p:sp>
        <p:nvSpPr>
          <p:cNvPr id="6" name="object 6"/>
          <p:cNvSpPr txBox="1">
            <a:spLocks noGrp="1"/>
          </p:cNvSpPr>
          <p:nvPr>
            <p:ph type="title"/>
          </p:nvPr>
        </p:nvSpPr>
        <p:spPr>
          <a:xfrm>
            <a:off x="4747292" y="5587205"/>
            <a:ext cx="8905083" cy="2973841"/>
          </a:xfrm>
          <a:prstGeom prst="rect">
            <a:avLst/>
          </a:prstGeom>
        </p:spPr>
        <p:txBody>
          <a:bodyPr vert="horz" wrap="square" lIns="0" tIns="19000" rIns="0" bIns="0" rtlCol="0">
            <a:spAutoFit/>
          </a:bodyPr>
          <a:lstStyle/>
          <a:p>
            <a:pPr algn="ctr"/>
            <a:r>
              <a:rPr lang="ru-RU" sz="4200" b="1" dirty="0" err="1" smtClean="0">
                <a:latin typeface="+mn-lt"/>
              </a:rPr>
              <a:t>Охорона</a:t>
            </a:r>
            <a:r>
              <a:rPr lang="ru-RU" sz="4200" b="1" dirty="0" smtClean="0">
                <a:latin typeface="+mn-lt"/>
              </a:rPr>
              <a:t> </a:t>
            </a:r>
            <a:r>
              <a:rPr lang="ru-RU" sz="4200" b="1" dirty="0">
                <a:latin typeface="+mn-lt"/>
              </a:rPr>
              <a:t>прав та </a:t>
            </a:r>
            <a:r>
              <a:rPr lang="ru-RU" sz="4200" b="1" dirty="0" err="1">
                <a:latin typeface="+mn-lt"/>
              </a:rPr>
              <a:t>інтересів</a:t>
            </a:r>
            <a:r>
              <a:rPr lang="ru-RU" sz="4200" b="1" dirty="0">
                <a:latin typeface="+mn-lt"/>
              </a:rPr>
              <a:t/>
            </a:r>
            <a:br>
              <a:rPr lang="ru-RU" sz="4200" b="1" dirty="0">
                <a:latin typeface="+mn-lt"/>
              </a:rPr>
            </a:br>
            <a:r>
              <a:rPr lang="ru-RU" sz="4200" b="1" dirty="0" err="1">
                <a:latin typeface="+mn-lt"/>
              </a:rPr>
              <a:t>дітей</a:t>
            </a:r>
            <a:r>
              <a:rPr lang="ru-RU" sz="4200" b="1" dirty="0">
                <a:latin typeface="+mn-lt"/>
              </a:rPr>
              <a:t> при </a:t>
            </a:r>
            <a:r>
              <a:rPr lang="ru-RU" sz="4200" b="1" dirty="0" err="1">
                <a:latin typeface="+mn-lt"/>
              </a:rPr>
              <a:t>вчиненні</a:t>
            </a:r>
            <a:r>
              <a:rPr lang="ru-RU" sz="4200" b="1" dirty="0">
                <a:latin typeface="+mn-lt"/>
              </a:rPr>
              <a:t> </a:t>
            </a:r>
            <a:r>
              <a:rPr lang="ru-RU" sz="4200" b="1" dirty="0" err="1" smtClean="0">
                <a:latin typeface="+mn-lt"/>
              </a:rPr>
              <a:t>правочинів</a:t>
            </a:r>
            <a:r>
              <a:rPr lang="ru-RU" sz="4200" b="1" dirty="0" smtClean="0">
                <a:latin typeface="+mn-lt"/>
              </a:rPr>
              <a:t>: роль </a:t>
            </a:r>
            <a:r>
              <a:rPr lang="ru-RU" sz="4200" b="1" dirty="0" err="1" smtClean="0">
                <a:latin typeface="+mn-lt"/>
              </a:rPr>
              <a:t>нотаріуса</a:t>
            </a:r>
            <a:r>
              <a:rPr lang="ru-RU" sz="4200" b="1" dirty="0">
                <a:latin typeface="+mn-lt"/>
              </a:rPr>
              <a:t/>
            </a:r>
            <a:br>
              <a:rPr lang="ru-RU" sz="4200" b="1" dirty="0">
                <a:latin typeface="+mn-lt"/>
              </a:rPr>
            </a:br>
            <a:r>
              <a:rPr lang="uk-UA" sz="4000" b="1" dirty="0" smtClean="0"/>
              <a:t>: </a:t>
            </a:r>
            <a:r>
              <a:rPr lang="uk-UA" sz="4000" b="1" dirty="0" smtClean="0"/>
              <a:t/>
            </a:r>
            <a:br>
              <a:rPr lang="uk-UA" sz="4000" b="1" dirty="0" smtClean="0"/>
            </a:br>
            <a:endParaRPr lang="uk-UA" sz="2000" dirty="0"/>
          </a:p>
        </p:txBody>
      </p:sp>
      <p:sp>
        <p:nvSpPr>
          <p:cNvPr id="7" name="object 7"/>
          <p:cNvSpPr txBox="1"/>
          <p:nvPr/>
        </p:nvSpPr>
        <p:spPr>
          <a:xfrm>
            <a:off x="10896600" y="7913959"/>
            <a:ext cx="7879082" cy="728031"/>
          </a:xfrm>
          <a:prstGeom prst="rect">
            <a:avLst/>
          </a:prstGeom>
        </p:spPr>
        <p:txBody>
          <a:bodyPr vert="horz" wrap="square" lIns="0" tIns="19950" rIns="0" bIns="0" rtlCol="0">
            <a:spAutoFit/>
          </a:bodyPr>
          <a:lstStyle/>
          <a:p>
            <a:r>
              <a:rPr lang="uk-UA" sz="2300" b="1" dirty="0" smtClean="0"/>
              <a:t>Галина Парусова, </a:t>
            </a:r>
            <a:r>
              <a:rPr lang="uk-UA" sz="2300" dirty="0"/>
              <a:t>член Комісії з аналітично-методичного забезпечення </a:t>
            </a:r>
            <a:r>
              <a:rPr lang="uk-UA" sz="2300" dirty="0" smtClean="0"/>
              <a:t>нотаріальної діяльності </a:t>
            </a:r>
            <a:r>
              <a:rPr lang="uk-UA" sz="2300" dirty="0"/>
              <a:t>НПУ, нотаріус</a:t>
            </a:r>
            <a:endParaRPr sz="2300" dirty="0">
              <a:solidFill>
                <a:schemeClr val="tx2">
                  <a:lumMod val="75000"/>
                </a:schemeClr>
              </a:solidFill>
              <a:latin typeface="Calibri"/>
              <a:cs typeface="Calibri"/>
            </a:endParaRPr>
          </a:p>
        </p:txBody>
      </p:sp>
      <p:pic>
        <p:nvPicPr>
          <p:cNvPr id="8" name="Рисунок 7"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95" y="237960"/>
            <a:ext cx="3698600" cy="1472043"/>
          </a:xfrm>
          <a:prstGeom prst="rect">
            <a:avLst/>
          </a:prstGeom>
        </p:spPr>
      </p:pic>
      <p:sp>
        <p:nvSpPr>
          <p:cNvPr id="2" name="Rectangle 1"/>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uk-UA"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5925800" cy="8001000"/>
          </a:xfrm>
        </p:spPr>
        <p:txBody>
          <a:bodyPr>
            <a:noAutofit/>
          </a:bodyPr>
          <a:lstStyle/>
          <a:p>
            <a:pPr algn="ctr"/>
            <a:r>
              <a:rPr lang="uk-UA" sz="3200" dirty="0" smtClean="0"/>
              <a:t>	</a:t>
            </a:r>
          </a:p>
          <a:p>
            <a:pPr algn="ctr"/>
            <a:r>
              <a:rPr lang="ru-RU" sz="3200" b="1" dirty="0" smtClean="0"/>
              <a:t>3</a:t>
            </a:r>
            <a:r>
              <a:rPr lang="ru-RU" sz="3200" b="1" dirty="0"/>
              <a:t>. </a:t>
            </a:r>
            <a:r>
              <a:rPr lang="ru-RU" sz="3200" b="1" dirty="0" err="1"/>
              <a:t>Посвідчення</a:t>
            </a:r>
            <a:r>
              <a:rPr lang="ru-RU" sz="3200" b="1" dirty="0"/>
              <a:t> </a:t>
            </a:r>
            <a:r>
              <a:rPr lang="ru-RU" sz="3200" b="1" dirty="0" err="1"/>
              <a:t>правочинів</a:t>
            </a:r>
            <a:r>
              <a:rPr lang="ru-RU" sz="3200" b="1" dirty="0"/>
              <a:t> за </a:t>
            </a:r>
            <a:r>
              <a:rPr lang="ru-RU" sz="3200" b="1" dirty="0" err="1"/>
              <a:t>участю</a:t>
            </a:r>
            <a:r>
              <a:rPr lang="ru-RU" sz="3200" b="1" dirty="0"/>
              <a:t> </a:t>
            </a:r>
            <a:r>
              <a:rPr lang="ru-RU" sz="3200" b="1" dirty="0" err="1"/>
              <a:t>дітей</a:t>
            </a:r>
            <a:r>
              <a:rPr lang="ru-RU" sz="3200" b="1" dirty="0"/>
              <a:t>, </a:t>
            </a:r>
            <a:r>
              <a:rPr lang="ru-RU" sz="3200" b="1" dirty="0" smtClean="0"/>
              <a:t>а </a:t>
            </a:r>
            <a:r>
              <a:rPr lang="ru-RU" sz="3200" b="1" dirty="0" err="1"/>
              <a:t>також</a:t>
            </a:r>
            <a:r>
              <a:rPr lang="ru-RU" sz="3200" b="1" dirty="0"/>
              <a:t> </a:t>
            </a:r>
            <a:r>
              <a:rPr lang="ru-RU" sz="3200" b="1" dirty="0" err="1"/>
              <a:t>осіб</a:t>
            </a:r>
            <a:r>
              <a:rPr lang="ru-RU" sz="3200" b="1" dirty="0" smtClean="0"/>
              <a:t>,</a:t>
            </a:r>
          </a:p>
          <a:p>
            <a:pPr algn="ctr"/>
            <a:r>
              <a:rPr lang="ru-RU" sz="3200" b="1" dirty="0" smtClean="0"/>
              <a:t> </a:t>
            </a:r>
            <a:r>
              <a:rPr lang="ru-RU" sz="3200" b="1" dirty="0"/>
              <a:t>над </a:t>
            </a:r>
            <a:r>
              <a:rPr lang="ru-RU" sz="3200" b="1" dirty="0" err="1"/>
              <a:t>якими</a:t>
            </a:r>
            <a:r>
              <a:rPr lang="ru-RU" sz="3200" b="1" dirty="0"/>
              <a:t> </a:t>
            </a:r>
            <a:r>
              <a:rPr lang="ru-RU" sz="3200" b="1" dirty="0" err="1"/>
              <a:t>встановлено</a:t>
            </a:r>
            <a:r>
              <a:rPr lang="ru-RU" sz="3200" b="1" dirty="0"/>
              <a:t> </a:t>
            </a:r>
            <a:r>
              <a:rPr lang="ru-RU" sz="3200" b="1" dirty="0" err="1"/>
              <a:t>опіку</a:t>
            </a:r>
            <a:r>
              <a:rPr lang="ru-RU" sz="3200" b="1" dirty="0"/>
              <a:t> </a:t>
            </a:r>
            <a:r>
              <a:rPr lang="ru-RU" sz="3200" b="1" dirty="0" err="1"/>
              <a:t>або</a:t>
            </a:r>
            <a:r>
              <a:rPr lang="ru-RU" sz="3200" b="1" dirty="0"/>
              <a:t> </a:t>
            </a:r>
            <a:r>
              <a:rPr lang="ru-RU" sz="3200" b="1" dirty="0" err="1" smtClean="0"/>
              <a:t>піклування</a:t>
            </a:r>
            <a:r>
              <a:rPr lang="ru-RU" sz="3200" b="1" dirty="0" smtClean="0"/>
              <a:t> </a:t>
            </a:r>
            <a:r>
              <a:rPr lang="ru-RU" sz="2800" b="1" dirty="0" smtClean="0"/>
              <a:t>(</a:t>
            </a:r>
            <a:r>
              <a:rPr lang="ru-RU" sz="2800" i="1" dirty="0"/>
              <a:t>пункту 3 </a:t>
            </a:r>
            <a:r>
              <a:rPr lang="ru-RU" sz="2800" i="1" dirty="0" err="1"/>
              <a:t>глави</a:t>
            </a:r>
            <a:r>
              <a:rPr lang="ru-RU" sz="2800" i="1" dirty="0"/>
              <a:t> 1 </a:t>
            </a:r>
            <a:r>
              <a:rPr lang="ru-RU" sz="2800" i="1" dirty="0" err="1"/>
              <a:t>розділу</a:t>
            </a:r>
            <a:r>
              <a:rPr lang="ru-RU" sz="2800" i="1" dirty="0"/>
              <a:t> </a:t>
            </a:r>
            <a:r>
              <a:rPr lang="ru-RU" sz="2800" i="1" dirty="0" smtClean="0"/>
              <a:t>ІІ Порядку</a:t>
            </a:r>
            <a:r>
              <a:rPr lang="ru-RU" sz="2800" b="1" dirty="0" smtClean="0"/>
              <a:t>)</a:t>
            </a:r>
          </a:p>
          <a:p>
            <a:pPr algn="ctr"/>
            <a:endParaRPr lang="ru-RU" sz="2800" b="1" dirty="0" smtClean="0"/>
          </a:p>
          <a:p>
            <a:pPr algn="just"/>
            <a:r>
              <a:rPr lang="uk-UA" sz="3000" dirty="0"/>
              <a:t>3.5. У разі вчинення правочинів / дій, передбачених абзацами </a:t>
            </a:r>
            <a:r>
              <a:rPr lang="uk-UA" sz="3000" u="sng" dirty="0">
                <a:hlinkClick r:id="rId2"/>
              </a:rPr>
              <a:t>другим — четвертим</a:t>
            </a:r>
            <a:r>
              <a:rPr lang="uk-UA" sz="3000" dirty="0"/>
              <a:t> підпункту 3.1 цього пункту, </a:t>
            </a:r>
            <a:r>
              <a:rPr lang="uk-UA" sz="3000" b="1" dirty="0"/>
              <a:t>неповнолітніми дітьми</a:t>
            </a:r>
            <a:r>
              <a:rPr lang="uk-UA" sz="3000" dirty="0"/>
              <a:t>, а також </a:t>
            </a:r>
            <a:r>
              <a:rPr lang="uk-UA" sz="3000" b="1" dirty="0"/>
              <a:t>особами, цивільна дієздатність яких обмежена</a:t>
            </a:r>
            <a:r>
              <a:rPr lang="uk-UA" sz="3000" dirty="0"/>
              <a:t>, </a:t>
            </a:r>
            <a:r>
              <a:rPr lang="uk-UA" sz="3000" b="1" dirty="0"/>
              <a:t>нотаріус вчиняє відповідну нотаріальну дію за наявності дозволу органу опіки та піклування</a:t>
            </a:r>
            <a:r>
              <a:rPr lang="uk-UA" sz="3000" dirty="0"/>
              <a:t>, а також </a:t>
            </a:r>
            <a:r>
              <a:rPr lang="uk-UA" sz="3000" b="1" dirty="0"/>
              <a:t>згоди батьків (</a:t>
            </a:r>
            <a:r>
              <a:rPr lang="uk-UA" sz="3000" b="1" dirty="0" err="1"/>
              <a:t>усиновлювачів</a:t>
            </a:r>
            <a:r>
              <a:rPr lang="uk-UA" sz="3000" b="1" dirty="0"/>
              <a:t>), піклувальників неповнолітніх дітей та/або піклувальників осіб, цивільна дієздатність яких обмежена</a:t>
            </a:r>
            <a:r>
              <a:rPr lang="uk-UA" sz="3000" dirty="0"/>
              <a:t>, справжність підпису на якій </a:t>
            </a:r>
            <a:r>
              <a:rPr lang="uk-UA" sz="3000" b="1" dirty="0"/>
              <a:t>засвідчена нотаріально</a:t>
            </a:r>
            <a:r>
              <a:rPr lang="uk-UA" sz="3000" dirty="0"/>
              <a:t>.</a:t>
            </a:r>
          </a:p>
          <a:p>
            <a:pPr algn="just"/>
            <a:r>
              <a:rPr lang="uk-UA" sz="3000" dirty="0" smtClean="0"/>
              <a:t>	Дозвіл </a:t>
            </a:r>
            <a:r>
              <a:rPr lang="uk-UA" sz="3000" dirty="0"/>
              <a:t>органу опіки та піклування надається нотаріусу у порядку, визначеному </a:t>
            </a:r>
            <a:r>
              <a:rPr lang="uk-UA" sz="3000" u="sng" dirty="0">
                <a:hlinkClick r:id="rId3"/>
              </a:rPr>
              <a:t>абзацом п’ятим</a:t>
            </a:r>
            <a:r>
              <a:rPr lang="uk-UA" sz="3000" dirty="0"/>
              <a:t> підпункту 3.1 цього пункту.</a:t>
            </a:r>
          </a:p>
          <a:p>
            <a:pPr algn="just"/>
            <a:r>
              <a:rPr lang="uk-UA" sz="3000" dirty="0" smtClean="0"/>
              <a:t>	Дозвіл </a:t>
            </a:r>
            <a:r>
              <a:rPr lang="uk-UA" sz="3000" dirty="0"/>
              <a:t>органу опіки та піклування </a:t>
            </a:r>
            <a:r>
              <a:rPr lang="uk-UA" sz="3000" dirty="0">
                <a:solidFill>
                  <a:srgbClr val="C00000"/>
                </a:solidFill>
              </a:rPr>
              <a:t>не є </a:t>
            </a:r>
            <a:r>
              <a:rPr lang="uk-UA" sz="3000" dirty="0" smtClean="0">
                <a:solidFill>
                  <a:srgbClr val="C00000"/>
                </a:solidFill>
              </a:rPr>
              <a:t>обов’язковим* </a:t>
            </a:r>
            <a:r>
              <a:rPr lang="uk-UA" sz="3000" dirty="0"/>
              <a:t>у разі вчинення правочинів, за якими </a:t>
            </a:r>
            <a:r>
              <a:rPr lang="uk-UA" sz="3000" b="1" dirty="0"/>
              <a:t>неповнолітні діти, особи, цивільна дієздатність яких обмежена, набувають у власність майно</a:t>
            </a:r>
            <a:r>
              <a:rPr lang="uk-UA" sz="3000" dirty="0"/>
              <a:t>, </a:t>
            </a:r>
            <a:r>
              <a:rPr lang="uk-UA" sz="3000" b="1" dirty="0"/>
              <a:t>у тому числі нерухоме майно, користувачами якого вони є</a:t>
            </a:r>
            <a:r>
              <a:rPr lang="uk-UA" sz="3000" dirty="0"/>
              <a:t>, </a:t>
            </a:r>
            <a:r>
              <a:rPr lang="uk-UA" sz="3000" dirty="0">
                <a:solidFill>
                  <a:srgbClr val="C00000"/>
                </a:solidFill>
              </a:rPr>
              <a:t>крім випадків набуття такого майна у власність за рахунок коштів (іншого майна) таких дітей / осіб.</a:t>
            </a:r>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551" y="405607"/>
            <a:ext cx="3251049" cy="1293917"/>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74922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59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5925800" cy="8001000"/>
          </a:xfrm>
        </p:spPr>
        <p:txBody>
          <a:bodyPr>
            <a:noAutofit/>
          </a:bodyPr>
          <a:lstStyle/>
          <a:p>
            <a:pPr algn="ctr"/>
            <a:r>
              <a:rPr lang="uk-UA" sz="3200" dirty="0" smtClean="0"/>
              <a:t>	</a:t>
            </a:r>
          </a:p>
          <a:p>
            <a:pPr algn="ctr"/>
            <a:endParaRPr lang="ru-RU" sz="2800" b="1" dirty="0" smtClean="0"/>
          </a:p>
          <a:p>
            <a:pPr algn="ctr"/>
            <a:r>
              <a:rPr lang="uk-UA" sz="3200" dirty="0" smtClean="0"/>
              <a:t>Отже</a:t>
            </a:r>
            <a:r>
              <a:rPr lang="uk-UA" sz="3200" dirty="0"/>
              <a:t>, </a:t>
            </a:r>
            <a:r>
              <a:rPr lang="uk-UA" sz="3200" b="1" dirty="0"/>
              <a:t>дозвіл органів опіки та піклування НЕ є обов'язковим </a:t>
            </a:r>
            <a:r>
              <a:rPr lang="uk-UA" sz="3200" dirty="0"/>
              <a:t>у разі вчинення правочинів, за якими </a:t>
            </a:r>
            <a:r>
              <a:rPr lang="uk-UA" sz="3200" dirty="0">
                <a:solidFill>
                  <a:srgbClr val="C00000"/>
                </a:solidFill>
              </a:rPr>
              <a:t>малолітні, неповнолітні діти, особи, цивільна дієздатність яких обмежена, недієздатні особи</a:t>
            </a:r>
            <a:r>
              <a:rPr lang="uk-UA" sz="3200" dirty="0" smtClean="0"/>
              <a:t>:</a:t>
            </a:r>
          </a:p>
          <a:p>
            <a:pPr marL="457200" indent="-457200">
              <a:buFont typeface="Wingdings" panose="05000000000000000000" pitchFamily="2" charset="2"/>
              <a:buChar char="q"/>
            </a:pPr>
            <a:r>
              <a:rPr lang="uk-UA" sz="3200" b="1" dirty="0" smtClean="0"/>
              <a:t>безоплатно</a:t>
            </a:r>
            <a:r>
              <a:rPr lang="uk-UA" sz="3200" dirty="0" smtClean="0"/>
              <a:t> </a:t>
            </a:r>
            <a:r>
              <a:rPr lang="uk-UA" sz="3200" dirty="0"/>
              <a:t>набувають у власність будь-яке майно, </a:t>
            </a:r>
            <a:endParaRPr lang="uk-UA" sz="3200" dirty="0"/>
          </a:p>
          <a:p>
            <a:pPr marL="457200" indent="-457200">
              <a:buFont typeface="Wingdings" panose="05000000000000000000" pitchFamily="2" charset="2"/>
              <a:buChar char="q"/>
            </a:pPr>
            <a:r>
              <a:rPr lang="uk-UA" sz="3200" b="1" dirty="0"/>
              <a:t>безоплатно</a:t>
            </a:r>
            <a:r>
              <a:rPr lang="uk-UA" sz="3200" dirty="0"/>
              <a:t> набувають у власність майно, </a:t>
            </a:r>
            <a:r>
              <a:rPr lang="uk-UA" sz="3200" b="1" dirty="0"/>
              <a:t>користувачами якого вони є, </a:t>
            </a:r>
            <a:endParaRPr lang="uk-UA" sz="3200" b="1" dirty="0" smtClean="0"/>
          </a:p>
          <a:p>
            <a:pPr algn="ctr"/>
            <a:r>
              <a:rPr lang="uk-UA" sz="3200" dirty="0" smtClean="0"/>
              <a:t>! якщо </a:t>
            </a:r>
            <a:r>
              <a:rPr lang="uk-UA" sz="3200" dirty="0"/>
              <a:t>щодо такого майна </a:t>
            </a:r>
            <a:r>
              <a:rPr lang="uk-UA" sz="3200" b="1" dirty="0"/>
              <a:t>нема права користування в інших </a:t>
            </a:r>
            <a:r>
              <a:rPr lang="uk-UA" sz="3200" dirty="0">
                <a:solidFill>
                  <a:srgbClr val="C00000"/>
                </a:solidFill>
              </a:rPr>
              <a:t>малолітніх, неповнолітніх дітей, осіб, цивільна дієздатність яких обмежена, недієздатних </a:t>
            </a:r>
            <a:r>
              <a:rPr lang="uk-UA" sz="3200" dirty="0" smtClean="0">
                <a:solidFill>
                  <a:srgbClr val="C00000"/>
                </a:solidFill>
              </a:rPr>
              <a:t>осіб</a:t>
            </a:r>
            <a:r>
              <a:rPr lang="uk-UA" sz="3200" dirty="0" smtClean="0"/>
              <a:t>.</a:t>
            </a:r>
          </a:p>
          <a:p>
            <a:pPr algn="ctr"/>
            <a:endParaRPr lang="uk-UA" sz="3200" dirty="0"/>
          </a:p>
          <a:p>
            <a:pPr algn="ctr"/>
            <a:r>
              <a:rPr lang="uk-UA" sz="3200" dirty="0" smtClean="0"/>
              <a:t>! Важливо </a:t>
            </a:r>
            <a:r>
              <a:rPr lang="uk-UA" sz="3200" dirty="0"/>
              <a:t>аналізувати </a:t>
            </a:r>
            <a:r>
              <a:rPr lang="uk-UA" sz="3200" dirty="0" smtClean="0"/>
              <a:t>усі правочини*, </a:t>
            </a:r>
            <a:r>
              <a:rPr lang="uk-UA" sz="3200" dirty="0"/>
              <a:t>щоб за їх умовами </a:t>
            </a:r>
            <a:r>
              <a:rPr lang="uk-UA" sz="3200" dirty="0" smtClean="0"/>
              <a:t>НЕ </a:t>
            </a:r>
            <a:r>
              <a:rPr lang="uk-UA" sz="3200" dirty="0"/>
              <a:t>було відмови від прав на майно малолітніх, неповнолітніх дітей та/або осіб, цивільна дієздатність яких обмежена, недієздатних осіб, у тому числі речових прав на нерухоме майно, що підлягають державній реєстрації та/або </a:t>
            </a:r>
            <a:r>
              <a:rPr lang="uk-UA" sz="3200" dirty="0" smtClean="0"/>
              <a:t>НЕ було видачі </a:t>
            </a:r>
            <a:r>
              <a:rPr lang="uk-UA" sz="3200" dirty="0"/>
              <a:t>письмових зобов'язань від імені таких осіб, що допустимо лише за наявності дозволу органів опіки і піклування.</a:t>
            </a:r>
          </a:p>
          <a:p>
            <a:pPr algn="ctr"/>
            <a:endParaRPr lang="uk-UA" sz="3200" dirty="0"/>
          </a:p>
          <a:p>
            <a:pPr algn="just"/>
            <a:r>
              <a:rPr lang="uk-UA" sz="36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7"/>
            <a:ext cx="3637687" cy="1447799"/>
          </a:xfrm>
          <a:prstGeom prst="rect">
            <a:avLst/>
          </a:prstGeom>
        </p:spPr>
      </p:pic>
      <p:sp>
        <p:nvSpPr>
          <p:cNvPr id="7" name="object 7"/>
          <p:cNvSpPr/>
          <p:nvPr/>
        </p:nvSpPr>
        <p:spPr>
          <a:xfrm>
            <a:off x="15621000" y="-7373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998639"/>
            <a:ext cx="32861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4312" y="71874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68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71" y="3529806"/>
            <a:ext cx="5486400" cy="564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7"/>
          <p:cNvSpPr/>
          <p:nvPr/>
        </p:nvSpPr>
        <p:spPr>
          <a:xfrm>
            <a:off x="11667792" y="3529806"/>
            <a:ext cx="6429965" cy="5921590"/>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D7DDE4">
              <a:alpha val="67057"/>
            </a:srgbClr>
          </a:solidFill>
        </p:spPr>
        <p:txBody>
          <a:bodyPr wrap="square" lIns="0" tIns="0" rIns="0" bIns="0" rtlCol="0"/>
          <a:lstStyle/>
          <a:p>
            <a:pPr algn="ctr"/>
            <a:r>
              <a:rPr lang="ru-RU" sz="2800" b="1" dirty="0" err="1"/>
              <a:t>С</a:t>
            </a:r>
            <a:r>
              <a:rPr lang="ru-RU" sz="2800" b="1" dirty="0" err="1" smtClean="0"/>
              <a:t>таття</a:t>
            </a:r>
            <a:r>
              <a:rPr lang="ru-RU" sz="2800" b="1" dirty="0" smtClean="0"/>
              <a:t> </a:t>
            </a:r>
            <a:r>
              <a:rPr lang="ru-RU" sz="2800" b="1" dirty="0"/>
              <a:t>18 </a:t>
            </a:r>
            <a:r>
              <a:rPr lang="ru-RU" sz="2800" b="1" dirty="0" smtClean="0"/>
              <a:t>ЗУ</a:t>
            </a:r>
          </a:p>
          <a:p>
            <a:pPr algn="ctr"/>
            <a:r>
              <a:rPr lang="ru-RU" sz="2800" b="1" dirty="0" smtClean="0"/>
              <a:t> </a:t>
            </a:r>
            <a:r>
              <a:rPr lang="ru-RU" sz="2800" b="1" dirty="0"/>
              <a:t>“Про </a:t>
            </a:r>
            <a:r>
              <a:rPr lang="ru-RU" sz="2800" b="1" dirty="0" err="1"/>
              <a:t>охорону</a:t>
            </a:r>
            <a:r>
              <a:rPr lang="ru-RU" sz="2800" b="1" dirty="0"/>
              <a:t> </a:t>
            </a:r>
            <a:r>
              <a:rPr lang="ru-RU" sz="2800" b="1" dirty="0" err="1"/>
              <a:t>дитинства</a:t>
            </a:r>
            <a:r>
              <a:rPr lang="ru-RU" sz="2800" b="1" dirty="0"/>
              <a:t>”</a:t>
            </a:r>
            <a:endParaRPr lang="uk-UA" sz="2800" b="1" dirty="0"/>
          </a:p>
        </p:txBody>
      </p:sp>
      <p:sp>
        <p:nvSpPr>
          <p:cNvPr id="5" name="object 5"/>
          <p:cNvSpPr/>
          <p:nvPr/>
        </p:nvSpPr>
        <p:spPr>
          <a:xfrm>
            <a:off x="5410886" y="4221650"/>
            <a:ext cx="6414186" cy="5978644"/>
          </a:xfrm>
          <a:custGeom>
            <a:avLst/>
            <a:gdLst/>
            <a:ahLst/>
            <a:cxnLst/>
            <a:rect l="l" t="t" r="r" b="b"/>
            <a:pathLst>
              <a:path w="4640580" h="4254500">
                <a:moveTo>
                  <a:pt x="2793633" y="38100"/>
                </a:moveTo>
                <a:lnTo>
                  <a:pt x="1846946" y="38100"/>
                </a:lnTo>
                <a:lnTo>
                  <a:pt x="1534670" y="127000"/>
                </a:lnTo>
                <a:lnTo>
                  <a:pt x="1491573" y="152400"/>
                </a:lnTo>
                <a:lnTo>
                  <a:pt x="1406613" y="177800"/>
                </a:lnTo>
                <a:lnTo>
                  <a:pt x="1364768" y="203200"/>
                </a:lnTo>
                <a:lnTo>
                  <a:pt x="1323360" y="215900"/>
                </a:lnTo>
                <a:lnTo>
                  <a:pt x="1241893" y="266700"/>
                </a:lnTo>
                <a:lnTo>
                  <a:pt x="1201853" y="279400"/>
                </a:lnTo>
                <a:lnTo>
                  <a:pt x="1123210" y="330200"/>
                </a:lnTo>
                <a:lnTo>
                  <a:pt x="1046546" y="381000"/>
                </a:lnTo>
                <a:lnTo>
                  <a:pt x="971939" y="431800"/>
                </a:lnTo>
                <a:lnTo>
                  <a:pt x="935431" y="457200"/>
                </a:lnTo>
                <a:lnTo>
                  <a:pt x="899466" y="482600"/>
                </a:lnTo>
                <a:lnTo>
                  <a:pt x="864055" y="508000"/>
                </a:lnTo>
                <a:lnTo>
                  <a:pt x="829206" y="533400"/>
                </a:lnTo>
                <a:lnTo>
                  <a:pt x="794929" y="571500"/>
                </a:lnTo>
                <a:lnTo>
                  <a:pt x="761235" y="596900"/>
                </a:lnTo>
                <a:lnTo>
                  <a:pt x="728132" y="622300"/>
                </a:lnTo>
                <a:lnTo>
                  <a:pt x="695630" y="660400"/>
                </a:lnTo>
                <a:lnTo>
                  <a:pt x="663740" y="685800"/>
                </a:lnTo>
                <a:lnTo>
                  <a:pt x="632471" y="723900"/>
                </a:lnTo>
                <a:lnTo>
                  <a:pt x="601832" y="762000"/>
                </a:lnTo>
                <a:lnTo>
                  <a:pt x="571833" y="787400"/>
                </a:lnTo>
                <a:lnTo>
                  <a:pt x="542484" y="825500"/>
                </a:lnTo>
                <a:lnTo>
                  <a:pt x="513795" y="863600"/>
                </a:lnTo>
                <a:lnTo>
                  <a:pt x="485775" y="889000"/>
                </a:lnTo>
                <a:lnTo>
                  <a:pt x="458434" y="927100"/>
                </a:lnTo>
                <a:lnTo>
                  <a:pt x="431781" y="965200"/>
                </a:lnTo>
                <a:lnTo>
                  <a:pt x="405827" y="1003300"/>
                </a:lnTo>
                <a:lnTo>
                  <a:pt x="380581" y="1041400"/>
                </a:lnTo>
                <a:lnTo>
                  <a:pt x="356053" y="1079500"/>
                </a:lnTo>
                <a:lnTo>
                  <a:pt x="332252" y="1117600"/>
                </a:lnTo>
                <a:lnTo>
                  <a:pt x="309189" y="1155700"/>
                </a:lnTo>
                <a:lnTo>
                  <a:pt x="286872" y="1193800"/>
                </a:lnTo>
                <a:lnTo>
                  <a:pt x="265311" y="1231900"/>
                </a:lnTo>
                <a:lnTo>
                  <a:pt x="244517" y="1282700"/>
                </a:lnTo>
                <a:lnTo>
                  <a:pt x="224498" y="1320800"/>
                </a:lnTo>
                <a:lnTo>
                  <a:pt x="205265" y="1358900"/>
                </a:lnTo>
                <a:lnTo>
                  <a:pt x="186828" y="1397000"/>
                </a:lnTo>
                <a:lnTo>
                  <a:pt x="169195" y="1447800"/>
                </a:lnTo>
                <a:lnTo>
                  <a:pt x="152377" y="1485900"/>
                </a:lnTo>
                <a:lnTo>
                  <a:pt x="136383" y="1524000"/>
                </a:lnTo>
                <a:lnTo>
                  <a:pt x="121223" y="1574800"/>
                </a:lnTo>
                <a:lnTo>
                  <a:pt x="106907" y="1612900"/>
                </a:lnTo>
                <a:lnTo>
                  <a:pt x="93445" y="1663700"/>
                </a:lnTo>
                <a:lnTo>
                  <a:pt x="80845" y="1701800"/>
                </a:lnTo>
                <a:lnTo>
                  <a:pt x="69118" y="1752600"/>
                </a:lnTo>
                <a:lnTo>
                  <a:pt x="58274" y="1790700"/>
                </a:lnTo>
                <a:lnTo>
                  <a:pt x="48322" y="1841500"/>
                </a:lnTo>
                <a:lnTo>
                  <a:pt x="39271" y="1892300"/>
                </a:lnTo>
                <a:lnTo>
                  <a:pt x="31132" y="1930400"/>
                </a:lnTo>
                <a:lnTo>
                  <a:pt x="23915" y="1981200"/>
                </a:lnTo>
                <a:lnTo>
                  <a:pt x="17628" y="2032000"/>
                </a:lnTo>
                <a:lnTo>
                  <a:pt x="12282" y="2070100"/>
                </a:lnTo>
                <a:lnTo>
                  <a:pt x="7886" y="2120900"/>
                </a:lnTo>
                <a:lnTo>
                  <a:pt x="4450" y="2171700"/>
                </a:lnTo>
                <a:lnTo>
                  <a:pt x="1984" y="2222500"/>
                </a:lnTo>
                <a:lnTo>
                  <a:pt x="497" y="2260600"/>
                </a:lnTo>
                <a:lnTo>
                  <a:pt x="0" y="2311400"/>
                </a:lnTo>
                <a:lnTo>
                  <a:pt x="497" y="2362200"/>
                </a:lnTo>
                <a:lnTo>
                  <a:pt x="1984" y="2413000"/>
                </a:lnTo>
                <a:lnTo>
                  <a:pt x="4450" y="2463800"/>
                </a:lnTo>
                <a:lnTo>
                  <a:pt x="7886" y="2501900"/>
                </a:lnTo>
                <a:lnTo>
                  <a:pt x="12282" y="2552700"/>
                </a:lnTo>
                <a:lnTo>
                  <a:pt x="17628" y="2603500"/>
                </a:lnTo>
                <a:lnTo>
                  <a:pt x="23915" y="2654300"/>
                </a:lnTo>
                <a:lnTo>
                  <a:pt x="31132" y="2692400"/>
                </a:lnTo>
                <a:lnTo>
                  <a:pt x="39271" y="2743200"/>
                </a:lnTo>
                <a:lnTo>
                  <a:pt x="48322" y="2794000"/>
                </a:lnTo>
                <a:lnTo>
                  <a:pt x="58274" y="2832100"/>
                </a:lnTo>
                <a:lnTo>
                  <a:pt x="69118" y="2882900"/>
                </a:lnTo>
                <a:lnTo>
                  <a:pt x="80845" y="2921000"/>
                </a:lnTo>
                <a:lnTo>
                  <a:pt x="93445" y="2971800"/>
                </a:lnTo>
                <a:lnTo>
                  <a:pt x="106907" y="3009900"/>
                </a:lnTo>
                <a:lnTo>
                  <a:pt x="121223" y="3060700"/>
                </a:lnTo>
                <a:lnTo>
                  <a:pt x="136383" y="3098800"/>
                </a:lnTo>
                <a:lnTo>
                  <a:pt x="152377" y="3149600"/>
                </a:lnTo>
                <a:lnTo>
                  <a:pt x="169195" y="3187700"/>
                </a:lnTo>
                <a:lnTo>
                  <a:pt x="186828" y="3225800"/>
                </a:lnTo>
                <a:lnTo>
                  <a:pt x="205265" y="3276600"/>
                </a:lnTo>
                <a:lnTo>
                  <a:pt x="224498" y="3314700"/>
                </a:lnTo>
                <a:lnTo>
                  <a:pt x="244517" y="3352800"/>
                </a:lnTo>
                <a:lnTo>
                  <a:pt x="265311" y="3390900"/>
                </a:lnTo>
                <a:lnTo>
                  <a:pt x="286872" y="3429000"/>
                </a:lnTo>
                <a:lnTo>
                  <a:pt x="309189" y="3479800"/>
                </a:lnTo>
                <a:lnTo>
                  <a:pt x="332252" y="3517900"/>
                </a:lnTo>
                <a:lnTo>
                  <a:pt x="356053" y="3556000"/>
                </a:lnTo>
                <a:lnTo>
                  <a:pt x="380581" y="3594100"/>
                </a:lnTo>
                <a:lnTo>
                  <a:pt x="405827" y="3632200"/>
                </a:lnTo>
                <a:lnTo>
                  <a:pt x="431781" y="3657600"/>
                </a:lnTo>
                <a:lnTo>
                  <a:pt x="458434" y="3695700"/>
                </a:lnTo>
                <a:lnTo>
                  <a:pt x="485775" y="3733800"/>
                </a:lnTo>
                <a:lnTo>
                  <a:pt x="513795" y="3771900"/>
                </a:lnTo>
                <a:lnTo>
                  <a:pt x="542484" y="3810000"/>
                </a:lnTo>
                <a:lnTo>
                  <a:pt x="571833" y="3835400"/>
                </a:lnTo>
                <a:lnTo>
                  <a:pt x="601832" y="3873500"/>
                </a:lnTo>
                <a:lnTo>
                  <a:pt x="632471" y="3911600"/>
                </a:lnTo>
                <a:lnTo>
                  <a:pt x="663740" y="3937000"/>
                </a:lnTo>
                <a:lnTo>
                  <a:pt x="695630" y="3975100"/>
                </a:lnTo>
                <a:lnTo>
                  <a:pt x="728132" y="4000500"/>
                </a:lnTo>
                <a:lnTo>
                  <a:pt x="761235" y="4038600"/>
                </a:lnTo>
                <a:lnTo>
                  <a:pt x="794929" y="4064000"/>
                </a:lnTo>
                <a:lnTo>
                  <a:pt x="829206" y="4089400"/>
                </a:lnTo>
                <a:lnTo>
                  <a:pt x="864055" y="4127500"/>
                </a:lnTo>
                <a:lnTo>
                  <a:pt x="899466" y="4152900"/>
                </a:lnTo>
                <a:lnTo>
                  <a:pt x="935431" y="4178300"/>
                </a:lnTo>
                <a:lnTo>
                  <a:pt x="971939" y="4203700"/>
                </a:lnTo>
                <a:lnTo>
                  <a:pt x="1046546" y="4254500"/>
                </a:lnTo>
                <a:lnTo>
                  <a:pt x="3594033" y="4254500"/>
                </a:lnTo>
                <a:lnTo>
                  <a:pt x="3668640" y="4203700"/>
                </a:lnTo>
                <a:lnTo>
                  <a:pt x="3705148" y="4178300"/>
                </a:lnTo>
                <a:lnTo>
                  <a:pt x="3741113" y="4152900"/>
                </a:lnTo>
                <a:lnTo>
                  <a:pt x="3776524" y="4127500"/>
                </a:lnTo>
                <a:lnTo>
                  <a:pt x="3811373" y="4089400"/>
                </a:lnTo>
                <a:lnTo>
                  <a:pt x="3845650" y="4064000"/>
                </a:lnTo>
                <a:lnTo>
                  <a:pt x="3879344" y="4038600"/>
                </a:lnTo>
                <a:lnTo>
                  <a:pt x="3912447" y="4000500"/>
                </a:lnTo>
                <a:lnTo>
                  <a:pt x="3944949" y="3975100"/>
                </a:lnTo>
                <a:lnTo>
                  <a:pt x="3976839" y="3937000"/>
                </a:lnTo>
                <a:lnTo>
                  <a:pt x="4008108" y="3911600"/>
                </a:lnTo>
                <a:lnTo>
                  <a:pt x="4038747" y="3873500"/>
                </a:lnTo>
                <a:lnTo>
                  <a:pt x="4068746" y="3835400"/>
                </a:lnTo>
                <a:lnTo>
                  <a:pt x="4098095" y="3810000"/>
                </a:lnTo>
                <a:lnTo>
                  <a:pt x="4126784" y="3771900"/>
                </a:lnTo>
                <a:lnTo>
                  <a:pt x="4154804" y="3733800"/>
                </a:lnTo>
                <a:lnTo>
                  <a:pt x="4182145" y="3695700"/>
                </a:lnTo>
                <a:lnTo>
                  <a:pt x="4208798" y="3657600"/>
                </a:lnTo>
                <a:lnTo>
                  <a:pt x="4234752" y="3632200"/>
                </a:lnTo>
                <a:lnTo>
                  <a:pt x="4259998" y="3594100"/>
                </a:lnTo>
                <a:lnTo>
                  <a:pt x="4284526" y="3556000"/>
                </a:lnTo>
                <a:lnTo>
                  <a:pt x="4308327" y="3517900"/>
                </a:lnTo>
                <a:lnTo>
                  <a:pt x="4331390" y="3479800"/>
                </a:lnTo>
                <a:lnTo>
                  <a:pt x="4353707" y="3429000"/>
                </a:lnTo>
                <a:lnTo>
                  <a:pt x="4375268" y="3390900"/>
                </a:lnTo>
                <a:lnTo>
                  <a:pt x="4396062" y="3352800"/>
                </a:lnTo>
                <a:lnTo>
                  <a:pt x="4416081" y="3314700"/>
                </a:lnTo>
                <a:lnTo>
                  <a:pt x="4435314" y="3276600"/>
                </a:lnTo>
                <a:lnTo>
                  <a:pt x="4453751" y="3225800"/>
                </a:lnTo>
                <a:lnTo>
                  <a:pt x="4471384" y="3187700"/>
                </a:lnTo>
                <a:lnTo>
                  <a:pt x="4488202" y="3149600"/>
                </a:lnTo>
                <a:lnTo>
                  <a:pt x="4504196" y="3098800"/>
                </a:lnTo>
                <a:lnTo>
                  <a:pt x="4519356" y="3060700"/>
                </a:lnTo>
                <a:lnTo>
                  <a:pt x="4533672" y="3009900"/>
                </a:lnTo>
                <a:lnTo>
                  <a:pt x="4547134" y="2971800"/>
                </a:lnTo>
                <a:lnTo>
                  <a:pt x="4559734" y="2921000"/>
                </a:lnTo>
                <a:lnTo>
                  <a:pt x="4571461" y="2882900"/>
                </a:lnTo>
                <a:lnTo>
                  <a:pt x="4582305" y="2832100"/>
                </a:lnTo>
                <a:lnTo>
                  <a:pt x="4592257" y="2794000"/>
                </a:lnTo>
                <a:lnTo>
                  <a:pt x="4601308" y="2743200"/>
                </a:lnTo>
                <a:lnTo>
                  <a:pt x="4609447" y="2692400"/>
                </a:lnTo>
                <a:lnTo>
                  <a:pt x="4616664" y="2654300"/>
                </a:lnTo>
                <a:lnTo>
                  <a:pt x="4622951" y="2603500"/>
                </a:lnTo>
                <a:lnTo>
                  <a:pt x="4628297" y="2552700"/>
                </a:lnTo>
                <a:lnTo>
                  <a:pt x="4632693" y="2501900"/>
                </a:lnTo>
                <a:lnTo>
                  <a:pt x="4636129" y="2463800"/>
                </a:lnTo>
                <a:lnTo>
                  <a:pt x="4638595" y="2413000"/>
                </a:lnTo>
                <a:lnTo>
                  <a:pt x="4640082" y="2362200"/>
                </a:lnTo>
                <a:lnTo>
                  <a:pt x="4640580" y="2311400"/>
                </a:lnTo>
                <a:lnTo>
                  <a:pt x="4640082" y="2260600"/>
                </a:lnTo>
                <a:lnTo>
                  <a:pt x="4638595" y="2222500"/>
                </a:lnTo>
                <a:lnTo>
                  <a:pt x="4636129" y="2171700"/>
                </a:lnTo>
                <a:lnTo>
                  <a:pt x="4632693" y="2120900"/>
                </a:lnTo>
                <a:lnTo>
                  <a:pt x="4628297" y="2070100"/>
                </a:lnTo>
                <a:lnTo>
                  <a:pt x="4622951" y="2032000"/>
                </a:lnTo>
                <a:lnTo>
                  <a:pt x="4616664" y="1981200"/>
                </a:lnTo>
                <a:lnTo>
                  <a:pt x="4609447" y="1930400"/>
                </a:lnTo>
                <a:lnTo>
                  <a:pt x="4601308" y="1892300"/>
                </a:lnTo>
                <a:lnTo>
                  <a:pt x="4592257" y="1841500"/>
                </a:lnTo>
                <a:lnTo>
                  <a:pt x="4582305" y="1790700"/>
                </a:lnTo>
                <a:lnTo>
                  <a:pt x="4571461" y="1752600"/>
                </a:lnTo>
                <a:lnTo>
                  <a:pt x="4559734" y="1701800"/>
                </a:lnTo>
                <a:lnTo>
                  <a:pt x="4547134" y="1663700"/>
                </a:lnTo>
                <a:lnTo>
                  <a:pt x="4533672" y="1612900"/>
                </a:lnTo>
                <a:lnTo>
                  <a:pt x="4519356" y="1574800"/>
                </a:lnTo>
                <a:lnTo>
                  <a:pt x="4504196" y="1524000"/>
                </a:lnTo>
                <a:lnTo>
                  <a:pt x="4488202" y="1485900"/>
                </a:lnTo>
                <a:lnTo>
                  <a:pt x="4471384" y="1447800"/>
                </a:lnTo>
                <a:lnTo>
                  <a:pt x="4453751" y="1397000"/>
                </a:lnTo>
                <a:lnTo>
                  <a:pt x="4435314" y="1358900"/>
                </a:lnTo>
                <a:lnTo>
                  <a:pt x="4416081" y="1320800"/>
                </a:lnTo>
                <a:lnTo>
                  <a:pt x="4396062" y="1282700"/>
                </a:lnTo>
                <a:lnTo>
                  <a:pt x="4375268" y="1231900"/>
                </a:lnTo>
                <a:lnTo>
                  <a:pt x="4353707" y="1193800"/>
                </a:lnTo>
                <a:lnTo>
                  <a:pt x="4331390" y="1155700"/>
                </a:lnTo>
                <a:lnTo>
                  <a:pt x="4308327" y="1117600"/>
                </a:lnTo>
                <a:lnTo>
                  <a:pt x="4284526" y="1079500"/>
                </a:lnTo>
                <a:lnTo>
                  <a:pt x="4259998" y="1041400"/>
                </a:lnTo>
                <a:lnTo>
                  <a:pt x="4234752" y="1003300"/>
                </a:lnTo>
                <a:lnTo>
                  <a:pt x="4208798" y="965200"/>
                </a:lnTo>
                <a:lnTo>
                  <a:pt x="4182145" y="927100"/>
                </a:lnTo>
                <a:lnTo>
                  <a:pt x="4154804" y="889000"/>
                </a:lnTo>
                <a:lnTo>
                  <a:pt x="4126784" y="863600"/>
                </a:lnTo>
                <a:lnTo>
                  <a:pt x="4098095" y="825500"/>
                </a:lnTo>
                <a:lnTo>
                  <a:pt x="4068746" y="787400"/>
                </a:lnTo>
                <a:lnTo>
                  <a:pt x="4038747" y="762000"/>
                </a:lnTo>
                <a:lnTo>
                  <a:pt x="4008108" y="723900"/>
                </a:lnTo>
                <a:lnTo>
                  <a:pt x="3976839" y="685800"/>
                </a:lnTo>
                <a:lnTo>
                  <a:pt x="3944949" y="660400"/>
                </a:lnTo>
                <a:lnTo>
                  <a:pt x="3912447" y="622300"/>
                </a:lnTo>
                <a:lnTo>
                  <a:pt x="3879344" y="596900"/>
                </a:lnTo>
                <a:lnTo>
                  <a:pt x="3845650" y="571500"/>
                </a:lnTo>
                <a:lnTo>
                  <a:pt x="3811373" y="533400"/>
                </a:lnTo>
                <a:lnTo>
                  <a:pt x="3776524" y="508000"/>
                </a:lnTo>
                <a:lnTo>
                  <a:pt x="3741113" y="482600"/>
                </a:lnTo>
                <a:lnTo>
                  <a:pt x="3705148" y="457200"/>
                </a:lnTo>
                <a:lnTo>
                  <a:pt x="3668640" y="431800"/>
                </a:lnTo>
                <a:lnTo>
                  <a:pt x="3594033" y="381000"/>
                </a:lnTo>
                <a:lnTo>
                  <a:pt x="3517369" y="330200"/>
                </a:lnTo>
                <a:lnTo>
                  <a:pt x="3438726" y="279400"/>
                </a:lnTo>
                <a:lnTo>
                  <a:pt x="3398686" y="266700"/>
                </a:lnTo>
                <a:lnTo>
                  <a:pt x="3317219" y="215900"/>
                </a:lnTo>
                <a:lnTo>
                  <a:pt x="3275811" y="203200"/>
                </a:lnTo>
                <a:lnTo>
                  <a:pt x="3233966" y="177800"/>
                </a:lnTo>
                <a:lnTo>
                  <a:pt x="3149006" y="152400"/>
                </a:lnTo>
                <a:lnTo>
                  <a:pt x="3105909" y="127000"/>
                </a:lnTo>
                <a:lnTo>
                  <a:pt x="2793633" y="38100"/>
                </a:lnTo>
                <a:close/>
              </a:path>
              <a:path w="4640580" h="4254500">
                <a:moveTo>
                  <a:pt x="2701295" y="25400"/>
                </a:moveTo>
                <a:lnTo>
                  <a:pt x="1939284" y="25400"/>
                </a:lnTo>
                <a:lnTo>
                  <a:pt x="1892955" y="38100"/>
                </a:lnTo>
                <a:lnTo>
                  <a:pt x="2747624" y="38100"/>
                </a:lnTo>
                <a:lnTo>
                  <a:pt x="2701295" y="25400"/>
                </a:lnTo>
                <a:close/>
              </a:path>
              <a:path w="4640580" h="4254500">
                <a:moveTo>
                  <a:pt x="2607714" y="12700"/>
                </a:moveTo>
                <a:lnTo>
                  <a:pt x="2032865" y="12700"/>
                </a:lnTo>
                <a:lnTo>
                  <a:pt x="1985924" y="25400"/>
                </a:lnTo>
                <a:lnTo>
                  <a:pt x="2654655" y="25400"/>
                </a:lnTo>
                <a:lnTo>
                  <a:pt x="2607714" y="12700"/>
                </a:lnTo>
                <a:close/>
              </a:path>
              <a:path w="4640580" h="4254500">
                <a:moveTo>
                  <a:pt x="2512968" y="0"/>
                </a:moveTo>
                <a:lnTo>
                  <a:pt x="2127611" y="0"/>
                </a:lnTo>
                <a:lnTo>
                  <a:pt x="2080097" y="12700"/>
                </a:lnTo>
                <a:lnTo>
                  <a:pt x="2560482" y="12700"/>
                </a:lnTo>
                <a:lnTo>
                  <a:pt x="2512968" y="0"/>
                </a:lnTo>
                <a:close/>
              </a:path>
            </a:pathLst>
          </a:custGeom>
          <a:solidFill>
            <a:srgbClr val="1E3C61">
              <a:alpha val="43000"/>
            </a:srgbClr>
          </a:solidFill>
        </p:spPr>
        <p:txBody>
          <a:bodyPr wrap="square" lIns="0" tIns="0" rIns="0" bIns="0" rtlCol="0"/>
          <a:lstStyle/>
          <a:p>
            <a:endParaRPr sz="4035"/>
          </a:p>
        </p:txBody>
      </p:sp>
      <p:sp>
        <p:nvSpPr>
          <p:cNvPr id="13" name="Rectangle 3"/>
          <p:cNvSpPr>
            <a:spLocks noChangeArrowheads="1"/>
          </p:cNvSpPr>
          <p:nvPr/>
        </p:nvSpPr>
        <p:spPr bwMode="auto">
          <a:xfrm>
            <a:off x="932689" y="4815951"/>
            <a:ext cx="4334464" cy="33701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457200" indent="-457200">
              <a:buFont typeface="Arial" panose="020B0604020202020204" pitchFamily="34" charset="0"/>
              <a:buChar char="•"/>
            </a:pPr>
            <a:r>
              <a:rPr lang="ru-RU" sz="2400" dirty="0" err="1"/>
              <a:t>відмова</a:t>
            </a:r>
            <a:r>
              <a:rPr lang="ru-RU" sz="2400" dirty="0"/>
              <a:t> </a:t>
            </a:r>
            <a:r>
              <a:rPr lang="ru-RU" sz="2400" dirty="0" err="1"/>
              <a:t>від</a:t>
            </a:r>
            <a:r>
              <a:rPr lang="ru-RU" sz="2400" dirty="0"/>
              <a:t> прав на </a:t>
            </a:r>
            <a:r>
              <a:rPr lang="ru-RU" sz="2400" dirty="0" err="1"/>
              <a:t>майно</a:t>
            </a:r>
            <a:r>
              <a:rPr lang="ru-RU" sz="2400" dirty="0"/>
              <a:t> (</a:t>
            </a:r>
            <a:r>
              <a:rPr lang="ru-RU" sz="2400" dirty="0" err="1"/>
              <a:t>кошти</a:t>
            </a:r>
            <a:r>
              <a:rPr lang="ru-RU" sz="2400" dirty="0" smtClean="0"/>
              <a:t>),</a:t>
            </a:r>
          </a:p>
          <a:p>
            <a:pPr marL="457200" indent="-457200">
              <a:buFont typeface="Arial" panose="020B0604020202020204" pitchFamily="34" charset="0"/>
              <a:buChar char="•"/>
            </a:pPr>
            <a:r>
              <a:rPr lang="ru-RU" sz="2400" dirty="0" err="1" smtClean="0"/>
              <a:t>видача</a:t>
            </a:r>
            <a:r>
              <a:rPr lang="ru-RU" sz="2400" dirty="0" smtClean="0"/>
              <a:t> </a:t>
            </a:r>
            <a:r>
              <a:rPr lang="ru-RU" sz="2400" dirty="0" err="1"/>
              <a:t>письмових</a:t>
            </a:r>
            <a:r>
              <a:rPr lang="ru-RU" sz="2400" dirty="0"/>
              <a:t> </a:t>
            </a:r>
            <a:r>
              <a:rPr lang="ru-RU" sz="2400" dirty="0" err="1" smtClean="0"/>
              <a:t>зобов’язань</a:t>
            </a:r>
            <a:r>
              <a:rPr lang="ru-RU" sz="2400" dirty="0" smtClean="0"/>
              <a:t>,</a:t>
            </a:r>
          </a:p>
          <a:p>
            <a:pPr marL="457200" indent="-457200">
              <a:buFont typeface="Arial" panose="020B0604020202020204" pitchFamily="34" charset="0"/>
              <a:buChar char="•"/>
            </a:pPr>
            <a:r>
              <a:rPr lang="ru-RU" sz="2400" dirty="0" err="1" smtClean="0"/>
              <a:t>вчинення</a:t>
            </a:r>
            <a:r>
              <a:rPr lang="ru-RU" sz="2400" dirty="0" smtClean="0"/>
              <a:t> </a:t>
            </a:r>
            <a:r>
              <a:rPr lang="ru-RU" sz="2400" dirty="0" err="1"/>
              <a:t>правочинів</a:t>
            </a:r>
            <a:r>
              <a:rPr lang="ru-RU" sz="2400" dirty="0"/>
              <a:t> </a:t>
            </a:r>
            <a:r>
              <a:rPr lang="ru-RU" sz="2400" dirty="0" err="1"/>
              <a:t>щодо</a:t>
            </a:r>
            <a:r>
              <a:rPr lang="ru-RU" sz="2400" dirty="0"/>
              <a:t> </a:t>
            </a:r>
            <a:r>
              <a:rPr lang="ru-RU" sz="2400" dirty="0" err="1"/>
              <a:t>відчуження</a:t>
            </a:r>
            <a:r>
              <a:rPr lang="ru-RU" sz="2400" dirty="0"/>
              <a:t> </a:t>
            </a:r>
            <a:r>
              <a:rPr lang="ru-RU" sz="2400" dirty="0" err="1"/>
              <a:t>іншого</a:t>
            </a:r>
            <a:r>
              <a:rPr lang="ru-RU" sz="2400" dirty="0"/>
              <a:t> </a:t>
            </a:r>
            <a:r>
              <a:rPr lang="ru-RU" sz="2400" dirty="0" err="1"/>
              <a:t>цінного</a:t>
            </a:r>
            <a:r>
              <a:rPr lang="ru-RU" sz="2400" dirty="0"/>
              <a:t> майна</a:t>
            </a:r>
            <a:endParaRPr lang="ru-RU" sz="2400" dirty="0"/>
          </a:p>
          <a:p>
            <a:r>
              <a:rPr lang="ru-RU" sz="2400" dirty="0"/>
              <a:t>+ </a:t>
            </a:r>
            <a:r>
              <a:rPr lang="ru-RU" sz="2400" dirty="0" err="1" smtClean="0"/>
              <a:t>зміни</a:t>
            </a:r>
            <a:r>
              <a:rPr lang="ru-RU" sz="2400" dirty="0" smtClean="0"/>
              <a:t> (прим.: </a:t>
            </a:r>
            <a:r>
              <a:rPr lang="ru-RU" sz="2400" dirty="0" err="1" smtClean="0">
                <a:solidFill>
                  <a:srgbClr val="C00000"/>
                </a:solidFill>
              </a:rPr>
              <a:t>виключено</a:t>
            </a:r>
            <a:r>
              <a:rPr lang="ru-RU" sz="2400" dirty="0" smtClean="0">
                <a:solidFill>
                  <a:srgbClr val="C00000"/>
                </a:solidFill>
              </a:rPr>
              <a:t> «</a:t>
            </a:r>
            <a:r>
              <a:rPr lang="ru-RU" sz="2400" dirty="0" err="1" smtClean="0">
                <a:solidFill>
                  <a:srgbClr val="C00000"/>
                </a:solidFill>
              </a:rPr>
              <a:t>щодо</a:t>
            </a:r>
            <a:r>
              <a:rPr lang="ru-RU" sz="2400" dirty="0" smtClean="0">
                <a:solidFill>
                  <a:srgbClr val="C00000"/>
                </a:solidFill>
              </a:rPr>
              <a:t> </a:t>
            </a:r>
            <a:r>
              <a:rPr lang="ru-RU" sz="2400" dirty="0" err="1" smtClean="0">
                <a:solidFill>
                  <a:srgbClr val="C00000"/>
                </a:solidFill>
              </a:rPr>
              <a:t>її</a:t>
            </a:r>
            <a:r>
              <a:rPr lang="ru-RU" sz="2400" dirty="0" smtClean="0">
                <a:solidFill>
                  <a:srgbClr val="C00000"/>
                </a:solidFill>
              </a:rPr>
              <a:t> </a:t>
            </a:r>
            <a:r>
              <a:rPr lang="ru-RU" sz="2400" dirty="0" err="1" smtClean="0">
                <a:solidFill>
                  <a:srgbClr val="C00000"/>
                </a:solidFill>
              </a:rPr>
              <a:t>майнових</a:t>
            </a:r>
            <a:r>
              <a:rPr lang="ru-RU" sz="2400" dirty="0" smtClean="0">
                <a:solidFill>
                  <a:srgbClr val="C00000"/>
                </a:solidFill>
              </a:rPr>
              <a:t> прав»)</a:t>
            </a:r>
            <a:endParaRPr lang="ru-RU" sz="2400" dirty="0">
              <a:solidFill>
                <a:srgbClr val="C00000"/>
              </a:solidFill>
            </a:endParaRPr>
          </a:p>
        </p:txBody>
      </p:sp>
      <p:sp>
        <p:nvSpPr>
          <p:cNvPr id="14" name="Rectangle 4"/>
          <p:cNvSpPr>
            <a:spLocks noChangeArrowheads="1"/>
          </p:cNvSpPr>
          <p:nvPr/>
        </p:nvSpPr>
        <p:spPr bwMode="auto">
          <a:xfrm>
            <a:off x="6106436" y="5838018"/>
            <a:ext cx="5042819" cy="3000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ctr"/>
            <a:r>
              <a:rPr lang="uk-UA" sz="2400" dirty="0"/>
              <a:t>Неповнолітня особа може розпоряджатися грошовими коштами, що внесені повністю або частково іншими особами у фінансову установу на її </a:t>
            </a:r>
            <a:r>
              <a:rPr lang="uk-UA" sz="2400" dirty="0" smtClean="0"/>
              <a:t>ім'я*, </a:t>
            </a:r>
            <a:r>
              <a:rPr lang="uk-UA" sz="2400" dirty="0"/>
              <a:t>за згодою органу опіки та піклування та батьків (</a:t>
            </a:r>
            <a:r>
              <a:rPr lang="uk-UA" sz="2400" dirty="0" err="1"/>
              <a:t>усиновлювачів</a:t>
            </a:r>
            <a:r>
              <a:rPr lang="uk-UA" sz="2400" dirty="0"/>
              <a:t>) або піклувальника.</a:t>
            </a:r>
            <a:endParaRPr lang="ru-RU" sz="2400" dirty="0"/>
          </a:p>
        </p:txBody>
      </p:sp>
      <p:sp>
        <p:nvSpPr>
          <p:cNvPr id="15" name="Rectangle 5"/>
          <p:cNvSpPr>
            <a:spLocks noChangeArrowheads="1"/>
          </p:cNvSpPr>
          <p:nvPr/>
        </p:nvSpPr>
        <p:spPr bwMode="auto">
          <a:xfrm>
            <a:off x="12255171" y="5185282"/>
            <a:ext cx="5255206" cy="26314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algn="ctr"/>
            <a:r>
              <a:rPr lang="uk-UA" sz="2400" dirty="0" smtClean="0"/>
              <a:t>Органи </a:t>
            </a:r>
            <a:r>
              <a:rPr lang="uk-UA" sz="2400" dirty="0"/>
              <a:t>опіки та піклування зобов’язані здійснювати контроль за додержанням батьками або особами, які їх замінюють, майнових та житлових прав дітей при відчуженні жилих приміщень та </a:t>
            </a:r>
            <a:r>
              <a:rPr lang="uk-UA" sz="2400" dirty="0">
                <a:solidFill>
                  <a:srgbClr val="C00000"/>
                </a:solidFill>
              </a:rPr>
              <a:t>купівлі </a:t>
            </a:r>
            <a:r>
              <a:rPr lang="uk-UA" sz="2400" dirty="0"/>
              <a:t>нового житла.</a:t>
            </a:r>
            <a:endParaRPr lang="ru-RU" sz="2400" u="sng" dirty="0"/>
          </a:p>
        </p:txBody>
      </p:sp>
      <p:pic>
        <p:nvPicPr>
          <p:cNvPr id="16" name="Рисунок 1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43393"/>
            <a:ext cx="3698600" cy="1472043"/>
          </a:xfrm>
          <a:prstGeom prst="rect">
            <a:avLst/>
          </a:prstGeom>
        </p:spPr>
      </p:pic>
      <p:sp>
        <p:nvSpPr>
          <p:cNvPr id="11" name="Прямоугольник 10"/>
          <p:cNvSpPr/>
          <p:nvPr/>
        </p:nvSpPr>
        <p:spPr>
          <a:xfrm>
            <a:off x="1954120" y="4005372"/>
            <a:ext cx="2253502" cy="523220"/>
          </a:xfrm>
          <a:prstGeom prst="rect">
            <a:avLst/>
          </a:prstGeom>
        </p:spPr>
        <p:txBody>
          <a:bodyPr wrap="none">
            <a:spAutoFit/>
          </a:bodyPr>
          <a:lstStyle/>
          <a:p>
            <a:r>
              <a:rPr lang="ru-RU" sz="2800" b="1" dirty="0" err="1" smtClean="0"/>
              <a:t>Стаття</a:t>
            </a:r>
            <a:r>
              <a:rPr lang="ru-RU" sz="2800" b="1" dirty="0" smtClean="0"/>
              <a:t> 177 СК</a:t>
            </a:r>
            <a:endParaRPr lang="en-US" dirty="0"/>
          </a:p>
        </p:txBody>
      </p:sp>
      <p:sp>
        <p:nvSpPr>
          <p:cNvPr id="12" name="Прямоугольник 11"/>
          <p:cNvSpPr/>
          <p:nvPr/>
        </p:nvSpPr>
        <p:spPr>
          <a:xfrm>
            <a:off x="7462881" y="4969080"/>
            <a:ext cx="2329928" cy="523220"/>
          </a:xfrm>
          <a:prstGeom prst="rect">
            <a:avLst/>
          </a:prstGeom>
        </p:spPr>
        <p:txBody>
          <a:bodyPr wrap="square">
            <a:spAutoFit/>
          </a:bodyPr>
          <a:lstStyle/>
          <a:p>
            <a:r>
              <a:rPr lang="ru-RU" sz="2800" b="1" dirty="0" err="1" smtClean="0"/>
              <a:t>Стаття</a:t>
            </a:r>
            <a:r>
              <a:rPr lang="ru-RU" sz="2800" b="1" dirty="0" smtClean="0"/>
              <a:t> 32 ЦК</a:t>
            </a:r>
            <a:endParaRPr lang="en-US" sz="2800" dirty="0"/>
          </a:p>
        </p:txBody>
      </p:sp>
      <p:sp>
        <p:nvSpPr>
          <p:cNvPr id="2" name="Прямокутник 1"/>
          <p:cNvSpPr/>
          <p:nvPr/>
        </p:nvSpPr>
        <p:spPr>
          <a:xfrm>
            <a:off x="1342436" y="1403319"/>
            <a:ext cx="15697199" cy="2923877"/>
          </a:xfrm>
          <a:prstGeom prst="rect">
            <a:avLst/>
          </a:prstGeom>
        </p:spPr>
        <p:txBody>
          <a:bodyPr wrap="square">
            <a:spAutoFit/>
          </a:bodyPr>
          <a:lstStyle/>
          <a:p>
            <a:pPr algn="ctr"/>
            <a:r>
              <a:rPr lang="uk-UA" sz="3600" b="1" dirty="0">
                <a:solidFill>
                  <a:schemeClr val="tx2"/>
                </a:solidFill>
              </a:rPr>
              <a:t>Щодо оплатних </a:t>
            </a:r>
            <a:r>
              <a:rPr lang="uk-UA" sz="3600" b="1" dirty="0" smtClean="0">
                <a:solidFill>
                  <a:schemeClr val="tx2"/>
                </a:solidFill>
              </a:rPr>
              <a:t>договорів</a:t>
            </a:r>
          </a:p>
          <a:p>
            <a:pPr algn="ctr"/>
            <a:r>
              <a:rPr lang="uk-UA" sz="2800" dirty="0"/>
              <a:t>Дозвіл органу опіки та піклування </a:t>
            </a:r>
            <a:r>
              <a:rPr lang="uk-UA" sz="2800" dirty="0">
                <a:solidFill>
                  <a:srgbClr val="C00000"/>
                </a:solidFill>
              </a:rPr>
              <a:t>є обов’язковим </a:t>
            </a:r>
            <a:r>
              <a:rPr lang="uk-UA" sz="2800" dirty="0"/>
              <a:t>у разі вчинення правочинів, за якими </a:t>
            </a:r>
            <a:r>
              <a:rPr lang="uk-UA" sz="2800" b="1" dirty="0"/>
              <a:t>неповнолітні діти, особи, цивільна дієздатність яких обмежена, набувають у власність майно, у тому числі нерухоме майно, користувачами якого вони є</a:t>
            </a:r>
            <a:r>
              <a:rPr lang="uk-UA" sz="2800" dirty="0"/>
              <a:t>, </a:t>
            </a:r>
            <a:r>
              <a:rPr lang="uk-UA" sz="2800" dirty="0">
                <a:solidFill>
                  <a:srgbClr val="C00000"/>
                </a:solidFill>
              </a:rPr>
              <a:t>за рахунок коштів (іншого майна) таких </a:t>
            </a:r>
          </a:p>
          <a:p>
            <a:pPr algn="ctr"/>
            <a:r>
              <a:rPr lang="uk-UA" sz="2800" dirty="0">
                <a:solidFill>
                  <a:srgbClr val="C00000"/>
                </a:solidFill>
              </a:rPr>
              <a:t>дітей / осіб</a:t>
            </a:r>
            <a:r>
              <a:rPr lang="uk-UA" sz="2800" dirty="0" smtClean="0">
                <a:solidFill>
                  <a:srgbClr val="C00000"/>
                </a:solidFill>
              </a:rPr>
              <a:t>.</a:t>
            </a:r>
          </a:p>
          <a:p>
            <a:pPr algn="ctr"/>
            <a:endParaRPr lang="uk-UA" sz="3600" b="1" dirty="0">
              <a:solidFill>
                <a:schemeClr val="tx2"/>
              </a:solidFill>
            </a:endParaRPr>
          </a:p>
        </p:txBody>
      </p:sp>
    </p:spTree>
    <p:extLst>
      <p:ext uri="{BB962C8B-B14F-4D97-AF65-F5344CB8AC3E}">
        <p14:creationId xmlns:p14="http://schemas.microsoft.com/office/powerpoint/2010/main" val="425790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p:nvPr/>
        </p:nvSpPr>
        <p:spPr>
          <a:xfrm>
            <a:off x="-393474" y="7665195"/>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chemeClr val="accent5">
              <a:lumMod val="20000"/>
              <a:lumOff val="80000"/>
              <a:alpha val="60000"/>
            </a:schemeClr>
          </a:solidFill>
        </p:spPr>
        <p:txBody>
          <a:bodyPr wrap="square" lIns="0" tIns="0" rIns="0" bIns="0" rtlCol="0"/>
          <a:lstStyle/>
          <a:p>
            <a:endParaRPr sz="4035"/>
          </a:p>
        </p:txBody>
      </p:sp>
      <p:sp>
        <p:nvSpPr>
          <p:cNvPr id="3" name="Місце для вмісту 2"/>
          <p:cNvSpPr>
            <a:spLocks noGrp="1"/>
          </p:cNvSpPr>
          <p:nvPr>
            <p:ph idx="4294967295"/>
          </p:nvPr>
        </p:nvSpPr>
        <p:spPr>
          <a:xfrm>
            <a:off x="1371600" y="1015206"/>
            <a:ext cx="16002000" cy="8001000"/>
          </a:xfrm>
        </p:spPr>
        <p:txBody>
          <a:bodyPr>
            <a:noAutofit/>
          </a:bodyPr>
          <a:lstStyle/>
          <a:p>
            <a:pPr algn="ctr"/>
            <a:r>
              <a:rPr lang="ru-RU" sz="3000" b="1" dirty="0" smtClean="0"/>
              <a:t>3</a:t>
            </a:r>
            <a:r>
              <a:rPr lang="ru-RU" sz="3000" b="1" dirty="0"/>
              <a:t>. </a:t>
            </a:r>
            <a:r>
              <a:rPr lang="ru-RU" sz="3000" b="1" dirty="0" err="1"/>
              <a:t>Посвідчення</a:t>
            </a:r>
            <a:r>
              <a:rPr lang="ru-RU" sz="3000" b="1" dirty="0"/>
              <a:t> </a:t>
            </a:r>
            <a:r>
              <a:rPr lang="ru-RU" sz="3000" b="1" dirty="0" err="1"/>
              <a:t>правочинів</a:t>
            </a:r>
            <a:r>
              <a:rPr lang="ru-RU" sz="3000" b="1" dirty="0"/>
              <a:t> за </a:t>
            </a:r>
            <a:r>
              <a:rPr lang="ru-RU" sz="3000" b="1" dirty="0" err="1"/>
              <a:t>участю</a:t>
            </a:r>
            <a:r>
              <a:rPr lang="ru-RU" sz="3000" b="1" dirty="0"/>
              <a:t> </a:t>
            </a:r>
            <a:r>
              <a:rPr lang="ru-RU" sz="3000" b="1" dirty="0" err="1"/>
              <a:t>дітей</a:t>
            </a:r>
            <a:r>
              <a:rPr lang="ru-RU" sz="3000" b="1" dirty="0"/>
              <a:t>, а </a:t>
            </a:r>
            <a:r>
              <a:rPr lang="ru-RU" sz="3000" b="1" dirty="0" err="1"/>
              <a:t>також</a:t>
            </a:r>
            <a:r>
              <a:rPr lang="ru-RU" sz="3000" b="1" dirty="0"/>
              <a:t> </a:t>
            </a:r>
            <a:r>
              <a:rPr lang="ru-RU" sz="3000" b="1" dirty="0" err="1"/>
              <a:t>осіб</a:t>
            </a:r>
            <a:r>
              <a:rPr lang="ru-RU" sz="3000" b="1" dirty="0"/>
              <a:t>,</a:t>
            </a:r>
          </a:p>
          <a:p>
            <a:pPr algn="ctr"/>
            <a:r>
              <a:rPr lang="ru-RU" sz="3000" b="1" dirty="0"/>
              <a:t> над </a:t>
            </a:r>
            <a:r>
              <a:rPr lang="ru-RU" sz="3000" b="1" dirty="0" err="1"/>
              <a:t>якими</a:t>
            </a:r>
            <a:r>
              <a:rPr lang="ru-RU" sz="3000" b="1" dirty="0"/>
              <a:t> </a:t>
            </a:r>
            <a:r>
              <a:rPr lang="ru-RU" sz="3000" b="1" dirty="0" err="1"/>
              <a:t>встановлено</a:t>
            </a:r>
            <a:r>
              <a:rPr lang="ru-RU" sz="3000" b="1" dirty="0"/>
              <a:t> </a:t>
            </a:r>
            <a:r>
              <a:rPr lang="ru-RU" sz="3000" b="1" dirty="0" err="1"/>
              <a:t>опіку</a:t>
            </a:r>
            <a:r>
              <a:rPr lang="ru-RU" sz="3000" b="1" dirty="0"/>
              <a:t> </a:t>
            </a:r>
            <a:r>
              <a:rPr lang="ru-RU" sz="3000" b="1" dirty="0" err="1"/>
              <a:t>або</a:t>
            </a:r>
            <a:r>
              <a:rPr lang="ru-RU" sz="3000" b="1" dirty="0"/>
              <a:t> </a:t>
            </a:r>
            <a:r>
              <a:rPr lang="ru-RU" sz="3000" b="1" dirty="0" err="1"/>
              <a:t>піклування</a:t>
            </a:r>
            <a:r>
              <a:rPr lang="ru-RU" sz="3000" b="1" dirty="0"/>
              <a:t> (пункту 3 </a:t>
            </a:r>
            <a:r>
              <a:rPr lang="ru-RU" sz="3000" b="1" dirty="0" err="1"/>
              <a:t>глави</a:t>
            </a:r>
            <a:r>
              <a:rPr lang="ru-RU" sz="3000" b="1" dirty="0"/>
              <a:t> 1 </a:t>
            </a:r>
            <a:r>
              <a:rPr lang="ru-RU" sz="3000" b="1" dirty="0" err="1"/>
              <a:t>розділу</a:t>
            </a:r>
            <a:r>
              <a:rPr lang="ru-RU" sz="3000" b="1" dirty="0"/>
              <a:t> ІІ Порядку)</a:t>
            </a:r>
          </a:p>
          <a:p>
            <a:pPr algn="just"/>
            <a:endParaRPr lang="uk-UA" sz="3000" dirty="0" smtClean="0"/>
          </a:p>
          <a:p>
            <a:pPr algn="just"/>
            <a:r>
              <a:rPr lang="uk-UA" sz="3000" dirty="0" smtClean="0"/>
              <a:t>3.2</a:t>
            </a:r>
            <a:r>
              <a:rPr lang="uk-UA" sz="3000" dirty="0"/>
              <a:t>. Правочини </a:t>
            </a:r>
            <a:r>
              <a:rPr lang="uk-UA" sz="3000" b="1" dirty="0"/>
              <a:t>від імені </a:t>
            </a:r>
            <a:r>
              <a:rPr lang="uk-UA" sz="3000" dirty="0"/>
              <a:t>малолітніх, а також від імені фізичних осіб, визнаних у судовому порядку недієздатними, </a:t>
            </a:r>
            <a:r>
              <a:rPr lang="uk-UA" sz="3000" dirty="0" smtClean="0"/>
              <a:t>вч</a:t>
            </a:r>
            <a:r>
              <a:rPr lang="uk-UA" sz="3000" dirty="0"/>
              <a:t>иняють </a:t>
            </a:r>
            <a:r>
              <a:rPr lang="uk-UA" sz="3000" dirty="0">
                <a:solidFill>
                  <a:srgbClr val="C00000"/>
                </a:solidFill>
              </a:rPr>
              <a:t>батьки (</a:t>
            </a:r>
            <a:r>
              <a:rPr lang="uk-UA" sz="3000" dirty="0" err="1">
                <a:solidFill>
                  <a:srgbClr val="C00000"/>
                </a:solidFill>
              </a:rPr>
              <a:t>усиновлювачі</a:t>
            </a:r>
            <a:r>
              <a:rPr lang="uk-UA" sz="3000" dirty="0">
                <a:solidFill>
                  <a:srgbClr val="C00000"/>
                </a:solidFill>
              </a:rPr>
              <a:t>) або опікуни</a:t>
            </a:r>
            <a:r>
              <a:rPr lang="uk-UA" sz="3000" dirty="0"/>
              <a:t>.</a:t>
            </a:r>
          </a:p>
          <a:p>
            <a:pPr algn="just"/>
            <a:r>
              <a:rPr lang="uk-UA" sz="3000" dirty="0" smtClean="0"/>
              <a:t>3.3</a:t>
            </a:r>
            <a:r>
              <a:rPr lang="uk-UA" sz="3000" dirty="0"/>
              <a:t>. Вчинення </a:t>
            </a:r>
            <a:r>
              <a:rPr lang="uk-UA" sz="3000" b="1" dirty="0"/>
              <a:t>одним із батьків </a:t>
            </a:r>
            <a:r>
              <a:rPr lang="uk-UA" sz="3000" dirty="0"/>
              <a:t>правочинів / дій, передбачених абзацами </a:t>
            </a:r>
            <a:r>
              <a:rPr lang="uk-UA" sz="3000" u="sng" dirty="0">
                <a:hlinkClick r:id="rId2"/>
              </a:rPr>
              <a:t>другим — четвертим</a:t>
            </a:r>
            <a:r>
              <a:rPr lang="uk-UA" sz="3000" dirty="0"/>
              <a:t> підпункту 3.1 цього пункту, здійснюється </a:t>
            </a:r>
            <a:r>
              <a:rPr lang="uk-UA" sz="3000" b="1" dirty="0"/>
              <a:t>за наявності згоди другого з батьків</a:t>
            </a:r>
            <a:r>
              <a:rPr lang="uk-UA" sz="3000" dirty="0"/>
              <a:t>, справжність підпису на якій </a:t>
            </a:r>
            <a:r>
              <a:rPr lang="uk-UA" sz="3000" b="1" dirty="0"/>
              <a:t>засвідчена нотаріально</a:t>
            </a:r>
            <a:r>
              <a:rPr lang="uk-UA" sz="3000" dirty="0"/>
              <a:t>. Така згода </a:t>
            </a:r>
            <a:r>
              <a:rPr lang="uk-UA" sz="3000" dirty="0">
                <a:solidFill>
                  <a:srgbClr val="C00000"/>
                </a:solidFill>
              </a:rPr>
              <a:t>не вимагається</a:t>
            </a:r>
            <a:r>
              <a:rPr lang="uk-UA" sz="3000" dirty="0"/>
              <a:t>, якщо той із батьків, хто </a:t>
            </a:r>
            <a:r>
              <a:rPr lang="uk-UA" sz="3000" dirty="0">
                <a:solidFill>
                  <a:srgbClr val="C00000"/>
                </a:solidFill>
              </a:rPr>
              <a:t>проживає окремо від дитини протягом не менш як шість </a:t>
            </a:r>
            <a:r>
              <a:rPr lang="uk-UA" sz="3000" dirty="0" smtClean="0">
                <a:solidFill>
                  <a:srgbClr val="C00000"/>
                </a:solidFill>
              </a:rPr>
              <a:t>місяців*</a:t>
            </a:r>
            <a:r>
              <a:rPr lang="uk-UA" sz="3000" dirty="0" smtClean="0"/>
              <a:t>, </a:t>
            </a:r>
            <a:r>
              <a:rPr lang="uk-UA" sz="3000" dirty="0">
                <a:solidFill>
                  <a:srgbClr val="C00000"/>
                </a:solidFill>
              </a:rPr>
              <a:t>не бере участі у вихованні </a:t>
            </a:r>
            <a:r>
              <a:rPr lang="uk-UA" sz="3000" dirty="0" smtClean="0">
                <a:solidFill>
                  <a:srgbClr val="C00000"/>
                </a:solidFill>
              </a:rPr>
              <a:t>*ТА </a:t>
            </a:r>
            <a:r>
              <a:rPr lang="uk-UA" sz="3000" dirty="0">
                <a:solidFill>
                  <a:srgbClr val="C00000"/>
                </a:solidFill>
              </a:rPr>
              <a:t>утриманні дитини</a:t>
            </a:r>
            <a:r>
              <a:rPr lang="uk-UA" sz="3000" dirty="0"/>
              <a:t> </a:t>
            </a:r>
            <a:r>
              <a:rPr lang="uk-UA" sz="3000" dirty="0" smtClean="0"/>
              <a:t>АБО </a:t>
            </a:r>
            <a:r>
              <a:rPr lang="uk-UA" sz="3000" dirty="0">
                <a:solidFill>
                  <a:srgbClr val="C00000"/>
                </a:solidFill>
              </a:rPr>
              <a:t>якщо місце його проживання </a:t>
            </a:r>
            <a:r>
              <a:rPr lang="uk-UA" sz="3000" dirty="0" smtClean="0">
                <a:solidFill>
                  <a:srgbClr val="C00000"/>
                </a:solidFill>
              </a:rPr>
              <a:t>невідоме*</a:t>
            </a:r>
            <a:r>
              <a:rPr lang="uk-UA" sz="3000" dirty="0" smtClean="0"/>
              <a:t>.</a:t>
            </a:r>
            <a:endParaRPr lang="uk-UA" sz="3000" dirty="0"/>
          </a:p>
          <a:p>
            <a:pPr algn="just"/>
            <a:r>
              <a:rPr lang="uk-UA" sz="3000" dirty="0" smtClean="0"/>
              <a:t>	</a:t>
            </a:r>
            <a:r>
              <a:rPr lang="uk-UA" sz="3000" b="1" dirty="0" smtClean="0"/>
              <a:t>Якщо </a:t>
            </a:r>
            <a:r>
              <a:rPr lang="uk-UA" sz="3000" b="1" dirty="0"/>
              <a:t>другий із батьків заперечує </a:t>
            </a:r>
            <a:r>
              <a:rPr lang="uk-UA" sz="3000" dirty="0"/>
              <a:t>проти укладення відповідного правочину, </a:t>
            </a:r>
            <a:r>
              <a:rPr lang="uk-UA" sz="3000" b="1" dirty="0"/>
              <a:t>нотаріус відмовляє</a:t>
            </a:r>
            <a:r>
              <a:rPr lang="uk-UA" sz="3000" dirty="0"/>
              <a:t> у вчиненні нотаріальної дії і роз’яснює заінтересованим особам, що зазначений спір може бути вирішений органом опіки та піклування або судом</a:t>
            </a:r>
            <a:r>
              <a:rPr lang="uk-UA" sz="3000" dirty="0" smtClean="0"/>
              <a:t>.</a:t>
            </a:r>
          </a:p>
          <a:p>
            <a:pPr algn="just"/>
            <a:endParaRPr lang="uk-UA" sz="3000" dirty="0" smtClean="0"/>
          </a:p>
          <a:p>
            <a:pPr algn="just"/>
            <a:r>
              <a:rPr lang="ru-RU" sz="3200" b="1" dirty="0" smtClean="0"/>
              <a:t>	</a:t>
            </a:r>
            <a:r>
              <a:rPr lang="ru-RU" sz="3200" b="1" dirty="0" err="1" smtClean="0"/>
              <a:t>Стаття</a:t>
            </a:r>
            <a:r>
              <a:rPr lang="ru-RU" sz="3200" b="1" dirty="0" smtClean="0"/>
              <a:t> </a:t>
            </a:r>
            <a:r>
              <a:rPr lang="ru-RU" sz="3200" b="1" dirty="0"/>
              <a:t>177.</a:t>
            </a:r>
            <a:r>
              <a:rPr lang="ru-RU" sz="3200" dirty="0"/>
              <a:t> </a:t>
            </a:r>
            <a:r>
              <a:rPr lang="ru-RU" sz="3200" dirty="0" err="1"/>
              <a:t>Управління</a:t>
            </a:r>
            <a:r>
              <a:rPr lang="ru-RU" sz="3200" dirty="0"/>
              <a:t> </a:t>
            </a:r>
            <a:r>
              <a:rPr lang="ru-RU" sz="3200" dirty="0" err="1"/>
              <a:t>майном</a:t>
            </a:r>
            <a:r>
              <a:rPr lang="ru-RU" sz="3200" dirty="0"/>
              <a:t> </a:t>
            </a:r>
            <a:r>
              <a:rPr lang="ru-RU" sz="3200" dirty="0" err="1"/>
              <a:t>дитини</a:t>
            </a:r>
            <a:endParaRPr lang="uk-UA" sz="3000" dirty="0"/>
          </a:p>
          <a:p>
            <a:pPr algn="just"/>
            <a:r>
              <a:rPr lang="ru-RU" sz="3200" dirty="0" smtClean="0"/>
              <a:t>	7</a:t>
            </a:r>
            <a:r>
              <a:rPr lang="ru-RU" sz="3200" dirty="0"/>
              <a:t>. </a:t>
            </a:r>
            <a:r>
              <a:rPr lang="ru-RU" sz="3200" b="1" dirty="0"/>
              <a:t>Батьки </a:t>
            </a:r>
            <a:r>
              <a:rPr lang="ru-RU" sz="3200" b="1" dirty="0" err="1"/>
              <a:t>вирішують</a:t>
            </a:r>
            <a:r>
              <a:rPr lang="ru-RU" sz="3200" b="1" dirty="0"/>
              <a:t> </a:t>
            </a:r>
            <a:r>
              <a:rPr lang="ru-RU" sz="3200" b="1" dirty="0" err="1"/>
              <a:t>питання</a:t>
            </a:r>
            <a:r>
              <a:rPr lang="ru-RU" sz="3200" b="1" dirty="0"/>
              <a:t> про </a:t>
            </a:r>
            <a:r>
              <a:rPr lang="ru-RU" sz="3200" b="1" dirty="0" err="1"/>
              <a:t>управління</a:t>
            </a:r>
            <a:r>
              <a:rPr lang="ru-RU" sz="3200" b="1" dirty="0"/>
              <a:t> </a:t>
            </a:r>
            <a:r>
              <a:rPr lang="ru-RU" sz="3200" b="1" dirty="0" err="1"/>
              <a:t>майном</a:t>
            </a:r>
            <a:r>
              <a:rPr lang="ru-RU" sz="3200" b="1" dirty="0"/>
              <a:t> </a:t>
            </a:r>
            <a:r>
              <a:rPr lang="ru-RU" sz="3200" b="1" dirty="0" err="1"/>
              <a:t>дитини</a:t>
            </a:r>
            <a:r>
              <a:rPr lang="ru-RU" sz="3200" b="1" dirty="0"/>
              <a:t> </a:t>
            </a:r>
            <a:r>
              <a:rPr lang="ru-RU" sz="3200" b="1" dirty="0" err="1"/>
              <a:t>спільно</a:t>
            </a:r>
            <a:r>
              <a:rPr lang="ru-RU" sz="3200" dirty="0"/>
              <a:t>, </a:t>
            </a:r>
            <a:r>
              <a:rPr lang="ru-RU" sz="3200" dirty="0" err="1">
                <a:solidFill>
                  <a:srgbClr val="FF0000"/>
                </a:solidFill>
              </a:rPr>
              <a:t>якщо</a:t>
            </a:r>
            <a:r>
              <a:rPr lang="ru-RU" sz="3200" dirty="0">
                <a:solidFill>
                  <a:srgbClr val="FF0000"/>
                </a:solidFill>
              </a:rPr>
              <a:t> </a:t>
            </a:r>
            <a:r>
              <a:rPr lang="ru-RU" sz="3200" dirty="0" err="1">
                <a:solidFill>
                  <a:srgbClr val="FF0000"/>
                </a:solidFill>
              </a:rPr>
              <a:t>інше</a:t>
            </a:r>
            <a:r>
              <a:rPr lang="ru-RU" sz="3200" dirty="0">
                <a:solidFill>
                  <a:srgbClr val="FF0000"/>
                </a:solidFill>
              </a:rPr>
              <a:t> не </a:t>
            </a:r>
            <a:r>
              <a:rPr lang="ru-RU" sz="3200" dirty="0" err="1">
                <a:solidFill>
                  <a:srgbClr val="FF0000"/>
                </a:solidFill>
              </a:rPr>
              <a:t>передбачено</a:t>
            </a:r>
            <a:r>
              <a:rPr lang="ru-RU" sz="3200" dirty="0">
                <a:solidFill>
                  <a:srgbClr val="FF0000"/>
                </a:solidFill>
              </a:rPr>
              <a:t> договором </a:t>
            </a:r>
            <a:r>
              <a:rPr lang="ru-RU" sz="3200" dirty="0" err="1">
                <a:solidFill>
                  <a:srgbClr val="FF0000"/>
                </a:solidFill>
              </a:rPr>
              <a:t>між</a:t>
            </a:r>
            <a:r>
              <a:rPr lang="ru-RU" sz="3200" dirty="0">
                <a:solidFill>
                  <a:srgbClr val="FF0000"/>
                </a:solidFill>
              </a:rPr>
              <a:t> ними.</a:t>
            </a:r>
            <a:endParaRPr lang="uk-UA" sz="3000" dirty="0">
              <a:solidFill>
                <a:srgbClr val="FF0000"/>
              </a:solidFill>
            </a:endParaRPr>
          </a:p>
          <a:p>
            <a:pPr algn="just"/>
            <a:endParaRPr lang="ru-RU" sz="3200" b="1" dirty="0" smtClean="0">
              <a:solidFill>
                <a:schemeClr val="tx1"/>
              </a:solidFill>
            </a:endParaRPr>
          </a:p>
        </p:txBody>
      </p:sp>
    </p:spTree>
    <p:extLst>
      <p:ext uri="{BB962C8B-B14F-4D97-AF65-F5344CB8AC3E}">
        <p14:creationId xmlns:p14="http://schemas.microsoft.com/office/powerpoint/2010/main" val="4082232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p:cNvSpPr/>
          <p:nvPr/>
        </p:nvSpPr>
        <p:spPr>
          <a:xfrm>
            <a:off x="-393474" y="7665195"/>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chemeClr val="accent5">
              <a:lumMod val="20000"/>
              <a:lumOff val="80000"/>
              <a:alpha val="60000"/>
            </a:schemeClr>
          </a:solidFill>
        </p:spPr>
        <p:txBody>
          <a:bodyPr wrap="square" lIns="0" tIns="0" rIns="0" bIns="0" rtlCol="0"/>
          <a:lstStyle/>
          <a:p>
            <a:endParaRPr sz="4035"/>
          </a:p>
        </p:txBody>
      </p:sp>
      <p:sp>
        <p:nvSpPr>
          <p:cNvPr id="3" name="Місце для вмісту 2"/>
          <p:cNvSpPr>
            <a:spLocks noGrp="1"/>
          </p:cNvSpPr>
          <p:nvPr>
            <p:ph idx="4294967295"/>
          </p:nvPr>
        </p:nvSpPr>
        <p:spPr>
          <a:xfrm>
            <a:off x="1371600" y="1015206"/>
            <a:ext cx="16002000" cy="8001000"/>
          </a:xfrm>
        </p:spPr>
        <p:txBody>
          <a:bodyPr>
            <a:noAutofit/>
          </a:bodyPr>
          <a:lstStyle/>
          <a:p>
            <a:pPr algn="ctr"/>
            <a:r>
              <a:rPr lang="ru-RU" sz="3200" b="1" dirty="0"/>
              <a:t>1. </a:t>
            </a:r>
            <a:r>
              <a:rPr lang="ru-RU" sz="3200" b="1" dirty="0" err="1"/>
              <a:t>Документи</a:t>
            </a:r>
            <a:r>
              <a:rPr lang="ru-RU" sz="3200" b="1" dirty="0"/>
              <a:t>, </a:t>
            </a:r>
            <a:r>
              <a:rPr lang="ru-RU" sz="3200" b="1" dirty="0" err="1"/>
              <a:t>що</a:t>
            </a:r>
            <a:r>
              <a:rPr lang="ru-RU" sz="3200" b="1" dirty="0"/>
              <a:t> </a:t>
            </a:r>
            <a:r>
              <a:rPr lang="ru-RU" sz="3200" b="1" dirty="0" err="1"/>
              <a:t>подаються</a:t>
            </a:r>
            <a:r>
              <a:rPr lang="ru-RU" sz="3200" b="1" dirty="0"/>
              <a:t> </a:t>
            </a:r>
            <a:r>
              <a:rPr lang="ru-RU" sz="3200" b="1" dirty="0" err="1"/>
              <a:t>нотаріусу</a:t>
            </a:r>
            <a:r>
              <a:rPr lang="ru-RU" sz="3200" b="1" dirty="0"/>
              <a:t> при </a:t>
            </a:r>
            <a:r>
              <a:rPr lang="ru-RU" sz="3200" b="1" dirty="0" err="1"/>
              <a:t>вчиненні</a:t>
            </a:r>
            <a:r>
              <a:rPr lang="ru-RU" sz="3200" b="1" dirty="0"/>
              <a:t> </a:t>
            </a:r>
            <a:r>
              <a:rPr lang="ru-RU" sz="3200" b="1" dirty="0" err="1"/>
              <a:t>правочину</a:t>
            </a:r>
            <a:r>
              <a:rPr lang="ru-RU" sz="3200" b="1" dirty="0"/>
              <a:t> про </a:t>
            </a:r>
            <a:r>
              <a:rPr lang="ru-RU" sz="3200" b="1" dirty="0" err="1">
                <a:solidFill>
                  <a:srgbClr val="C00000"/>
                </a:solidFill>
              </a:rPr>
              <a:t>відчуження</a:t>
            </a:r>
            <a:r>
              <a:rPr lang="ru-RU" sz="3200" b="1" dirty="0">
                <a:solidFill>
                  <a:srgbClr val="C00000"/>
                </a:solidFill>
              </a:rPr>
              <a:t> та заставу</a:t>
            </a:r>
            <a:r>
              <a:rPr lang="ru-RU" sz="3200" b="1" dirty="0"/>
              <a:t> майна</a:t>
            </a:r>
            <a:r>
              <a:rPr lang="ru-RU" sz="3000" b="1" dirty="0" smtClean="0"/>
              <a:t> </a:t>
            </a:r>
            <a:r>
              <a:rPr lang="ru-RU" sz="3000" b="1" dirty="0"/>
              <a:t>(пункту </a:t>
            </a:r>
            <a:r>
              <a:rPr lang="ru-RU" sz="3000" b="1" dirty="0" smtClean="0"/>
              <a:t>1 </a:t>
            </a:r>
            <a:r>
              <a:rPr lang="ru-RU" sz="3000" b="1" dirty="0" err="1"/>
              <a:t>глави</a:t>
            </a:r>
            <a:r>
              <a:rPr lang="ru-RU" sz="3000" b="1" dirty="0"/>
              <a:t> </a:t>
            </a:r>
            <a:r>
              <a:rPr lang="ru-RU" sz="3000" b="1" dirty="0" smtClean="0"/>
              <a:t>2</a:t>
            </a:r>
            <a:r>
              <a:rPr lang="ru-RU" sz="3000" b="1" dirty="0"/>
              <a:t> </a:t>
            </a:r>
            <a:r>
              <a:rPr lang="ru-RU" sz="3000" b="1" dirty="0" err="1"/>
              <a:t>розділу</a:t>
            </a:r>
            <a:r>
              <a:rPr lang="ru-RU" sz="3000" b="1" dirty="0"/>
              <a:t> ІІ Порядку)</a:t>
            </a:r>
          </a:p>
          <a:p>
            <a:pPr algn="just"/>
            <a:endParaRPr lang="uk-UA" sz="3000" dirty="0" smtClean="0"/>
          </a:p>
          <a:p>
            <a:pPr algn="just"/>
            <a:r>
              <a:rPr lang="uk-UA" sz="3200" dirty="0"/>
              <a:t>1.8. При посвідченні правочину щодо </a:t>
            </a:r>
            <a:r>
              <a:rPr lang="uk-UA" sz="3200" dirty="0">
                <a:solidFill>
                  <a:srgbClr val="C00000"/>
                </a:solidFill>
              </a:rPr>
              <a:t>об’єкта житлової нерухомості та/або земельної ділянки, на якій розміщений такий об’єкт</a:t>
            </a:r>
            <a:r>
              <a:rPr lang="uk-UA" sz="3200" dirty="0"/>
              <a:t>, </a:t>
            </a:r>
            <a:r>
              <a:rPr lang="uk-UA" sz="3200" b="1" dirty="0" err="1"/>
              <a:t>відчужувач</a:t>
            </a:r>
            <a:r>
              <a:rPr lang="uk-UA" sz="3200" dirty="0"/>
              <a:t> цього майна подає </a:t>
            </a:r>
            <a:r>
              <a:rPr lang="uk-UA" sz="3200" b="1" dirty="0"/>
              <a:t>заяву про наявність / відсутність у малолітніх та неповнолітніх дітей, недієздатних чи обмежено дієздатних осіб </a:t>
            </a:r>
            <a:r>
              <a:rPr lang="uk-UA" sz="3200" b="1" u="sng" dirty="0"/>
              <a:t>прав користування </a:t>
            </a:r>
            <a:r>
              <a:rPr lang="uk-UA" sz="3200" b="1" dirty="0"/>
              <a:t>цим майном</a:t>
            </a:r>
            <a:r>
              <a:rPr lang="uk-UA" sz="3200" dirty="0"/>
              <a:t>. З метою перевірки наявності / відсутності таких прав нотаріус </a:t>
            </a:r>
            <a:r>
              <a:rPr lang="uk-UA" sz="3200" b="1" dirty="0"/>
              <a:t>має право </a:t>
            </a:r>
            <a:r>
              <a:rPr lang="uk-UA" sz="3200" dirty="0"/>
              <a:t>додатково </a:t>
            </a:r>
            <a:r>
              <a:rPr lang="uk-UA" sz="3200" dirty="0" err="1"/>
              <a:t>витребовувати</a:t>
            </a:r>
            <a:r>
              <a:rPr lang="uk-UA" sz="3200" dirty="0"/>
              <a:t> від фізичних та юридичних осіб відповідні відомості та документи</a:t>
            </a:r>
            <a:r>
              <a:rPr lang="uk-UA" sz="3200" dirty="0" smtClean="0"/>
              <a:t>.</a:t>
            </a:r>
          </a:p>
          <a:p>
            <a:pPr algn="just"/>
            <a:endParaRPr lang="uk-UA" sz="3200" dirty="0" smtClean="0"/>
          </a:p>
          <a:p>
            <a:pPr algn="just"/>
            <a:r>
              <a:rPr lang="uk-UA" sz="3000" dirty="0" smtClean="0"/>
              <a:t>5-1 </a:t>
            </a:r>
            <a:r>
              <a:rPr lang="uk-UA" sz="3000" dirty="0"/>
              <a:t>) </a:t>
            </a:r>
            <a:r>
              <a:rPr lang="uk-UA" sz="3000" b="1" dirty="0"/>
              <a:t>об’єкт житлової нерухомості </a:t>
            </a:r>
            <a:r>
              <a:rPr lang="uk-UA" sz="3000" dirty="0"/>
              <a:t>- </a:t>
            </a:r>
            <a:r>
              <a:rPr lang="uk-UA" sz="3000" b="1" dirty="0"/>
              <a:t>квартира, інше житлове приміщення, будинок садибного типу, садовий або дачний будинок</a:t>
            </a:r>
            <a:r>
              <a:rPr lang="uk-UA" sz="3000" dirty="0"/>
              <a:t> </a:t>
            </a:r>
            <a:r>
              <a:rPr lang="uk-UA" sz="3000" dirty="0">
                <a:solidFill>
                  <a:srgbClr val="C00000"/>
                </a:solidFill>
              </a:rPr>
              <a:t>(у тому числі квартира, інше житлове приміщення, будинок, що буде споруджено у майбутньому) </a:t>
            </a:r>
            <a:r>
              <a:rPr lang="uk-UA" sz="2400" dirty="0" smtClean="0"/>
              <a:t>(</a:t>
            </a:r>
            <a:r>
              <a:rPr lang="uk-UA" sz="2400" dirty="0"/>
              <a:t>ч</a:t>
            </a:r>
            <a:r>
              <a:rPr lang="uk-UA" sz="2400" dirty="0" smtClean="0"/>
              <a:t>. 1. ст</a:t>
            </a:r>
            <a:r>
              <a:rPr lang="uk-UA" sz="2400" dirty="0"/>
              <a:t>. 1 ЗУ “Про компенсацію за пошкодження та знищення окремих категорій об’єктів нерухомого майна внаслідок бойових дій, терористичних актів, диверсій, спричинених збройною агресією Російської Федерації проти України, та Державний реєстр майна, пошкодженого та знищеного внаслідок бойових дій, терористичних актів, диверсій, спричинених збройною агресією Російської Федерації проти України</a:t>
            </a:r>
            <a:r>
              <a:rPr lang="uk-UA" sz="2400" dirty="0" smtClean="0"/>
              <a:t>”).</a:t>
            </a:r>
            <a:endParaRPr lang="uk-UA" sz="2400" dirty="0"/>
          </a:p>
          <a:p>
            <a:pPr algn="just"/>
            <a:endParaRPr lang="ru-RU" sz="3200" b="1" dirty="0" smtClean="0">
              <a:solidFill>
                <a:schemeClr val="tx1"/>
              </a:solidFill>
            </a:endParaRPr>
          </a:p>
        </p:txBody>
      </p:sp>
    </p:spTree>
    <p:extLst>
      <p:ext uri="{BB962C8B-B14F-4D97-AF65-F5344CB8AC3E}">
        <p14:creationId xmlns:p14="http://schemas.microsoft.com/office/powerpoint/2010/main" val="111560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978" y="-32546"/>
            <a:ext cx="18240022" cy="10260013"/>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6096000" y="2060448"/>
              <a:ext cx="5546090" cy="3816350"/>
            </a:xfrm>
            <a:custGeom>
              <a:avLst/>
              <a:gdLst/>
              <a:ahLst/>
              <a:cxnLst/>
              <a:rect l="l" t="t" r="r" b="b"/>
              <a:pathLst>
                <a:path w="5546090" h="3816350">
                  <a:moveTo>
                    <a:pt x="5545836" y="0"/>
                  </a:moveTo>
                  <a:lnTo>
                    <a:pt x="0" y="0"/>
                  </a:lnTo>
                  <a:lnTo>
                    <a:pt x="0" y="3816096"/>
                  </a:lnTo>
                  <a:lnTo>
                    <a:pt x="5545836" y="3816096"/>
                  </a:lnTo>
                  <a:lnTo>
                    <a:pt x="5545836" y="0"/>
                  </a:lnTo>
                  <a:close/>
                </a:path>
              </a:pathLst>
            </a:custGeom>
            <a:solidFill>
              <a:srgbClr val="1E3C61"/>
            </a:solidFill>
          </p:spPr>
          <p:txBody>
            <a:bodyPr wrap="square" lIns="0" tIns="0" rIns="0" bIns="0" rtlCol="0"/>
            <a:lstStyle/>
            <a:p>
              <a:endParaRPr sz="4035"/>
            </a:p>
          </p:txBody>
        </p:sp>
      </p:grpSp>
      <p:sp>
        <p:nvSpPr>
          <p:cNvPr id="5" name="object 5"/>
          <p:cNvSpPr txBox="1">
            <a:spLocks noGrp="1"/>
          </p:cNvSpPr>
          <p:nvPr>
            <p:ph type="title"/>
          </p:nvPr>
        </p:nvSpPr>
        <p:spPr>
          <a:xfrm>
            <a:off x="9664981" y="4577056"/>
            <a:ext cx="7251419" cy="1225035"/>
          </a:xfrm>
          <a:prstGeom prst="rect">
            <a:avLst/>
          </a:prstGeom>
        </p:spPr>
        <p:txBody>
          <a:bodyPr vert="horz" wrap="square" lIns="0" tIns="209950" rIns="0" bIns="0" rtlCol="0">
            <a:spAutoFit/>
          </a:bodyPr>
          <a:lstStyle/>
          <a:p>
            <a:pPr marL="19000">
              <a:spcBef>
                <a:spcPts val="1653"/>
              </a:spcBef>
            </a:pPr>
            <a:r>
              <a:rPr sz="6583" spc="-7" dirty="0" err="1" smtClean="0">
                <a:solidFill>
                  <a:srgbClr val="FDFFFF"/>
                </a:solidFill>
                <a:latin typeface="Calibri"/>
                <a:cs typeface="Calibri"/>
              </a:rPr>
              <a:t>Дяку</a:t>
            </a:r>
            <a:r>
              <a:rPr lang="uk-UA" sz="6583" spc="-7" dirty="0" smtClean="0">
                <a:solidFill>
                  <a:srgbClr val="FDFFFF"/>
                </a:solidFill>
                <a:latin typeface="Calibri"/>
                <a:cs typeface="Calibri"/>
              </a:rPr>
              <a:t>ю </a:t>
            </a:r>
            <a:r>
              <a:rPr sz="6583" dirty="0" err="1" smtClean="0">
                <a:solidFill>
                  <a:srgbClr val="FDFFFF"/>
                </a:solidFill>
                <a:latin typeface="Calibri"/>
                <a:cs typeface="Calibri"/>
              </a:rPr>
              <a:t>за</a:t>
            </a:r>
            <a:r>
              <a:rPr sz="6583" spc="-52" dirty="0" smtClean="0">
                <a:solidFill>
                  <a:srgbClr val="FDFFFF"/>
                </a:solidFill>
                <a:latin typeface="Calibri"/>
                <a:cs typeface="Calibri"/>
              </a:rPr>
              <a:t> </a:t>
            </a:r>
            <a:r>
              <a:rPr lang="uk-UA" sz="6583" spc="-7" dirty="0" smtClean="0">
                <a:solidFill>
                  <a:srgbClr val="FDFFFF"/>
                </a:solidFill>
                <a:latin typeface="Calibri"/>
                <a:cs typeface="Calibri"/>
              </a:rPr>
              <a:t>увагу</a:t>
            </a:r>
            <a:r>
              <a:rPr sz="6583" spc="-7" dirty="0">
                <a:solidFill>
                  <a:srgbClr val="FDFFFF"/>
                </a:solidFill>
                <a:latin typeface="Calibri"/>
                <a:cs typeface="Calibri"/>
              </a:rPr>
              <a:t>!</a:t>
            </a:r>
            <a:endParaRPr sz="6583" dirty="0">
              <a:latin typeface="Calibri"/>
              <a:cs typeface="Calibri"/>
            </a:endParaRPr>
          </a:p>
        </p:txBody>
      </p:sp>
      <p:pic>
        <p:nvPicPr>
          <p:cNvPr id="7" name="Рисунок 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90" y="8436010"/>
            <a:ext cx="1888107" cy="1628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4" name="object 4"/>
          <p:cNvSpPr txBox="1"/>
          <p:nvPr/>
        </p:nvSpPr>
        <p:spPr>
          <a:xfrm>
            <a:off x="1447800" y="1877649"/>
            <a:ext cx="15544800" cy="1496513"/>
          </a:xfrm>
          <a:prstGeom prst="rect">
            <a:avLst/>
          </a:prstGeom>
        </p:spPr>
        <p:txBody>
          <a:bodyPr vert="horz" wrap="square" lIns="0" tIns="19000" rIns="0" bIns="0" rtlCol="0">
            <a:spAutoFit/>
          </a:bodyPr>
          <a:lstStyle/>
          <a:p>
            <a:pPr hangingPunct="0"/>
            <a:endParaRPr lang="uk-UA" sz="2400" dirty="0" smtClean="0">
              <a:solidFill>
                <a:schemeClr val="tx2"/>
              </a:solidFill>
              <a:latin typeface="Palatino Linotype" panose="02040502050505030304" pitchFamily="18" charset="0"/>
            </a:endParaRPr>
          </a:p>
          <a:p>
            <a:pPr hangingPunct="0"/>
            <a:endParaRPr lang="uk-UA" sz="2400" dirty="0">
              <a:solidFill>
                <a:schemeClr val="tx2"/>
              </a:solidFill>
              <a:latin typeface="Palatino Linotype" panose="02040502050505030304" pitchFamily="18" charset="0"/>
            </a:endParaRPr>
          </a:p>
          <a:p>
            <a:pPr hangingPunct="0"/>
            <a:endParaRPr lang="uk-UA" sz="2400" dirty="0" smtClean="0">
              <a:solidFill>
                <a:schemeClr val="tx2"/>
              </a:solidFill>
              <a:latin typeface="Palatino Linotype" panose="02040502050505030304" pitchFamily="18" charset="0"/>
            </a:endParaRPr>
          </a:p>
          <a:p>
            <a:pPr hangingPunct="0"/>
            <a:endParaRPr lang="uk-UA" sz="2400" dirty="0">
              <a:solidFill>
                <a:schemeClr val="tx2"/>
              </a:solidFill>
              <a:latin typeface="Palatino Linotype" panose="02040502050505030304" pitchFamily="18" charset="0"/>
            </a:endParaRPr>
          </a:p>
        </p:txBody>
      </p:sp>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sp>
        <p:nvSpPr>
          <p:cNvPr id="6" name="Прямоугольник 5"/>
          <p:cNvSpPr/>
          <p:nvPr/>
        </p:nvSpPr>
        <p:spPr>
          <a:xfrm>
            <a:off x="2438400" y="2068097"/>
            <a:ext cx="13716000" cy="7848302"/>
          </a:xfrm>
          <a:prstGeom prst="rect">
            <a:avLst/>
          </a:prstGeom>
        </p:spPr>
        <p:txBody>
          <a:bodyPr wrap="square">
            <a:spAutoFit/>
          </a:bodyPr>
          <a:lstStyle/>
          <a:p>
            <a:pPr marL="430877" algn="just">
              <a:lnSpc>
                <a:spcPct val="120000"/>
              </a:lnSpc>
            </a:pPr>
            <a:r>
              <a:rPr lang="ru-RU" sz="2800" b="1" dirty="0" err="1" smtClean="0"/>
              <a:t>Стаття</a:t>
            </a:r>
            <a:r>
              <a:rPr lang="ru-RU" sz="2800" b="1" dirty="0" smtClean="0"/>
              <a:t> </a:t>
            </a:r>
            <a:r>
              <a:rPr lang="ru-RU" sz="2800" b="1" dirty="0"/>
              <a:t>203.</a:t>
            </a:r>
            <a:r>
              <a:rPr lang="ru-RU" sz="2800" dirty="0"/>
              <a:t> </a:t>
            </a:r>
            <a:r>
              <a:rPr lang="ru-RU" sz="2800" dirty="0" err="1"/>
              <a:t>Загальні</a:t>
            </a:r>
            <a:r>
              <a:rPr lang="ru-RU" sz="2800" dirty="0"/>
              <a:t> </a:t>
            </a:r>
            <a:r>
              <a:rPr lang="ru-RU" sz="2800" dirty="0" err="1"/>
              <a:t>вимоги</a:t>
            </a:r>
            <a:r>
              <a:rPr lang="ru-RU" sz="2800" dirty="0"/>
              <a:t>, </a:t>
            </a:r>
            <a:r>
              <a:rPr lang="ru-RU" sz="2800" dirty="0" err="1"/>
              <a:t>додержання</a:t>
            </a:r>
            <a:r>
              <a:rPr lang="ru-RU" sz="2800" dirty="0"/>
              <a:t> </a:t>
            </a:r>
            <a:r>
              <a:rPr lang="ru-RU" sz="2800" dirty="0" err="1"/>
              <a:t>яких</a:t>
            </a:r>
            <a:r>
              <a:rPr lang="ru-RU" sz="2800" dirty="0"/>
              <a:t> є </a:t>
            </a:r>
            <a:r>
              <a:rPr lang="ru-RU" sz="2800" dirty="0" err="1">
                <a:solidFill>
                  <a:schemeClr val="tx2"/>
                </a:solidFill>
              </a:rPr>
              <a:t>необхідним</a:t>
            </a:r>
            <a:r>
              <a:rPr lang="ru-RU" sz="2800" dirty="0">
                <a:solidFill>
                  <a:schemeClr val="tx2"/>
                </a:solidFill>
              </a:rPr>
              <a:t> для </a:t>
            </a:r>
            <a:r>
              <a:rPr lang="ru-RU" sz="2800" dirty="0" err="1">
                <a:solidFill>
                  <a:schemeClr val="tx2"/>
                </a:solidFill>
              </a:rPr>
              <a:t>чинності</a:t>
            </a:r>
            <a:r>
              <a:rPr lang="ru-RU" sz="2800" dirty="0">
                <a:solidFill>
                  <a:schemeClr val="tx2"/>
                </a:solidFill>
              </a:rPr>
              <a:t> </a:t>
            </a:r>
            <a:r>
              <a:rPr lang="ru-RU" sz="2800" dirty="0" err="1">
                <a:solidFill>
                  <a:schemeClr val="tx2"/>
                </a:solidFill>
              </a:rPr>
              <a:t>правочину</a:t>
            </a:r>
            <a:r>
              <a:rPr lang="ru-RU" sz="2800" dirty="0">
                <a:solidFill>
                  <a:schemeClr val="tx2"/>
                </a:solidFill>
              </a:rPr>
              <a:t> </a:t>
            </a:r>
            <a:endParaRPr lang="ru-RU" sz="2800" dirty="0" smtClean="0">
              <a:solidFill>
                <a:schemeClr val="tx2"/>
              </a:solidFill>
            </a:endParaRPr>
          </a:p>
          <a:p>
            <a:pPr marL="430877" algn="just">
              <a:lnSpc>
                <a:spcPct val="120000"/>
              </a:lnSpc>
            </a:pPr>
            <a:r>
              <a:rPr lang="ru-RU" sz="2800" dirty="0" smtClean="0"/>
              <a:t>6. </a:t>
            </a:r>
            <a:r>
              <a:rPr lang="ru-RU" sz="2800" dirty="0" err="1" smtClean="0"/>
              <a:t>Правочин</a:t>
            </a:r>
            <a:r>
              <a:rPr lang="ru-RU" sz="2800" dirty="0"/>
              <a:t>, </a:t>
            </a:r>
            <a:r>
              <a:rPr lang="ru-RU" sz="2800" dirty="0" err="1"/>
              <a:t>що</a:t>
            </a:r>
            <a:r>
              <a:rPr lang="ru-RU" sz="2800" dirty="0"/>
              <a:t> </a:t>
            </a:r>
            <a:r>
              <a:rPr lang="ru-RU" sz="2800" dirty="0" err="1"/>
              <a:t>вчиняється</a:t>
            </a:r>
            <a:r>
              <a:rPr lang="ru-RU" sz="2800" dirty="0"/>
              <a:t> </a:t>
            </a:r>
            <a:r>
              <a:rPr lang="ru-RU" sz="2800" dirty="0">
                <a:solidFill>
                  <a:srgbClr val="C00000"/>
                </a:solidFill>
              </a:rPr>
              <a:t>батьками (</a:t>
            </a:r>
            <a:r>
              <a:rPr lang="ru-RU" sz="2800" dirty="0" err="1">
                <a:solidFill>
                  <a:srgbClr val="C00000"/>
                </a:solidFill>
              </a:rPr>
              <a:t>усиновлювачами</a:t>
            </a:r>
            <a:r>
              <a:rPr lang="ru-RU" sz="2800" dirty="0">
                <a:solidFill>
                  <a:srgbClr val="C00000"/>
                </a:solidFill>
              </a:rPr>
              <a:t>)</a:t>
            </a:r>
            <a:r>
              <a:rPr lang="ru-RU" sz="2800" dirty="0"/>
              <a:t>, </a:t>
            </a:r>
            <a:r>
              <a:rPr lang="ru-RU" sz="2800" b="1" dirty="0"/>
              <a:t>НЕ </a:t>
            </a:r>
            <a:r>
              <a:rPr lang="ru-RU" sz="2800" b="1" dirty="0" err="1" smtClean="0"/>
              <a:t>може</a:t>
            </a:r>
            <a:r>
              <a:rPr lang="ru-RU" sz="2800" b="1" dirty="0"/>
              <a:t> </a:t>
            </a:r>
            <a:r>
              <a:rPr lang="ru-RU" sz="2800" b="1" dirty="0" err="1" smtClean="0"/>
              <a:t>суперечити</a:t>
            </a:r>
            <a:r>
              <a:rPr lang="ru-RU" sz="2800" b="1" dirty="0" smtClean="0"/>
              <a:t> </a:t>
            </a:r>
            <a:r>
              <a:rPr lang="ru-RU" sz="2800" b="1" dirty="0"/>
              <a:t>правам та </a:t>
            </a:r>
            <a:r>
              <a:rPr lang="ru-RU" sz="2800" b="1" dirty="0" err="1"/>
              <a:t>інтересам</a:t>
            </a:r>
            <a:r>
              <a:rPr lang="ru-RU" sz="2800" dirty="0"/>
              <a:t> </a:t>
            </a:r>
            <a:r>
              <a:rPr lang="ru-RU" sz="2800" dirty="0" err="1">
                <a:solidFill>
                  <a:srgbClr val="C00000"/>
                </a:solidFill>
              </a:rPr>
              <a:t>їхніх</a:t>
            </a:r>
            <a:r>
              <a:rPr lang="ru-RU" sz="2800" dirty="0"/>
              <a:t> </a:t>
            </a:r>
            <a:r>
              <a:rPr lang="ru-RU" sz="2800" dirty="0" err="1"/>
              <a:t>малолітніх</a:t>
            </a:r>
            <a:r>
              <a:rPr lang="ru-RU" sz="2800" dirty="0"/>
              <a:t>, </a:t>
            </a:r>
            <a:r>
              <a:rPr lang="ru-RU" sz="2800" dirty="0" err="1"/>
              <a:t>неповнолітніх</a:t>
            </a:r>
            <a:r>
              <a:rPr lang="ru-RU" sz="2800" dirty="0"/>
              <a:t> </a:t>
            </a:r>
            <a:r>
              <a:rPr lang="ru-RU" sz="2800" dirty="0" err="1"/>
              <a:t>чи</a:t>
            </a:r>
            <a:r>
              <a:rPr lang="ru-RU" sz="2800" dirty="0"/>
              <a:t> </a:t>
            </a:r>
            <a:r>
              <a:rPr lang="ru-RU" sz="2800" dirty="0" err="1"/>
              <a:t>непрацездатних</a:t>
            </a:r>
            <a:r>
              <a:rPr lang="ru-RU" sz="2800" dirty="0"/>
              <a:t> </a:t>
            </a:r>
            <a:r>
              <a:rPr lang="ru-RU" sz="2800" b="1" dirty="0" err="1"/>
              <a:t>дітей</a:t>
            </a:r>
            <a:r>
              <a:rPr lang="ru-RU" sz="2800" dirty="0" smtClean="0"/>
              <a:t>. </a:t>
            </a:r>
          </a:p>
          <a:p>
            <a:pPr marL="430877" algn="just">
              <a:lnSpc>
                <a:spcPct val="120000"/>
              </a:lnSpc>
            </a:pPr>
            <a:endParaRPr lang="ru-RU" sz="2800" dirty="0" smtClean="0"/>
          </a:p>
          <a:p>
            <a:pPr marL="430877" algn="just">
              <a:lnSpc>
                <a:spcPct val="120000"/>
              </a:lnSpc>
            </a:pPr>
            <a:r>
              <a:rPr lang="ru-RU" sz="2800" b="1" dirty="0" err="1" smtClean="0"/>
              <a:t>Стаття</a:t>
            </a:r>
            <a:r>
              <a:rPr lang="ru-RU" sz="2800" b="1" dirty="0" smtClean="0"/>
              <a:t> </a:t>
            </a:r>
            <a:r>
              <a:rPr lang="ru-RU" sz="2800" b="1" dirty="0"/>
              <a:t>209.</a:t>
            </a:r>
            <a:r>
              <a:rPr lang="ru-RU" sz="2800" dirty="0"/>
              <a:t> </a:t>
            </a:r>
            <a:r>
              <a:rPr lang="ru-RU" sz="2800" dirty="0" err="1"/>
              <a:t>Нотаріальне</a:t>
            </a:r>
            <a:r>
              <a:rPr lang="ru-RU" sz="2800" dirty="0"/>
              <a:t> </a:t>
            </a:r>
            <a:r>
              <a:rPr lang="ru-RU" sz="2800" dirty="0" err="1"/>
              <a:t>посвідчення</a:t>
            </a:r>
            <a:r>
              <a:rPr lang="ru-RU" sz="2800" dirty="0"/>
              <a:t> </a:t>
            </a:r>
            <a:r>
              <a:rPr lang="ru-RU" sz="2800" dirty="0" err="1" smtClean="0"/>
              <a:t>правочину</a:t>
            </a:r>
            <a:endParaRPr lang="ru-RU" sz="2800" dirty="0" smtClean="0"/>
          </a:p>
          <a:p>
            <a:pPr marL="430877" algn="just">
              <a:lnSpc>
                <a:spcPct val="120000"/>
              </a:lnSpc>
            </a:pPr>
            <a:r>
              <a:rPr lang="ru-RU" sz="2800" b="1" dirty="0" smtClean="0"/>
              <a:t>3. </a:t>
            </a:r>
            <a:r>
              <a:rPr lang="ru-RU" sz="2800" b="1" dirty="0" err="1" smtClean="0"/>
              <a:t>Нотаріальне</a:t>
            </a:r>
            <a:r>
              <a:rPr lang="ru-RU" sz="2800" b="1" dirty="0" smtClean="0"/>
              <a:t> </a:t>
            </a:r>
            <a:r>
              <a:rPr lang="ru-RU" sz="2800" b="1" dirty="0" err="1"/>
              <a:t>посвідчення</a:t>
            </a:r>
            <a:r>
              <a:rPr lang="ru-RU" sz="2800" b="1" dirty="0"/>
              <a:t> </a:t>
            </a:r>
            <a:r>
              <a:rPr lang="ru-RU" sz="2800" b="1" dirty="0" err="1"/>
              <a:t>може</a:t>
            </a:r>
            <a:r>
              <a:rPr lang="ru-RU" sz="2800" b="1" dirty="0"/>
              <a:t> бути </a:t>
            </a:r>
            <a:r>
              <a:rPr lang="ru-RU" sz="2800" b="1" dirty="0" err="1"/>
              <a:t>вчинене</a:t>
            </a:r>
            <a:r>
              <a:rPr lang="ru-RU" sz="2800" b="1" dirty="0"/>
              <a:t> на </a:t>
            </a:r>
            <a:r>
              <a:rPr lang="ru-RU" sz="2800" b="1" dirty="0" err="1"/>
              <a:t>тексті</a:t>
            </a:r>
            <a:r>
              <a:rPr lang="ru-RU" sz="2800" b="1" dirty="0"/>
              <a:t> </a:t>
            </a:r>
            <a:r>
              <a:rPr lang="ru-RU" sz="2800" dirty="0" err="1"/>
              <a:t>лише</a:t>
            </a:r>
            <a:r>
              <a:rPr lang="ru-RU" sz="2800" dirty="0"/>
              <a:t> такого </a:t>
            </a:r>
            <a:r>
              <a:rPr lang="ru-RU" sz="2800" b="1" dirty="0" err="1"/>
              <a:t>правочину</a:t>
            </a:r>
            <a:r>
              <a:rPr lang="ru-RU" sz="2800" b="1" dirty="0"/>
              <a:t>, </a:t>
            </a:r>
            <a:r>
              <a:rPr lang="ru-RU" sz="2800" b="1" dirty="0" err="1"/>
              <a:t>який</a:t>
            </a:r>
            <a:r>
              <a:rPr lang="ru-RU" sz="2800" b="1" dirty="0"/>
              <a:t> </a:t>
            </a:r>
            <a:r>
              <a:rPr lang="ru-RU" sz="2800" b="1" dirty="0" err="1"/>
              <a:t>відповідає</a:t>
            </a:r>
            <a:r>
              <a:rPr lang="ru-RU" sz="2800" b="1" dirty="0"/>
              <a:t> </a:t>
            </a:r>
            <a:r>
              <a:rPr lang="ru-RU" sz="2800" b="1" dirty="0" err="1"/>
              <a:t>загальним</a:t>
            </a:r>
            <a:r>
              <a:rPr lang="ru-RU" sz="2800" b="1" dirty="0"/>
              <a:t> </a:t>
            </a:r>
            <a:r>
              <a:rPr lang="ru-RU" sz="2800" b="1" dirty="0" err="1"/>
              <a:t>вимогам</a:t>
            </a:r>
            <a:r>
              <a:rPr lang="ru-RU" sz="2800" b="1" dirty="0"/>
              <a:t>, </a:t>
            </a:r>
            <a:r>
              <a:rPr lang="ru-RU" sz="2800" b="1" dirty="0" err="1"/>
              <a:t>встановленим</a:t>
            </a:r>
            <a:r>
              <a:rPr lang="ru-RU" sz="2800" b="1" dirty="0"/>
              <a:t> </a:t>
            </a:r>
            <a:r>
              <a:rPr lang="ru-RU" sz="2800" b="1" dirty="0" err="1"/>
              <a:t>статтею</a:t>
            </a:r>
            <a:r>
              <a:rPr lang="ru-RU" sz="2800" b="1" dirty="0"/>
              <a:t> 203 </a:t>
            </a:r>
            <a:r>
              <a:rPr lang="ru-RU" sz="2800" b="1" dirty="0" err="1"/>
              <a:t>цього</a:t>
            </a:r>
            <a:r>
              <a:rPr lang="ru-RU" sz="2800" b="1" dirty="0"/>
              <a:t> Кодексу</a:t>
            </a:r>
            <a:r>
              <a:rPr lang="ru-RU" sz="2800" dirty="0"/>
              <a:t> (прим.: ЦК</a:t>
            </a:r>
            <a:r>
              <a:rPr lang="ru-RU" sz="2800" dirty="0" smtClean="0"/>
              <a:t>).</a:t>
            </a:r>
          </a:p>
          <a:p>
            <a:pPr marL="430877" algn="just">
              <a:lnSpc>
                <a:spcPct val="120000"/>
              </a:lnSpc>
            </a:pPr>
            <a:endParaRPr lang="ru-RU" sz="2800" dirty="0" smtClean="0"/>
          </a:p>
          <a:p>
            <a:pPr marL="430877" algn="just">
              <a:lnSpc>
                <a:spcPct val="120000"/>
              </a:lnSpc>
            </a:pPr>
            <a:r>
              <a:rPr lang="ru-RU" sz="2800" b="1" dirty="0" err="1"/>
              <a:t>Стаття</a:t>
            </a:r>
            <a:r>
              <a:rPr lang="ru-RU" sz="2800" b="1" dirty="0"/>
              <a:t> </a:t>
            </a:r>
            <a:r>
              <a:rPr lang="ru-RU" sz="2800" b="1" dirty="0" smtClean="0"/>
              <a:t>215. </a:t>
            </a:r>
            <a:r>
              <a:rPr lang="uk-UA" sz="2800" dirty="0"/>
              <a:t>Недійсність правочину</a:t>
            </a:r>
            <a:endParaRPr lang="ru-RU" sz="2800" b="1" dirty="0"/>
          </a:p>
          <a:p>
            <a:pPr marL="430877" algn="just">
              <a:lnSpc>
                <a:spcPct val="120000"/>
              </a:lnSpc>
            </a:pPr>
            <a:r>
              <a:rPr lang="ru-RU" sz="2800" dirty="0"/>
              <a:t>1. </a:t>
            </a:r>
            <a:r>
              <a:rPr lang="ru-RU" sz="2800" dirty="0" err="1"/>
              <a:t>Підставою</a:t>
            </a:r>
            <a:r>
              <a:rPr lang="ru-RU" sz="2800" dirty="0"/>
              <a:t> </a:t>
            </a:r>
            <a:r>
              <a:rPr lang="ru-RU" sz="2800" dirty="0" err="1"/>
              <a:t>недійсності</a:t>
            </a:r>
            <a:r>
              <a:rPr lang="ru-RU" sz="2800" dirty="0"/>
              <a:t> </a:t>
            </a:r>
            <a:r>
              <a:rPr lang="ru-RU" sz="2800" dirty="0" err="1"/>
              <a:t>правочину</a:t>
            </a:r>
            <a:r>
              <a:rPr lang="ru-RU" sz="2800" dirty="0"/>
              <a:t> є </a:t>
            </a:r>
            <a:r>
              <a:rPr lang="ru-RU" sz="2800" b="1" dirty="0" err="1"/>
              <a:t>недодержання</a:t>
            </a:r>
            <a:r>
              <a:rPr lang="ru-RU" sz="2800" b="1" dirty="0"/>
              <a:t> в момент </a:t>
            </a:r>
            <a:r>
              <a:rPr lang="ru-RU" sz="2800" b="1" dirty="0" err="1"/>
              <a:t>вчинення</a:t>
            </a:r>
            <a:r>
              <a:rPr lang="ru-RU" sz="2800" b="1" dirty="0"/>
              <a:t> </a:t>
            </a:r>
            <a:r>
              <a:rPr lang="ru-RU" sz="2800" b="1" dirty="0" err="1"/>
              <a:t>правочину</a:t>
            </a:r>
            <a:r>
              <a:rPr lang="ru-RU" sz="2800" b="1" dirty="0"/>
              <a:t> </a:t>
            </a:r>
            <a:r>
              <a:rPr lang="ru-RU" sz="2800" dirty="0"/>
              <a:t>стороною (сторонами) </a:t>
            </a:r>
            <a:r>
              <a:rPr lang="ru-RU" sz="2800" b="1" dirty="0" err="1"/>
              <a:t>вимог</a:t>
            </a:r>
            <a:r>
              <a:rPr lang="ru-RU" sz="2800" b="1" dirty="0"/>
              <a:t>, </a:t>
            </a:r>
            <a:r>
              <a:rPr lang="ru-RU" sz="2800" b="1" dirty="0" err="1"/>
              <a:t>які</a:t>
            </a:r>
            <a:r>
              <a:rPr lang="ru-RU" sz="2800" b="1" dirty="0"/>
              <a:t> </a:t>
            </a:r>
            <a:r>
              <a:rPr lang="ru-RU" sz="2800" b="1" dirty="0" err="1"/>
              <a:t>встановлені</a:t>
            </a:r>
            <a:r>
              <a:rPr lang="ru-RU" sz="2800" dirty="0"/>
              <a:t> </a:t>
            </a:r>
            <a:r>
              <a:rPr lang="ru-RU" sz="2800" u="sng" dirty="0" err="1">
                <a:hlinkClick r:id="rId3"/>
              </a:rPr>
              <a:t>частинами</a:t>
            </a:r>
            <a:r>
              <a:rPr lang="ru-RU" sz="2800" u="sng" dirty="0">
                <a:hlinkClick r:id="rId3"/>
              </a:rPr>
              <a:t> </a:t>
            </a:r>
            <a:r>
              <a:rPr lang="ru-RU" sz="2800" u="sng" dirty="0" err="1">
                <a:hlinkClick r:id="rId3"/>
              </a:rPr>
              <a:t>першою</a:t>
            </a:r>
            <a:r>
              <a:rPr lang="ru-RU" sz="2800" u="sng" dirty="0">
                <a:hlinkClick r:id="rId3"/>
              </a:rPr>
              <a:t> - </a:t>
            </a:r>
            <a:r>
              <a:rPr lang="ru-RU" sz="2800" u="sng" dirty="0" err="1">
                <a:hlinkClick r:id="rId3"/>
              </a:rPr>
              <a:t>третьою</a:t>
            </a:r>
            <a:r>
              <a:rPr lang="ru-RU" sz="2800" dirty="0"/>
              <a:t>, </a:t>
            </a:r>
            <a:r>
              <a:rPr lang="ru-RU" sz="2800" u="sng" dirty="0" err="1">
                <a:hlinkClick r:id="rId4"/>
              </a:rPr>
              <a:t>п'ятою</a:t>
            </a:r>
            <a:r>
              <a:rPr lang="ru-RU" sz="2800" dirty="0"/>
              <a:t> та </a:t>
            </a:r>
            <a:r>
              <a:rPr lang="ru-RU" sz="2800" b="1" u="sng" dirty="0" err="1">
                <a:solidFill>
                  <a:srgbClr val="C00000"/>
                </a:solidFill>
                <a:hlinkClick r:id="rId5"/>
              </a:rPr>
              <a:t>шостою</a:t>
            </a:r>
            <a:r>
              <a:rPr lang="ru-RU" sz="2800" b="1" u="sng" dirty="0">
                <a:solidFill>
                  <a:srgbClr val="C00000"/>
                </a:solidFill>
                <a:hlinkClick r:id="rId5"/>
              </a:rPr>
              <a:t> </a:t>
            </a:r>
            <a:r>
              <a:rPr lang="ru-RU" sz="2800" b="1" u="sng" dirty="0" err="1">
                <a:solidFill>
                  <a:srgbClr val="C00000"/>
                </a:solidFill>
                <a:hlinkClick r:id="rId5"/>
              </a:rPr>
              <a:t>статті</a:t>
            </a:r>
            <a:r>
              <a:rPr lang="ru-RU" sz="2800" b="1" u="sng" dirty="0">
                <a:solidFill>
                  <a:srgbClr val="C00000"/>
                </a:solidFill>
                <a:hlinkClick r:id="rId5"/>
              </a:rPr>
              <a:t> 203</a:t>
            </a:r>
            <a:r>
              <a:rPr lang="ru-RU" sz="2800" b="1" dirty="0"/>
              <a:t> </a:t>
            </a:r>
            <a:r>
              <a:rPr lang="ru-RU" sz="2800" b="1" dirty="0" err="1"/>
              <a:t>цього</a:t>
            </a:r>
            <a:r>
              <a:rPr lang="ru-RU" sz="2800" b="1" dirty="0"/>
              <a:t> </a:t>
            </a:r>
            <a:r>
              <a:rPr lang="ru-RU" sz="2800" b="1" dirty="0" smtClean="0"/>
              <a:t>Кодексу </a:t>
            </a:r>
            <a:r>
              <a:rPr lang="ru-RU" sz="2800" dirty="0" smtClean="0"/>
              <a:t>(прим. ЦК).</a:t>
            </a:r>
            <a:endParaRPr lang="ru-RU" sz="2800" dirty="0"/>
          </a:p>
          <a:p>
            <a:pPr marL="430877" algn="just">
              <a:lnSpc>
                <a:spcPct val="120000"/>
              </a:lnSpc>
            </a:pPr>
            <a:endParaRPr lang="ru-RU" sz="2800" dirty="0" smtClean="0"/>
          </a:p>
          <a:p>
            <a:pPr marL="430877" algn="just">
              <a:lnSpc>
                <a:spcPct val="120000"/>
              </a:lnSpc>
            </a:pPr>
            <a:endParaRPr lang="ru-RU" sz="2800" dirty="0"/>
          </a:p>
        </p:txBody>
      </p:sp>
      <p:sp>
        <p:nvSpPr>
          <p:cNvPr id="8" name="object 7"/>
          <p:cNvSpPr/>
          <p:nvPr/>
        </p:nvSpPr>
        <p:spPr>
          <a:xfrm>
            <a:off x="-218290" y="2931519"/>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chemeClr val="accent5">
              <a:lumMod val="20000"/>
              <a:lumOff val="80000"/>
              <a:alpha val="60000"/>
            </a:schemeClr>
          </a:solidFill>
        </p:spPr>
        <p:txBody>
          <a:bodyPr wrap="square" lIns="0" tIns="0" rIns="0" bIns="0" rtlCol="0"/>
          <a:lstStyle/>
          <a:p>
            <a:endParaRPr sz="4035"/>
          </a:p>
        </p:txBody>
      </p:sp>
      <p:sp>
        <p:nvSpPr>
          <p:cNvPr id="11" name="object 7"/>
          <p:cNvSpPr/>
          <p:nvPr/>
        </p:nvSpPr>
        <p:spPr>
          <a:xfrm>
            <a:off x="15621705" y="-558799"/>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ECBEFE">
              <a:alpha val="36000"/>
            </a:srgbClr>
          </a:solidFill>
        </p:spPr>
        <p:txBody>
          <a:bodyPr wrap="square" lIns="0" tIns="0" rIns="0" bIns="0" rtlCol="0"/>
          <a:lstStyle/>
          <a:p>
            <a:endParaRPr sz="4035"/>
          </a:p>
        </p:txBody>
      </p:sp>
      <p:sp>
        <p:nvSpPr>
          <p:cNvPr id="12" name="object 7"/>
          <p:cNvSpPr/>
          <p:nvPr/>
        </p:nvSpPr>
        <p:spPr>
          <a:xfrm>
            <a:off x="16257195" y="6196806"/>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spTree>
    <p:extLst>
      <p:ext uri="{BB962C8B-B14F-4D97-AF65-F5344CB8AC3E}">
        <p14:creationId xmlns:p14="http://schemas.microsoft.com/office/powerpoint/2010/main" val="17037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472406"/>
            <a:ext cx="16128849" cy="7934806"/>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4" name="object 4"/>
          <p:cNvSpPr txBox="1"/>
          <p:nvPr/>
        </p:nvSpPr>
        <p:spPr>
          <a:xfrm>
            <a:off x="2209801" y="2158206"/>
            <a:ext cx="13716000" cy="6513271"/>
          </a:xfrm>
          <a:prstGeom prst="rect">
            <a:avLst/>
          </a:prstGeom>
        </p:spPr>
        <p:txBody>
          <a:bodyPr vert="horz" wrap="square" lIns="0" tIns="19000" rIns="0" bIns="0" rtlCol="0">
            <a:spAutoFit/>
          </a:bodyPr>
          <a:lstStyle/>
          <a:p>
            <a:pPr algn="ctr"/>
            <a:r>
              <a:rPr lang="ru-RU" sz="3600" b="1" dirty="0" err="1">
                <a:solidFill>
                  <a:schemeClr val="tx2"/>
                </a:solidFill>
              </a:rPr>
              <a:t>Питання</a:t>
            </a:r>
            <a:r>
              <a:rPr lang="ru-RU" sz="3600" b="1" dirty="0">
                <a:solidFill>
                  <a:schemeClr val="tx2"/>
                </a:solidFill>
              </a:rPr>
              <a:t>, </a:t>
            </a:r>
            <a:r>
              <a:rPr lang="ru-RU" sz="3600" b="1" dirty="0" err="1">
                <a:solidFill>
                  <a:schemeClr val="tx2"/>
                </a:solidFill>
              </a:rPr>
              <a:t>які</a:t>
            </a:r>
            <a:r>
              <a:rPr lang="ru-RU" sz="3600" b="1" dirty="0">
                <a:solidFill>
                  <a:schemeClr val="tx2"/>
                </a:solidFill>
              </a:rPr>
              <a:t> </a:t>
            </a:r>
            <a:r>
              <a:rPr lang="ru-RU" sz="3600" b="1" dirty="0" err="1" smtClean="0">
                <a:solidFill>
                  <a:schemeClr val="tx2"/>
                </a:solidFill>
              </a:rPr>
              <a:t>першочергово</a:t>
            </a:r>
            <a:r>
              <a:rPr lang="ru-RU" sz="3600" b="1" dirty="0" smtClean="0">
                <a:solidFill>
                  <a:schemeClr val="tx2"/>
                </a:solidFill>
              </a:rPr>
              <a:t> </a:t>
            </a:r>
            <a:r>
              <a:rPr lang="ru-RU" sz="3600" b="1" dirty="0" err="1" smtClean="0">
                <a:solidFill>
                  <a:schemeClr val="tx2"/>
                </a:solidFill>
              </a:rPr>
              <a:t>варто</a:t>
            </a:r>
            <a:r>
              <a:rPr lang="ru-RU" sz="3600" b="1" dirty="0" smtClean="0">
                <a:solidFill>
                  <a:schemeClr val="tx2"/>
                </a:solidFill>
              </a:rPr>
              <a:t> </a:t>
            </a:r>
            <a:r>
              <a:rPr lang="ru-RU" sz="3600" b="1" dirty="0" err="1">
                <a:solidFill>
                  <a:schemeClr val="tx2"/>
                </a:solidFill>
              </a:rPr>
              <a:t>з’ясувати</a:t>
            </a:r>
            <a:r>
              <a:rPr lang="ru-RU" sz="3600" b="1" dirty="0">
                <a:solidFill>
                  <a:schemeClr val="tx2"/>
                </a:solidFill>
              </a:rPr>
              <a:t> </a:t>
            </a:r>
            <a:r>
              <a:rPr lang="ru-RU" sz="3600" b="1" dirty="0" err="1" smtClean="0">
                <a:solidFill>
                  <a:schemeClr val="tx2"/>
                </a:solidFill>
              </a:rPr>
              <a:t>нотаріусу</a:t>
            </a:r>
            <a:endParaRPr lang="ru-RU" sz="3600" b="1" dirty="0" smtClean="0">
              <a:solidFill>
                <a:schemeClr val="tx2"/>
              </a:solidFill>
            </a:endParaRPr>
          </a:p>
          <a:p>
            <a:pPr algn="ctr"/>
            <a:r>
              <a:rPr lang="ru-RU" sz="3600" b="1" dirty="0" smtClean="0">
                <a:solidFill>
                  <a:schemeClr val="tx2"/>
                </a:solidFill>
              </a:rPr>
              <a:t> перед </a:t>
            </a:r>
            <a:r>
              <a:rPr lang="ru-RU" sz="3600" b="1" dirty="0" err="1" smtClean="0">
                <a:solidFill>
                  <a:schemeClr val="tx2"/>
                </a:solidFill>
              </a:rPr>
              <a:t>посвідченням</a:t>
            </a:r>
            <a:r>
              <a:rPr lang="ru-RU" sz="3600" b="1" dirty="0" smtClean="0">
                <a:solidFill>
                  <a:schemeClr val="tx2"/>
                </a:solidFill>
              </a:rPr>
              <a:t> </a:t>
            </a:r>
            <a:r>
              <a:rPr lang="ru-RU" sz="3600" b="1" dirty="0" err="1" smtClean="0">
                <a:solidFill>
                  <a:schemeClr val="tx2"/>
                </a:solidFill>
              </a:rPr>
              <a:t>правочину</a:t>
            </a:r>
            <a:r>
              <a:rPr lang="ru-RU" sz="3600" dirty="0" smtClean="0"/>
              <a:t>:</a:t>
            </a:r>
          </a:p>
          <a:p>
            <a:pPr algn="just"/>
            <a:endParaRPr lang="uk-UA" sz="3000" dirty="0"/>
          </a:p>
          <a:p>
            <a:pPr marL="514350" lvl="0" indent="-514350" algn="just">
              <a:buFont typeface="+mj-lt"/>
              <a:buAutoNum type="arabicPeriod"/>
            </a:pPr>
            <a:r>
              <a:rPr lang="uk-UA" sz="3200" dirty="0">
                <a:solidFill>
                  <a:srgbClr val="C00000"/>
                </a:solidFill>
              </a:rPr>
              <a:t>Хто</a:t>
            </a:r>
            <a:r>
              <a:rPr lang="uk-UA" sz="3200" dirty="0"/>
              <a:t> вчиняє правочин</a:t>
            </a:r>
            <a:r>
              <a:rPr lang="uk-UA" sz="3200" dirty="0" smtClean="0"/>
              <a:t>?</a:t>
            </a:r>
          </a:p>
          <a:p>
            <a:pPr lvl="0" algn="just"/>
            <a:endParaRPr lang="uk-UA" sz="3200" dirty="0" smtClean="0"/>
          </a:p>
          <a:p>
            <a:pPr lvl="0" algn="just"/>
            <a:r>
              <a:rPr lang="ru-RU" sz="3200" dirty="0" smtClean="0"/>
              <a:t>2. </a:t>
            </a:r>
            <a:r>
              <a:rPr lang="ru-RU" sz="3200" dirty="0" err="1" smtClean="0"/>
              <a:t>Чи</a:t>
            </a:r>
            <a:r>
              <a:rPr lang="ru-RU" sz="3200" dirty="0" smtClean="0"/>
              <a:t> </a:t>
            </a:r>
            <a:r>
              <a:rPr lang="ru-RU" sz="3200" dirty="0" err="1"/>
              <a:t>мають</a:t>
            </a:r>
            <a:r>
              <a:rPr lang="ru-RU" sz="3200" dirty="0"/>
              <a:t> батьки (</a:t>
            </a:r>
            <a:r>
              <a:rPr lang="ru-RU" sz="3200" dirty="0" err="1"/>
              <a:t>усиновлювачі</a:t>
            </a:r>
            <a:r>
              <a:rPr lang="ru-RU" sz="3200" dirty="0" smtClean="0"/>
              <a:t>):</a:t>
            </a:r>
          </a:p>
          <a:p>
            <a:pPr marL="457200" lvl="0" indent="-457200" algn="just">
              <a:buFont typeface="Arial" panose="020B0604020202020204" pitchFamily="34" charset="0"/>
              <a:buChar char="•"/>
            </a:pPr>
            <a:r>
              <a:rPr lang="ru-RU" sz="3200" dirty="0" err="1" smtClean="0">
                <a:solidFill>
                  <a:srgbClr val="C00000"/>
                </a:solidFill>
              </a:rPr>
              <a:t>малолітніх</a:t>
            </a:r>
            <a:r>
              <a:rPr lang="ru-RU" sz="3200" dirty="0" smtClean="0">
                <a:solidFill>
                  <a:srgbClr val="C00000"/>
                </a:solidFill>
              </a:rPr>
              <a:t>,</a:t>
            </a:r>
          </a:p>
          <a:p>
            <a:pPr marL="457200" lvl="0" indent="-457200" algn="just">
              <a:buFont typeface="Arial" panose="020B0604020202020204" pitchFamily="34" charset="0"/>
              <a:buChar char="•"/>
            </a:pPr>
            <a:r>
              <a:rPr lang="ru-RU" sz="3200" dirty="0" err="1" smtClean="0">
                <a:solidFill>
                  <a:srgbClr val="C00000"/>
                </a:solidFill>
              </a:rPr>
              <a:t>неповнолітніх</a:t>
            </a:r>
            <a:r>
              <a:rPr lang="ru-RU" sz="3200" dirty="0" smtClean="0">
                <a:solidFill>
                  <a:srgbClr val="C00000"/>
                </a:solidFill>
              </a:rPr>
              <a:t> </a:t>
            </a:r>
            <a:r>
              <a:rPr lang="ru-RU" sz="3200" dirty="0" err="1" smtClean="0">
                <a:solidFill>
                  <a:srgbClr val="C00000"/>
                </a:solidFill>
              </a:rPr>
              <a:t>чи</a:t>
            </a:r>
            <a:endParaRPr lang="ru-RU" sz="3200" dirty="0" smtClean="0">
              <a:solidFill>
                <a:srgbClr val="C00000"/>
              </a:solidFill>
            </a:endParaRPr>
          </a:p>
          <a:p>
            <a:pPr marL="457200" lvl="0" indent="-457200" algn="just">
              <a:buFont typeface="Arial" panose="020B0604020202020204" pitchFamily="34" charset="0"/>
              <a:buChar char="•"/>
            </a:pPr>
            <a:r>
              <a:rPr lang="ru-RU" sz="3200" dirty="0" err="1" smtClean="0">
                <a:solidFill>
                  <a:srgbClr val="C00000"/>
                </a:solidFill>
              </a:rPr>
              <a:t>непрацездатних</a:t>
            </a:r>
            <a:r>
              <a:rPr lang="ru-RU" sz="3200" dirty="0" smtClean="0">
                <a:solidFill>
                  <a:srgbClr val="C00000"/>
                </a:solidFill>
              </a:rPr>
              <a:t> </a:t>
            </a:r>
            <a:r>
              <a:rPr lang="ru-RU" sz="3200" dirty="0" err="1">
                <a:solidFill>
                  <a:srgbClr val="C00000"/>
                </a:solidFill>
              </a:rPr>
              <a:t>дітей</a:t>
            </a:r>
            <a:r>
              <a:rPr lang="ru-RU" sz="3200" dirty="0"/>
              <a:t>, </a:t>
            </a:r>
            <a:endParaRPr lang="ru-RU" sz="3200" dirty="0" smtClean="0"/>
          </a:p>
          <a:p>
            <a:pPr lvl="0" algn="just"/>
            <a:r>
              <a:rPr lang="ru-RU" sz="3200" dirty="0" smtClean="0"/>
              <a:t>прав </a:t>
            </a:r>
            <a:r>
              <a:rPr lang="ru-RU" sz="3200" dirty="0"/>
              <a:t>та </a:t>
            </a:r>
            <a:r>
              <a:rPr lang="ru-RU" sz="3200" dirty="0" err="1"/>
              <a:t>інтересів</a:t>
            </a:r>
            <a:r>
              <a:rPr lang="ru-RU" sz="3200" dirty="0"/>
              <a:t> </a:t>
            </a:r>
            <a:r>
              <a:rPr lang="ru-RU" sz="3200" dirty="0" err="1"/>
              <a:t>яких</a:t>
            </a:r>
            <a:r>
              <a:rPr lang="ru-RU" sz="3200" dirty="0"/>
              <a:t> </a:t>
            </a:r>
            <a:r>
              <a:rPr lang="ru-RU" sz="3200" dirty="0" err="1"/>
              <a:t>може</a:t>
            </a:r>
            <a:r>
              <a:rPr lang="ru-RU" sz="3200" dirty="0"/>
              <a:t> </a:t>
            </a:r>
            <a:r>
              <a:rPr lang="ru-RU" sz="3200" dirty="0" err="1"/>
              <a:t>стосуватися</a:t>
            </a:r>
            <a:r>
              <a:rPr lang="ru-RU" sz="3200" dirty="0"/>
              <a:t> </a:t>
            </a:r>
            <a:r>
              <a:rPr lang="ru-RU" sz="3200" dirty="0" err="1"/>
              <a:t>правочин</a:t>
            </a:r>
            <a:r>
              <a:rPr lang="ru-RU" sz="3200" dirty="0" smtClean="0"/>
              <a:t>?</a:t>
            </a:r>
          </a:p>
          <a:p>
            <a:pPr lvl="0" algn="just"/>
            <a:endParaRPr lang="ru-RU" sz="3200" dirty="0" smtClean="0"/>
          </a:p>
          <a:p>
            <a:pPr lvl="0" algn="just"/>
            <a:r>
              <a:rPr lang="uk-UA" sz="3200" dirty="0" smtClean="0">
                <a:solidFill>
                  <a:srgbClr val="C00000"/>
                </a:solidFill>
              </a:rPr>
              <a:t>3. Чи </a:t>
            </a:r>
            <a:r>
              <a:rPr lang="uk-UA" sz="3200" dirty="0">
                <a:solidFill>
                  <a:srgbClr val="C00000"/>
                </a:solidFill>
              </a:rPr>
              <a:t>суперечить </a:t>
            </a:r>
            <a:r>
              <a:rPr lang="uk-UA" sz="3200" dirty="0"/>
              <a:t>правочин, що вчиняється батьками (</a:t>
            </a:r>
            <a:r>
              <a:rPr lang="uk-UA" sz="3200" dirty="0" err="1"/>
              <a:t>усиновлювачами</a:t>
            </a:r>
            <a:r>
              <a:rPr lang="uk-UA" sz="3200" dirty="0" smtClean="0"/>
              <a:t>), </a:t>
            </a:r>
            <a:r>
              <a:rPr lang="uk-UA" sz="3200" dirty="0">
                <a:solidFill>
                  <a:srgbClr val="C00000"/>
                </a:solidFill>
              </a:rPr>
              <a:t>правам та інтересам їхніх </a:t>
            </a:r>
            <a:r>
              <a:rPr lang="uk-UA" sz="3200" dirty="0"/>
              <a:t>малолітніх, неповнолітніх чи непрацездатних </a:t>
            </a:r>
            <a:r>
              <a:rPr lang="uk-UA" sz="3200" dirty="0">
                <a:solidFill>
                  <a:srgbClr val="C00000"/>
                </a:solidFill>
              </a:rPr>
              <a:t>дітей</a:t>
            </a:r>
            <a:r>
              <a:rPr lang="uk-UA" sz="3200" dirty="0"/>
              <a:t>?</a:t>
            </a:r>
            <a:endParaRPr lang="uk-UA" sz="3000" dirty="0"/>
          </a:p>
        </p:txBody>
      </p:sp>
      <p:sp>
        <p:nvSpPr>
          <p:cNvPr id="9" name="object 7"/>
          <p:cNvSpPr/>
          <p:nvPr/>
        </p:nvSpPr>
        <p:spPr>
          <a:xfrm>
            <a:off x="15557995" y="-813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ECBEFE">
              <a:alpha val="36000"/>
            </a:srgbClr>
          </a:solidFill>
        </p:spPr>
        <p:txBody>
          <a:bodyPr wrap="square" lIns="0" tIns="0" rIns="0" bIns="0" rtlCol="0"/>
          <a:lstStyle/>
          <a:p>
            <a:endParaRPr sz="4035"/>
          </a:p>
        </p:txBody>
      </p:sp>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600" y="4291806"/>
            <a:ext cx="3287650" cy="337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99" y="1877649"/>
            <a:ext cx="312102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93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6306800" cy="8001000"/>
          </a:xfrm>
        </p:spPr>
        <p:txBody>
          <a:bodyPr>
            <a:noAutofit/>
          </a:bodyPr>
          <a:lstStyle/>
          <a:p>
            <a:pPr algn="r"/>
            <a:r>
              <a:rPr lang="ru-RU" sz="3000" b="1" dirty="0" smtClean="0"/>
              <a:t>Наказ МЮУ</a:t>
            </a:r>
            <a:r>
              <a:rPr lang="ru-RU" sz="3000" dirty="0" smtClean="0"/>
              <a:t> </a:t>
            </a:r>
            <a:r>
              <a:rPr lang="ru-RU" sz="3000" dirty="0" err="1" smtClean="0"/>
              <a:t>від</a:t>
            </a:r>
            <a:r>
              <a:rPr lang="ru-RU" sz="3000" dirty="0" smtClean="0"/>
              <a:t> </a:t>
            </a:r>
            <a:r>
              <a:rPr lang="uk-UA" sz="3000" b="1" dirty="0"/>
              <a:t>02.01.2025  № </a:t>
            </a:r>
            <a:r>
              <a:rPr lang="uk-UA" sz="3000" b="1" dirty="0" smtClean="0"/>
              <a:t>14/5</a:t>
            </a:r>
          </a:p>
          <a:p>
            <a:pPr algn="r"/>
            <a:r>
              <a:rPr lang="ru-RU" sz="3200" b="1" dirty="0" smtClean="0"/>
              <a:t>Про </a:t>
            </a:r>
            <a:r>
              <a:rPr lang="ru-RU" sz="3200" b="1" dirty="0" err="1"/>
              <a:t>затвердження</a:t>
            </a:r>
            <a:r>
              <a:rPr lang="ru-RU" sz="3200" b="1" dirty="0"/>
              <a:t> </a:t>
            </a:r>
            <a:r>
              <a:rPr lang="ru-RU" sz="3200" b="1" dirty="0" err="1"/>
              <a:t>Змін</a:t>
            </a:r>
            <a:r>
              <a:rPr lang="ru-RU" sz="3200" b="1" dirty="0"/>
              <a:t> до </a:t>
            </a:r>
            <a:r>
              <a:rPr lang="ru-RU" sz="3200" b="1" dirty="0" smtClean="0"/>
              <a:t>Порядку </a:t>
            </a:r>
            <a:r>
              <a:rPr lang="ru-RU" sz="3200" b="1" dirty="0" err="1" smtClean="0"/>
              <a:t>вчинення</a:t>
            </a:r>
            <a:endParaRPr lang="ru-RU" sz="3200" b="1" dirty="0" smtClean="0"/>
          </a:p>
          <a:p>
            <a:pPr algn="r"/>
            <a:r>
              <a:rPr lang="ru-RU" sz="3200" b="1" dirty="0" smtClean="0"/>
              <a:t> </a:t>
            </a:r>
            <a:r>
              <a:rPr lang="ru-RU" sz="3200" b="1" dirty="0" err="1"/>
              <a:t>нотаріальних</a:t>
            </a:r>
            <a:r>
              <a:rPr lang="ru-RU" sz="3200" b="1" dirty="0"/>
              <a:t> </a:t>
            </a:r>
            <a:r>
              <a:rPr lang="ru-RU" sz="3200" b="1" dirty="0" err="1" smtClean="0"/>
              <a:t>дій</a:t>
            </a:r>
            <a:r>
              <a:rPr lang="ru-RU" sz="3200" b="1" dirty="0" smtClean="0"/>
              <a:t> </a:t>
            </a:r>
            <a:r>
              <a:rPr lang="ru-RU" sz="3200" b="1" dirty="0" err="1"/>
              <a:t>нотаріусами</a:t>
            </a:r>
            <a:r>
              <a:rPr lang="ru-RU" sz="3200" b="1" dirty="0"/>
              <a:t> </a:t>
            </a:r>
            <a:r>
              <a:rPr lang="ru-RU" sz="3200" b="1" dirty="0" err="1" smtClean="0"/>
              <a:t>України</a:t>
            </a:r>
            <a:r>
              <a:rPr lang="ru-RU" sz="3200" b="1" dirty="0" smtClean="0"/>
              <a:t> (</a:t>
            </a:r>
            <a:r>
              <a:rPr lang="ru-RU" sz="3200" b="1" dirty="0" err="1" smtClean="0"/>
              <a:t>далі</a:t>
            </a:r>
            <a:r>
              <a:rPr lang="ru-RU" sz="3200" b="1" dirty="0" smtClean="0"/>
              <a:t> - Порядок)</a:t>
            </a:r>
          </a:p>
          <a:p>
            <a:pPr algn="just"/>
            <a:r>
              <a:rPr lang="uk-UA" sz="3200" dirty="0" smtClean="0"/>
              <a:t>	</a:t>
            </a:r>
          </a:p>
          <a:p>
            <a:pPr algn="just"/>
            <a:r>
              <a:rPr lang="uk-UA" sz="3000" dirty="0" smtClean="0"/>
              <a:t>	Наказ прийнято</a:t>
            </a:r>
            <a:r>
              <a:rPr lang="uk-UA" sz="3000" dirty="0"/>
              <a:t>, зокрема відповідно до </a:t>
            </a:r>
            <a:r>
              <a:rPr lang="uk-UA" sz="3000" b="1" dirty="0" smtClean="0"/>
              <a:t>закону від </a:t>
            </a:r>
            <a:r>
              <a:rPr lang="uk-UA" sz="3000" b="1" dirty="0"/>
              <a:t>14 липня 2023 року </a:t>
            </a:r>
            <a:r>
              <a:rPr lang="uk-UA" sz="3000" b="1" dirty="0">
                <a:hlinkClick r:id="rId2"/>
              </a:rPr>
              <a:t>№ 3265-</a:t>
            </a:r>
            <a:r>
              <a:rPr lang="en-US" sz="3000" b="1" dirty="0">
                <a:hlinkClick r:id="rId2"/>
              </a:rPr>
              <a:t>IX</a:t>
            </a:r>
            <a:r>
              <a:rPr lang="en-US" sz="3000" dirty="0"/>
              <a:t> «</a:t>
            </a:r>
            <a:r>
              <a:rPr lang="uk-UA" sz="3000" dirty="0"/>
              <a:t>Про внесення змін до деяких законодавчих актів України </a:t>
            </a:r>
            <a:r>
              <a:rPr lang="uk-UA" sz="3000" b="1" dirty="0"/>
              <a:t>щодо забезпечення захисту </a:t>
            </a:r>
            <a:r>
              <a:rPr lang="uk-UA" sz="3000" dirty="0"/>
              <a:t>права власності та інших речових прав на нерухоме майно, що належать дітям та підопічним особам», яким вносились зміни до</a:t>
            </a:r>
            <a:r>
              <a:rPr lang="uk-UA" sz="3000" dirty="0" smtClean="0"/>
              <a:t>:</a:t>
            </a:r>
          </a:p>
          <a:p>
            <a:pPr marL="457200" indent="-457200" algn="just">
              <a:buFont typeface="Wingdings" panose="05000000000000000000" pitchFamily="2" charset="2"/>
              <a:buChar char="q"/>
            </a:pPr>
            <a:r>
              <a:rPr lang="uk-UA" sz="3000" b="1" dirty="0" smtClean="0"/>
              <a:t>статті </a:t>
            </a:r>
            <a:r>
              <a:rPr lang="uk-UA" sz="3000" b="1" dirty="0"/>
              <a:t>177 </a:t>
            </a:r>
            <a:r>
              <a:rPr lang="uk-UA" sz="3000" b="1" dirty="0" smtClean="0"/>
              <a:t>Сімейного кодексу України,</a:t>
            </a:r>
          </a:p>
          <a:p>
            <a:pPr marL="457200" indent="-457200" algn="just">
              <a:buFont typeface="Wingdings" panose="05000000000000000000" pitchFamily="2" charset="2"/>
              <a:buChar char="q"/>
            </a:pPr>
            <a:r>
              <a:rPr lang="uk-UA" sz="3000" b="1" dirty="0" smtClean="0"/>
              <a:t>статті </a:t>
            </a:r>
            <a:r>
              <a:rPr lang="uk-UA" sz="3000" b="1" dirty="0"/>
              <a:t>71 </a:t>
            </a:r>
            <a:r>
              <a:rPr lang="uk-UA" sz="3000" b="1" dirty="0" smtClean="0"/>
              <a:t>Цивільного кодексу України, </a:t>
            </a:r>
            <a:endParaRPr lang="uk-UA" sz="3000" b="1" dirty="0"/>
          </a:p>
          <a:p>
            <a:pPr marL="457200" indent="-457200" algn="just">
              <a:buFont typeface="Wingdings" panose="05000000000000000000" pitchFamily="2" charset="2"/>
              <a:buChar char="q"/>
            </a:pPr>
            <a:r>
              <a:rPr lang="uk-UA" sz="3000" b="1" dirty="0"/>
              <a:t>с</a:t>
            </a:r>
            <a:r>
              <a:rPr lang="uk-UA" sz="3000" b="1" dirty="0" smtClean="0"/>
              <a:t>татті 17 Закону України </a:t>
            </a:r>
            <a:r>
              <a:rPr lang="uk-UA" sz="3000" b="1" dirty="0"/>
              <a:t>“Про охорону дитинства</a:t>
            </a:r>
            <a:r>
              <a:rPr lang="uk-UA" sz="3000" b="1" dirty="0" smtClean="0"/>
              <a:t>”,</a:t>
            </a:r>
          </a:p>
          <a:p>
            <a:pPr marL="457200" indent="-457200" algn="just">
              <a:buFont typeface="Wingdings" panose="05000000000000000000" pitchFamily="2" charset="2"/>
              <a:buChar char="q"/>
            </a:pPr>
            <a:r>
              <a:rPr lang="uk-UA" sz="3000" b="1" dirty="0" smtClean="0"/>
              <a:t>статті </a:t>
            </a:r>
            <a:r>
              <a:rPr lang="uk-UA" sz="3000" b="1" dirty="0"/>
              <a:t>12 </a:t>
            </a:r>
            <a:r>
              <a:rPr lang="uk-UA" sz="3000" b="1" dirty="0" smtClean="0"/>
              <a:t>Закону України “Про </a:t>
            </a:r>
            <a:r>
              <a:rPr lang="uk-UA" sz="3000" b="1" dirty="0"/>
              <a:t>основи соціального захисту бездомних осіб і безпритульних дітей</a:t>
            </a:r>
            <a:r>
              <a:rPr lang="uk-UA" sz="3000" b="1" dirty="0" smtClean="0"/>
              <a:t>”,</a:t>
            </a:r>
          </a:p>
          <a:p>
            <a:pPr marL="457200" indent="-457200" algn="just">
              <a:buFont typeface="Wingdings" panose="05000000000000000000" pitchFamily="2" charset="2"/>
              <a:buChar char="q"/>
            </a:pPr>
            <a:r>
              <a:rPr lang="uk-UA" sz="3000" b="1" dirty="0" smtClean="0"/>
              <a:t>статті </a:t>
            </a:r>
            <a:r>
              <a:rPr lang="uk-UA" sz="3000" b="1" dirty="0"/>
              <a:t>10 </a:t>
            </a:r>
            <a:r>
              <a:rPr lang="uk-UA" sz="3000" b="1" dirty="0" smtClean="0"/>
              <a:t>Закону України </a:t>
            </a:r>
            <a:r>
              <a:rPr lang="uk-UA" sz="3000" b="1" dirty="0"/>
              <a:t>"Про державну реєстрацію речових прав на нерухоме майно та їх </a:t>
            </a:r>
            <a:r>
              <a:rPr lang="uk-UA" sz="3000" b="1" dirty="0" smtClean="0"/>
              <a:t>обтяжень»</a:t>
            </a:r>
          </a:p>
          <a:p>
            <a:pPr algn="just"/>
            <a:r>
              <a:rPr lang="uk-UA" sz="3000" dirty="0" smtClean="0"/>
              <a:t>Крім зазначених норм питання захисту прав дітей при вчиненні правочинів також регулюють, серед іншого стаття 32 Цивільного кодексу України, стаття 18 Закону України «Про охорону дитинства».</a:t>
            </a:r>
          </a:p>
          <a:p>
            <a:pPr algn="just"/>
            <a:r>
              <a:rPr lang="uk-UA" sz="3200" b="1" dirty="0"/>
              <a:t> </a:t>
            </a:r>
            <a:r>
              <a:rPr lang="uk-UA" sz="3200" b="1" dirty="0" smtClean="0"/>
              <a:t>          </a:t>
            </a:r>
          </a:p>
          <a:p>
            <a:pPr algn="just"/>
            <a:endParaRPr lang="uk-UA" sz="3200" b="1" dirty="0"/>
          </a:p>
          <a:p>
            <a:pPr algn="just"/>
            <a:r>
              <a:rPr lang="ru-RU" sz="3200" dirty="0"/>
              <a:t>                                                                                                                                                                 </a:t>
            </a:r>
          </a:p>
          <a:p>
            <a:pPr algn="just"/>
            <a:endParaRPr lang="ru-RU" sz="3200"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sp>
        <p:nvSpPr>
          <p:cNvPr id="7" name="object 7"/>
          <p:cNvSpPr/>
          <p:nvPr/>
        </p:nvSpPr>
        <p:spPr>
          <a:xfrm>
            <a:off x="16725975" y="7416006"/>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962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37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6306800" cy="8001000"/>
          </a:xfrm>
        </p:spPr>
        <p:txBody>
          <a:bodyPr>
            <a:noAutofit/>
          </a:bodyPr>
          <a:lstStyle/>
          <a:p>
            <a:pPr algn="ctr"/>
            <a:r>
              <a:rPr lang="uk-UA" sz="3200" dirty="0" smtClean="0"/>
              <a:t>	</a:t>
            </a:r>
            <a:r>
              <a:rPr lang="ru-RU" sz="3200" b="1" dirty="0" smtClean="0"/>
              <a:t>ЗУ «Про </a:t>
            </a:r>
            <a:r>
              <a:rPr lang="ru-RU" sz="3200" b="1" dirty="0" err="1" smtClean="0"/>
              <a:t>охорону</a:t>
            </a:r>
            <a:r>
              <a:rPr lang="ru-RU" sz="3200" b="1" dirty="0" smtClean="0"/>
              <a:t> </a:t>
            </a:r>
            <a:r>
              <a:rPr lang="ru-RU" sz="3200" b="1" dirty="0" err="1" smtClean="0"/>
              <a:t>дитинства</a:t>
            </a:r>
            <a:r>
              <a:rPr lang="ru-RU" sz="3200" b="1" dirty="0" smtClean="0"/>
              <a:t>»</a:t>
            </a:r>
          </a:p>
          <a:p>
            <a:r>
              <a:rPr lang="uk-UA" sz="2800" b="1" dirty="0" smtClean="0"/>
              <a:t>Стаття </a:t>
            </a:r>
            <a:r>
              <a:rPr lang="uk-UA" sz="2800" b="1" dirty="0"/>
              <a:t>17. Право дитини на майно</a:t>
            </a:r>
          </a:p>
          <a:p>
            <a:pPr algn="just"/>
            <a:r>
              <a:rPr lang="uk-UA" sz="2800" dirty="0" smtClean="0"/>
              <a:t>	Кожна </a:t>
            </a:r>
            <a:r>
              <a:rPr lang="uk-UA" sz="2800" dirty="0"/>
              <a:t>дитина, в тому числі й усиновлена, має право на одержання в установленому законом порядку </a:t>
            </a:r>
            <a:r>
              <a:rPr lang="uk-UA" sz="2800" b="1" dirty="0"/>
              <a:t>в спадщину майна і грошових коштів </a:t>
            </a:r>
            <a:r>
              <a:rPr lang="uk-UA" sz="2800" b="1" dirty="0" smtClean="0"/>
              <a:t>батьків </a:t>
            </a:r>
            <a:r>
              <a:rPr lang="uk-UA" sz="2800" b="1" dirty="0"/>
              <a:t>чи одного з них у разі їх смерті або визнання їх за рішенням суду померлими</a:t>
            </a:r>
            <a:r>
              <a:rPr lang="uk-UA" sz="2800" dirty="0"/>
              <a:t> незалежно від місця проживання. </a:t>
            </a:r>
            <a:r>
              <a:rPr lang="uk-UA" sz="2800" b="1" dirty="0"/>
              <a:t>Дитина, батьки якої позбавлені батьківських прав, не втрачає права на успадкування їх майна.</a:t>
            </a:r>
          </a:p>
          <a:p>
            <a:pPr algn="just"/>
            <a:r>
              <a:rPr lang="uk-UA" sz="2800" dirty="0" smtClean="0"/>
              <a:t>	У </a:t>
            </a:r>
            <a:r>
              <a:rPr lang="uk-UA" sz="2800" dirty="0"/>
              <a:t>разі визнання батьків або одного з них рішенням суду безвісно відсутніми дитина </a:t>
            </a:r>
            <a:r>
              <a:rPr lang="uk-UA" sz="2800" b="1" dirty="0"/>
              <a:t>має право на утримання за рахунок їх коштів і майна.</a:t>
            </a:r>
          </a:p>
          <a:p>
            <a:pPr algn="just"/>
            <a:r>
              <a:rPr lang="uk-UA" sz="2800" dirty="0" smtClean="0"/>
              <a:t>	Батьки </a:t>
            </a:r>
            <a:r>
              <a:rPr lang="uk-UA" sz="2800" dirty="0"/>
              <a:t>або інші законні представники не мають права без дозволу органу опіки та піклування, наданого відповідно до закону, вчиняти від імені малолітньої дитини правочини, визначені </a:t>
            </a:r>
            <a:r>
              <a:rPr lang="uk-UA" sz="2800" u="sng" dirty="0">
                <a:hlinkClick r:id="rId2"/>
              </a:rPr>
              <a:t>частиною другою</a:t>
            </a:r>
            <a:r>
              <a:rPr lang="uk-UA" sz="2800" dirty="0"/>
              <a:t> статті 177 Сімейного кодексу України.</a:t>
            </a:r>
          </a:p>
          <a:p>
            <a:pPr algn="just"/>
            <a:r>
              <a:rPr lang="uk-UA" sz="2800" i="1" dirty="0"/>
              <a:t>	</a:t>
            </a:r>
            <a:r>
              <a:rPr lang="uk-UA" sz="2800" dirty="0" smtClean="0"/>
              <a:t>На </a:t>
            </a:r>
            <a:r>
              <a:rPr lang="uk-UA" sz="2800" dirty="0"/>
              <a:t>вчинення неповнолітньою особою правочинів, передбачених </a:t>
            </a:r>
            <a:r>
              <a:rPr lang="uk-UA" sz="2800" u="sng" dirty="0">
                <a:hlinkClick r:id="rId2"/>
              </a:rPr>
              <a:t>частиною другою</a:t>
            </a:r>
            <a:r>
              <a:rPr lang="uk-UA" sz="2800" dirty="0"/>
              <a:t> статті 177 Сімейного кодексу України, має бути одержана згода батьків або інших законних представників такої особи та дозвіл органу опіки та піклування відповідно до закону.</a:t>
            </a:r>
          </a:p>
          <a:p>
            <a:pPr algn="just"/>
            <a:r>
              <a:rPr lang="uk-UA" sz="2800" i="1" dirty="0"/>
              <a:t>	</a:t>
            </a:r>
            <a:r>
              <a:rPr lang="uk-UA" sz="2800" dirty="0" smtClean="0">
                <a:solidFill>
                  <a:srgbClr val="C00000"/>
                </a:solidFill>
              </a:rPr>
              <a:t>Суд</a:t>
            </a:r>
            <a:r>
              <a:rPr lang="uk-UA" sz="2800" dirty="0" smtClean="0"/>
              <a:t> </a:t>
            </a:r>
            <a:r>
              <a:rPr lang="uk-UA" sz="2800" b="1" dirty="0"/>
              <a:t>у разі позбавлення батьків батьківських прав або відібрання дитини без позбавлення батьківських прав</a:t>
            </a:r>
            <a:r>
              <a:rPr lang="uk-UA" sz="2800" dirty="0"/>
              <a:t> </a:t>
            </a:r>
            <a:r>
              <a:rPr lang="uk-UA" sz="2800" b="1" dirty="0"/>
              <a:t>одночасно накладає заборону на відчуження майна та житла дітей, про що повідомляє нотаріуса за місцем знаходження майна та житла.</a:t>
            </a:r>
          </a:p>
          <a:p>
            <a:pPr algn="just"/>
            <a:r>
              <a:rPr lang="uk-UA" sz="2800" i="1" dirty="0"/>
              <a:t>	</a:t>
            </a:r>
            <a:r>
              <a:rPr lang="uk-UA" sz="2800" dirty="0" smtClean="0"/>
              <a:t>Інші </a:t>
            </a:r>
            <a:r>
              <a:rPr lang="uk-UA" sz="2800" dirty="0"/>
              <a:t>права дитини на майно та порядок їх захисту встановлюються законами України.</a:t>
            </a:r>
          </a:p>
          <a:p>
            <a:pPr algn="just"/>
            <a:endParaRPr lang="ru-RU" sz="2800" b="1" dirty="0" smtClean="0"/>
          </a:p>
          <a:p>
            <a:pPr algn="just"/>
            <a:endParaRPr lang="ru-RU" sz="2800" b="1" dirty="0" smtClean="0"/>
          </a:p>
          <a:p>
            <a:pPr algn="r"/>
            <a:endParaRPr lang="uk-UA" sz="3000" dirty="0"/>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51" y="405608"/>
            <a:ext cx="3022449" cy="1202934"/>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7970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684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6306800" cy="8001000"/>
          </a:xfrm>
        </p:spPr>
        <p:txBody>
          <a:bodyPr>
            <a:noAutofit/>
          </a:bodyPr>
          <a:lstStyle/>
          <a:p>
            <a:pPr algn="ctr"/>
            <a:r>
              <a:rPr lang="uk-UA" sz="3200" dirty="0" smtClean="0"/>
              <a:t>	</a:t>
            </a:r>
            <a:r>
              <a:rPr lang="ru-RU" sz="3200" b="1" dirty="0" smtClean="0"/>
              <a:t>ЗУ «Про </a:t>
            </a:r>
            <a:r>
              <a:rPr lang="ru-RU" sz="3200" b="1" dirty="0" err="1" smtClean="0"/>
              <a:t>охорону</a:t>
            </a:r>
            <a:r>
              <a:rPr lang="ru-RU" sz="3200" b="1" dirty="0" smtClean="0"/>
              <a:t> </a:t>
            </a:r>
            <a:r>
              <a:rPr lang="ru-RU" sz="3200" b="1" dirty="0" err="1" smtClean="0"/>
              <a:t>дитинства</a:t>
            </a:r>
            <a:r>
              <a:rPr lang="ru-RU" sz="3200" b="1" dirty="0" smtClean="0"/>
              <a:t>»</a:t>
            </a:r>
          </a:p>
          <a:p>
            <a:endParaRPr lang="uk-UA" sz="2800" b="1" dirty="0" smtClean="0"/>
          </a:p>
          <a:p>
            <a:r>
              <a:rPr lang="uk-UA" sz="3200" b="1" dirty="0" smtClean="0"/>
              <a:t>Стаття </a:t>
            </a:r>
            <a:r>
              <a:rPr lang="uk-UA" sz="3200" b="1" dirty="0"/>
              <a:t>18.</a:t>
            </a:r>
            <a:r>
              <a:rPr lang="uk-UA" sz="3200" dirty="0"/>
              <a:t> </a:t>
            </a:r>
            <a:r>
              <a:rPr lang="uk-UA" sz="3200" b="1" dirty="0"/>
              <a:t>Право дитини на </a:t>
            </a:r>
            <a:r>
              <a:rPr lang="uk-UA" sz="3200" b="1" dirty="0" smtClean="0"/>
              <a:t>житло</a:t>
            </a:r>
          </a:p>
          <a:p>
            <a:endParaRPr lang="uk-UA" sz="3200" b="1" dirty="0"/>
          </a:p>
          <a:p>
            <a:r>
              <a:rPr lang="uk-UA" sz="3200" dirty="0" smtClean="0"/>
              <a:t>	Держава </a:t>
            </a:r>
            <a:r>
              <a:rPr lang="uk-UA" sz="3200" dirty="0"/>
              <a:t>забезпечує право дитини на проживання в таких санітарно-гігієнічних та побутових умовах, що не завдають шкоди її фізичному та розумовому розвитку.</a:t>
            </a:r>
          </a:p>
          <a:p>
            <a:pPr algn="just"/>
            <a:r>
              <a:rPr lang="uk-UA" sz="3200" dirty="0" smtClean="0"/>
              <a:t>	</a:t>
            </a:r>
            <a:r>
              <a:rPr lang="uk-UA" sz="3200" b="1" dirty="0" smtClean="0"/>
              <a:t>Діти </a:t>
            </a:r>
            <a:r>
              <a:rPr lang="uk-UA" sz="3200" b="1" dirty="0"/>
              <a:t>- члени сім’ї наймача або власника жилого приміщення мають право користуватися займаним приміщенням нарівні з власником або наймачем.</a:t>
            </a:r>
          </a:p>
          <a:p>
            <a:pPr algn="just"/>
            <a:r>
              <a:rPr lang="uk-UA" sz="3200" dirty="0" smtClean="0"/>
              <a:t>	</a:t>
            </a:r>
            <a:r>
              <a:rPr lang="uk-UA" sz="3200" b="1" dirty="0" smtClean="0"/>
              <a:t>Органи </a:t>
            </a:r>
            <a:r>
              <a:rPr lang="uk-UA" sz="3200" b="1" dirty="0"/>
              <a:t>опіки та піклування зобов’язані </a:t>
            </a:r>
            <a:r>
              <a:rPr lang="uk-UA" sz="3200" b="1" dirty="0">
                <a:solidFill>
                  <a:srgbClr val="C00000"/>
                </a:solidFill>
              </a:rPr>
              <a:t>здійснювати контроль </a:t>
            </a:r>
            <a:r>
              <a:rPr lang="uk-UA" sz="3200" b="1" dirty="0"/>
              <a:t>за додержанням батьками або особами, які їх </a:t>
            </a:r>
            <a:r>
              <a:rPr lang="uk-UA" sz="3200" b="1" dirty="0" smtClean="0"/>
              <a:t>замінюють*</a:t>
            </a:r>
            <a:r>
              <a:rPr lang="uk-UA" sz="3200" dirty="0" smtClean="0"/>
              <a:t>, </a:t>
            </a:r>
            <a:r>
              <a:rPr lang="uk-UA" sz="3200" dirty="0"/>
              <a:t>майнових та житлових прав дітей при </a:t>
            </a:r>
            <a:r>
              <a:rPr lang="uk-UA" sz="3200" dirty="0">
                <a:solidFill>
                  <a:srgbClr val="C00000"/>
                </a:solidFill>
              </a:rPr>
              <a:t>відчуженні</a:t>
            </a:r>
            <a:r>
              <a:rPr lang="uk-UA" sz="3200" dirty="0"/>
              <a:t> жилих приміщень та </a:t>
            </a:r>
            <a:r>
              <a:rPr lang="uk-UA" sz="3200" dirty="0">
                <a:solidFill>
                  <a:srgbClr val="C00000"/>
                </a:solidFill>
              </a:rPr>
              <a:t>купівлі</a:t>
            </a:r>
            <a:r>
              <a:rPr lang="uk-UA" sz="3200" dirty="0"/>
              <a:t> нового житла</a:t>
            </a:r>
            <a:r>
              <a:rPr lang="uk-UA" sz="3200" dirty="0" smtClean="0"/>
              <a:t>.</a:t>
            </a:r>
          </a:p>
          <a:p>
            <a:pPr algn="just"/>
            <a:endParaRPr lang="uk-UA" sz="3200" dirty="0" smtClean="0"/>
          </a:p>
          <a:p>
            <a:pPr algn="ctr"/>
            <a:r>
              <a:rPr lang="uk-UA" sz="3200" b="1" dirty="0" smtClean="0"/>
              <a:t>Цивільний кодекс України</a:t>
            </a:r>
            <a:endParaRPr lang="uk-UA" sz="3200" b="1" dirty="0"/>
          </a:p>
          <a:p>
            <a:r>
              <a:rPr lang="ru-RU" sz="3200" b="1" dirty="0" err="1"/>
              <a:t>Стаття</a:t>
            </a:r>
            <a:r>
              <a:rPr lang="ru-RU" sz="3200" b="1" dirty="0"/>
              <a:t> 379.</a:t>
            </a:r>
            <a:r>
              <a:rPr lang="ru-RU" sz="3200" dirty="0"/>
              <a:t> </a:t>
            </a:r>
            <a:r>
              <a:rPr lang="ru-RU" sz="3200" b="1" dirty="0" err="1"/>
              <a:t>Поняття</a:t>
            </a:r>
            <a:r>
              <a:rPr lang="ru-RU" sz="3200" b="1" dirty="0"/>
              <a:t> </a:t>
            </a:r>
            <a:r>
              <a:rPr lang="ru-RU" sz="3200" b="1" dirty="0" err="1"/>
              <a:t>житла</a:t>
            </a:r>
            <a:endParaRPr lang="ru-RU" sz="3200" b="1" dirty="0"/>
          </a:p>
          <a:p>
            <a:pPr algn="just"/>
            <a:r>
              <a:rPr lang="ru-RU" sz="3200" dirty="0"/>
              <a:t>1. </a:t>
            </a:r>
            <a:r>
              <a:rPr lang="ru-RU" sz="3200" dirty="0" err="1"/>
              <a:t>Житлом</a:t>
            </a:r>
            <a:r>
              <a:rPr lang="ru-RU" sz="3200" dirty="0"/>
              <a:t> </a:t>
            </a:r>
            <a:r>
              <a:rPr lang="ru-RU" sz="3200" dirty="0" err="1"/>
              <a:t>фізичної</a:t>
            </a:r>
            <a:r>
              <a:rPr lang="ru-RU" sz="3200" dirty="0"/>
              <a:t> особи є </a:t>
            </a:r>
            <a:r>
              <a:rPr lang="ru-RU" sz="3200" b="1" dirty="0" err="1"/>
              <a:t>житловий</a:t>
            </a:r>
            <a:r>
              <a:rPr lang="ru-RU" sz="3200" b="1" dirty="0"/>
              <a:t> </a:t>
            </a:r>
            <a:r>
              <a:rPr lang="ru-RU" sz="3200" b="1" dirty="0" err="1"/>
              <a:t>будинок</a:t>
            </a:r>
            <a:r>
              <a:rPr lang="ru-RU" sz="3200" b="1" dirty="0"/>
              <a:t>, квартира, </a:t>
            </a:r>
            <a:r>
              <a:rPr lang="ru-RU" sz="3200" b="1" dirty="0" err="1"/>
              <a:t>інше</a:t>
            </a:r>
            <a:r>
              <a:rPr lang="ru-RU" sz="3200" b="1" dirty="0"/>
              <a:t> жиле </a:t>
            </a:r>
            <a:r>
              <a:rPr lang="ru-RU" sz="3200" b="1" dirty="0" err="1"/>
              <a:t>приміщення</a:t>
            </a:r>
            <a:r>
              <a:rPr lang="ru-RU" sz="3200" dirty="0"/>
              <a:t>, </a:t>
            </a:r>
            <a:r>
              <a:rPr lang="ru-RU" sz="3200" dirty="0" err="1"/>
              <a:t>призначені</a:t>
            </a:r>
            <a:r>
              <a:rPr lang="ru-RU" sz="3200" dirty="0"/>
              <a:t> та </a:t>
            </a:r>
            <a:r>
              <a:rPr lang="ru-RU" sz="3200" dirty="0" err="1"/>
              <a:t>придатні</a:t>
            </a:r>
            <a:r>
              <a:rPr lang="ru-RU" sz="3200" dirty="0"/>
              <a:t> для </a:t>
            </a:r>
            <a:r>
              <a:rPr lang="ru-RU" sz="3200" b="1" dirty="0" err="1"/>
              <a:t>постійного</a:t>
            </a:r>
            <a:r>
              <a:rPr lang="ru-RU" sz="3200" b="1" dirty="0"/>
              <a:t> </a:t>
            </a:r>
            <a:r>
              <a:rPr lang="ru-RU" sz="3200" b="1" dirty="0" err="1"/>
              <a:t>або</a:t>
            </a:r>
            <a:r>
              <a:rPr lang="ru-RU" sz="3200" b="1" dirty="0"/>
              <a:t> </a:t>
            </a:r>
            <a:r>
              <a:rPr lang="ru-RU" sz="3200" b="1" dirty="0" err="1"/>
              <a:t>тимчасового</a:t>
            </a:r>
            <a:r>
              <a:rPr lang="ru-RU" sz="3200" b="1" dirty="0"/>
              <a:t> </a:t>
            </a:r>
            <a:r>
              <a:rPr lang="ru-RU" sz="3200" b="1" dirty="0" err="1"/>
              <a:t>проживання</a:t>
            </a:r>
            <a:r>
              <a:rPr lang="ru-RU" sz="3200" b="1" dirty="0"/>
              <a:t> </a:t>
            </a:r>
            <a:r>
              <a:rPr lang="ru-RU" sz="3200" dirty="0"/>
              <a:t>в них.</a:t>
            </a:r>
          </a:p>
          <a:p>
            <a:pPr algn="just"/>
            <a:endParaRPr lang="uk-UA" sz="3200" dirty="0"/>
          </a:p>
          <a:p>
            <a:pPr algn="just"/>
            <a:endParaRPr lang="ru-RU" sz="2800" b="1" dirty="0" smtClean="0"/>
          </a:p>
          <a:p>
            <a:pPr algn="just"/>
            <a:endParaRPr lang="ru-RU" sz="2800" b="1" dirty="0" smtClean="0"/>
          </a:p>
          <a:p>
            <a:pPr algn="r"/>
            <a:endParaRPr lang="uk-UA" sz="3000" dirty="0"/>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8"/>
            <a:ext cx="3022449" cy="1202934"/>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7970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74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6306800" cy="8001000"/>
          </a:xfrm>
        </p:spPr>
        <p:txBody>
          <a:bodyPr>
            <a:noAutofit/>
          </a:bodyPr>
          <a:lstStyle/>
          <a:p>
            <a:pPr algn="ctr"/>
            <a:r>
              <a:rPr lang="uk-UA" sz="3200" dirty="0" smtClean="0"/>
              <a:t>	</a:t>
            </a:r>
            <a:r>
              <a:rPr lang="ru-RU" sz="3200" b="1" dirty="0" smtClean="0"/>
              <a:t>Закон </a:t>
            </a:r>
            <a:r>
              <a:rPr lang="ru-RU" sz="3200" b="1" dirty="0" err="1" smtClean="0"/>
              <a:t>України</a:t>
            </a:r>
            <a:r>
              <a:rPr lang="ru-RU" sz="3200" b="1" dirty="0" smtClean="0"/>
              <a:t> «Про </a:t>
            </a:r>
            <a:r>
              <a:rPr lang="ru-RU" sz="3200" b="1" dirty="0" err="1"/>
              <a:t>основи</a:t>
            </a:r>
            <a:r>
              <a:rPr lang="ru-RU" sz="3200" b="1" dirty="0"/>
              <a:t> </a:t>
            </a:r>
            <a:r>
              <a:rPr lang="ru-RU" sz="3200" b="1" dirty="0" err="1"/>
              <a:t>соціального</a:t>
            </a:r>
            <a:r>
              <a:rPr lang="ru-RU" sz="3200" b="1" dirty="0"/>
              <a:t> </a:t>
            </a:r>
            <a:r>
              <a:rPr lang="ru-RU" sz="3200" b="1" dirty="0" err="1" smtClean="0"/>
              <a:t>захисту</a:t>
            </a:r>
            <a:r>
              <a:rPr lang="ru-RU" sz="3200" b="1" dirty="0" smtClean="0"/>
              <a:t> </a:t>
            </a:r>
          </a:p>
          <a:p>
            <a:pPr algn="ctr"/>
            <a:r>
              <a:rPr lang="ru-RU" sz="3200" b="1" dirty="0" err="1" smtClean="0"/>
              <a:t>бездомних</a:t>
            </a:r>
            <a:r>
              <a:rPr lang="ru-RU" sz="3200" b="1" dirty="0" smtClean="0"/>
              <a:t> </a:t>
            </a:r>
            <a:r>
              <a:rPr lang="ru-RU" sz="3200" b="1" dirty="0" err="1"/>
              <a:t>осіб</a:t>
            </a:r>
            <a:r>
              <a:rPr lang="ru-RU" sz="3200" b="1" dirty="0"/>
              <a:t> і </a:t>
            </a:r>
            <a:r>
              <a:rPr lang="ru-RU" sz="3200" b="1" dirty="0" err="1"/>
              <a:t>безпритульних</a:t>
            </a:r>
            <a:r>
              <a:rPr lang="ru-RU" sz="3200" b="1" dirty="0"/>
              <a:t> </a:t>
            </a:r>
            <a:r>
              <a:rPr lang="ru-RU" sz="3200" b="1" dirty="0" err="1" smtClean="0"/>
              <a:t>дітей</a:t>
            </a:r>
            <a:r>
              <a:rPr lang="ru-RU" sz="3200" b="1" dirty="0" smtClean="0"/>
              <a:t>» (</a:t>
            </a:r>
            <a:r>
              <a:rPr lang="uk-UA" sz="3200" b="1" dirty="0"/>
              <a:t>Розділ </a:t>
            </a:r>
            <a:r>
              <a:rPr lang="en-US" sz="3200" b="1" dirty="0"/>
              <a:t>III</a:t>
            </a:r>
            <a:r>
              <a:rPr lang="en-US" sz="3200" b="1" dirty="0">
                <a:solidFill>
                  <a:srgbClr val="C00000"/>
                </a:solidFill>
              </a:rPr>
              <a:t>. </a:t>
            </a:r>
            <a:r>
              <a:rPr lang="uk-UA" sz="3200" b="1" dirty="0">
                <a:solidFill>
                  <a:srgbClr val="C00000"/>
                </a:solidFill>
              </a:rPr>
              <a:t>ЗАПОБІГАННЯ БЕЗДОМНОСТІ І БЕЗПРИТУЛЬНОСТІ</a:t>
            </a:r>
            <a:r>
              <a:rPr lang="ru-RU" sz="3200" b="1" dirty="0" smtClean="0"/>
              <a:t>)</a:t>
            </a:r>
          </a:p>
          <a:p>
            <a:pPr algn="just"/>
            <a:r>
              <a:rPr lang="uk-UA" sz="2800" b="1" dirty="0" smtClean="0"/>
              <a:t>Стаття </a:t>
            </a:r>
            <a:r>
              <a:rPr lang="uk-UA" sz="2800" b="1" dirty="0"/>
              <a:t>12.</a:t>
            </a:r>
            <a:r>
              <a:rPr lang="uk-UA" sz="2800" dirty="0"/>
              <a:t> </a:t>
            </a:r>
            <a:r>
              <a:rPr lang="uk-UA" sz="2800" b="1" dirty="0"/>
              <a:t>Захист прав та інтересів дітей під час вчинення правочинів щодо житлових приміщень та іншого нерухомого майна, об’єкта незавершеного будівництва, майбутнього об’єкта </a:t>
            </a:r>
            <a:r>
              <a:rPr lang="uk-UA" sz="2800" b="1" dirty="0" smtClean="0"/>
              <a:t>нерухомості</a:t>
            </a:r>
          </a:p>
          <a:p>
            <a:pPr algn="just"/>
            <a:endParaRPr lang="uk-UA" sz="2800" b="1" dirty="0"/>
          </a:p>
          <a:p>
            <a:pPr algn="just"/>
            <a:r>
              <a:rPr lang="uk-UA" sz="2800" dirty="0" smtClean="0"/>
              <a:t>1</a:t>
            </a:r>
            <a:r>
              <a:rPr lang="uk-UA" sz="2800" dirty="0"/>
              <a:t>. Держава </a:t>
            </a:r>
            <a:r>
              <a:rPr lang="uk-UA" sz="2800" b="1" dirty="0"/>
              <a:t>охороняє і захищає права та інтереси дітей під час вчинення правочинів </a:t>
            </a:r>
            <a:r>
              <a:rPr lang="uk-UA" sz="2800" dirty="0"/>
              <a:t>щодо </a:t>
            </a:r>
            <a:r>
              <a:rPr lang="uk-UA" sz="2800" dirty="0">
                <a:solidFill>
                  <a:srgbClr val="C00000"/>
                </a:solidFill>
              </a:rPr>
              <a:t>нерухомого майна, об’єкта незавершеного будівництва, майбутнього об’єкта нерухомості.</a:t>
            </a:r>
          </a:p>
          <a:p>
            <a:pPr algn="just"/>
            <a:r>
              <a:rPr lang="uk-UA" sz="2800" dirty="0" smtClean="0"/>
              <a:t>2</a:t>
            </a:r>
            <a:r>
              <a:rPr lang="uk-UA" sz="2800" i="1" dirty="0" smtClean="0"/>
              <a:t>. </a:t>
            </a:r>
            <a:r>
              <a:rPr lang="uk-UA" sz="2800" b="1" dirty="0" smtClean="0"/>
              <a:t>Зменшення </a:t>
            </a:r>
            <a:r>
              <a:rPr lang="uk-UA" sz="2800" b="1" dirty="0"/>
              <a:t>або обмеження прав та інтересів дітей під час вчинення будь-яких правочинів щодо житлових приміщень </a:t>
            </a:r>
            <a:r>
              <a:rPr lang="uk-UA" sz="2800" b="1" dirty="0" smtClean="0"/>
              <a:t>НЕ </a:t>
            </a:r>
            <a:r>
              <a:rPr lang="uk-UA" sz="2800" b="1" dirty="0"/>
              <a:t>допускається.</a:t>
            </a:r>
          </a:p>
          <a:p>
            <a:pPr algn="just"/>
            <a:r>
              <a:rPr lang="uk-UA" sz="2800" dirty="0" smtClean="0"/>
              <a:t>3</a:t>
            </a:r>
            <a:r>
              <a:rPr lang="uk-UA" sz="2800" dirty="0"/>
              <a:t>. Органи опіки та піклування здійснюють контроль за дотриманням батьками та особами, які їх замінюють, житлових прав, інших прав на нерухоме майно, об’єкт незавершеного будівництва, майбутній об’єкт нерухомості та охоронюваних законом інтересів дітей відповідно до закону.</a:t>
            </a:r>
          </a:p>
          <a:p>
            <a:pPr algn="just"/>
            <a:r>
              <a:rPr lang="uk-UA" sz="2800" dirty="0" smtClean="0"/>
              <a:t>4</a:t>
            </a:r>
            <a:r>
              <a:rPr lang="uk-UA" sz="2800" dirty="0"/>
              <a:t>. Для вчинення </a:t>
            </a:r>
            <a:r>
              <a:rPr lang="uk-UA" sz="2800" b="1" dirty="0"/>
              <a:t>будь-яких правочинів щодо нерухомого майна</a:t>
            </a:r>
            <a:r>
              <a:rPr lang="uk-UA" sz="2800" dirty="0"/>
              <a:t>, </a:t>
            </a:r>
            <a:r>
              <a:rPr lang="uk-UA" sz="2800" dirty="0">
                <a:solidFill>
                  <a:srgbClr val="C00000"/>
                </a:solidFill>
              </a:rPr>
              <a:t>право власності </a:t>
            </a:r>
            <a:r>
              <a:rPr lang="uk-UA" sz="2800" dirty="0"/>
              <a:t>на яке </a:t>
            </a:r>
            <a:r>
              <a:rPr lang="uk-UA" sz="2800" b="1" dirty="0"/>
              <a:t>належить дитині</a:t>
            </a:r>
            <a:r>
              <a:rPr lang="uk-UA" sz="2800" dirty="0"/>
              <a:t>, </a:t>
            </a:r>
            <a:r>
              <a:rPr lang="uk-UA" sz="2800" i="1" dirty="0"/>
              <a:t>а у випадках, визначених законом</a:t>
            </a:r>
            <a:r>
              <a:rPr lang="uk-UA" sz="2800" dirty="0"/>
              <a:t>, - також щодо нерухомого майна, </a:t>
            </a:r>
            <a:r>
              <a:rPr lang="uk-UA" sz="2800" dirty="0">
                <a:solidFill>
                  <a:srgbClr val="C00000"/>
                </a:solidFill>
              </a:rPr>
              <a:t>право користування </a:t>
            </a:r>
            <a:r>
              <a:rPr lang="uk-UA" sz="2800" dirty="0"/>
              <a:t>яким </a:t>
            </a:r>
            <a:r>
              <a:rPr lang="uk-UA" sz="2800" b="1" dirty="0"/>
              <a:t>належить дитині</a:t>
            </a:r>
            <a:r>
              <a:rPr lang="uk-UA" sz="2800" dirty="0"/>
              <a:t>, </a:t>
            </a:r>
            <a:r>
              <a:rPr lang="uk-UA" sz="2800" b="1" dirty="0"/>
              <a:t>необхідний попередній дозвіл органів опіки та піклування</a:t>
            </a:r>
            <a:r>
              <a:rPr lang="uk-UA" sz="2800" dirty="0"/>
              <a:t>, що надається відповідно до закону. Посадові особи органів опіки та піклування несуть персональну відповідальність за захист прав та інтересів дітей при наданні дозволу на вчинення правочинів </a:t>
            </a:r>
            <a:r>
              <a:rPr lang="uk-UA" sz="2800" b="1" dirty="0"/>
              <a:t>щодо нерухомого майна, яке </a:t>
            </a:r>
            <a:r>
              <a:rPr lang="uk-UA" sz="2800" b="1" dirty="0">
                <a:solidFill>
                  <a:srgbClr val="C00000"/>
                </a:solidFill>
              </a:rPr>
              <a:t>належить</a:t>
            </a:r>
            <a:r>
              <a:rPr lang="uk-UA" sz="2800" b="1" dirty="0"/>
              <a:t> дітям</a:t>
            </a:r>
            <a:r>
              <a:rPr lang="uk-UA" sz="2800" dirty="0"/>
              <a:t>.</a:t>
            </a:r>
          </a:p>
          <a:p>
            <a:pPr algn="just"/>
            <a:endParaRPr lang="uk-UA" sz="3200" dirty="0"/>
          </a:p>
          <a:p>
            <a:pPr algn="just"/>
            <a:endParaRPr lang="ru-RU" sz="2800" b="1" dirty="0" smtClean="0"/>
          </a:p>
          <a:p>
            <a:pPr algn="just"/>
            <a:r>
              <a:rPr lang="ru-RU" sz="2800" b="1" dirty="0" smtClean="0"/>
              <a:t>       </a:t>
            </a:r>
            <a:endParaRPr lang="uk-UA" sz="3000" dirty="0"/>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8"/>
            <a:ext cx="3022449" cy="1202934"/>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7970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96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6306800" cy="8001000"/>
          </a:xfrm>
        </p:spPr>
        <p:txBody>
          <a:bodyPr>
            <a:noAutofit/>
          </a:bodyPr>
          <a:lstStyle/>
          <a:p>
            <a:pPr algn="ctr"/>
            <a:r>
              <a:rPr lang="uk-UA" sz="3200" dirty="0" smtClean="0"/>
              <a:t>	</a:t>
            </a:r>
            <a:r>
              <a:rPr lang="ru-RU" sz="3200" b="1" dirty="0" smtClean="0"/>
              <a:t>3</a:t>
            </a:r>
            <a:r>
              <a:rPr lang="ru-RU" sz="3200" b="1" dirty="0"/>
              <a:t>. </a:t>
            </a:r>
            <a:r>
              <a:rPr lang="ru-RU" sz="3200" b="1" dirty="0" err="1"/>
              <a:t>Посвідчення</a:t>
            </a:r>
            <a:r>
              <a:rPr lang="ru-RU" sz="3200" b="1" dirty="0"/>
              <a:t> </a:t>
            </a:r>
            <a:r>
              <a:rPr lang="ru-RU" sz="3200" b="1" dirty="0" err="1"/>
              <a:t>правочинів</a:t>
            </a:r>
            <a:r>
              <a:rPr lang="ru-RU" sz="3200" b="1" dirty="0"/>
              <a:t> за </a:t>
            </a:r>
            <a:r>
              <a:rPr lang="ru-RU" sz="3200" b="1" dirty="0" err="1"/>
              <a:t>участю</a:t>
            </a:r>
            <a:r>
              <a:rPr lang="ru-RU" sz="3200" b="1" dirty="0"/>
              <a:t> </a:t>
            </a:r>
            <a:r>
              <a:rPr lang="ru-RU" sz="3200" b="1" dirty="0" err="1"/>
              <a:t>дітей</a:t>
            </a:r>
            <a:r>
              <a:rPr lang="ru-RU" sz="3200" b="1" dirty="0"/>
              <a:t>, </a:t>
            </a:r>
            <a:r>
              <a:rPr lang="ru-RU" sz="3200" b="1" dirty="0" smtClean="0"/>
              <a:t>а </a:t>
            </a:r>
            <a:r>
              <a:rPr lang="ru-RU" sz="3200" b="1" dirty="0" err="1"/>
              <a:t>також</a:t>
            </a:r>
            <a:r>
              <a:rPr lang="ru-RU" sz="3200" b="1" dirty="0"/>
              <a:t> </a:t>
            </a:r>
            <a:r>
              <a:rPr lang="ru-RU" sz="3200" b="1" dirty="0" err="1"/>
              <a:t>осіб</a:t>
            </a:r>
            <a:r>
              <a:rPr lang="ru-RU" sz="3200" b="1" dirty="0" smtClean="0"/>
              <a:t>,</a:t>
            </a:r>
          </a:p>
          <a:p>
            <a:pPr algn="ctr"/>
            <a:r>
              <a:rPr lang="ru-RU" sz="3200" b="1" dirty="0" smtClean="0"/>
              <a:t> </a:t>
            </a:r>
            <a:r>
              <a:rPr lang="ru-RU" sz="3200" b="1" dirty="0"/>
              <a:t>над </a:t>
            </a:r>
            <a:r>
              <a:rPr lang="ru-RU" sz="3200" b="1" dirty="0" err="1"/>
              <a:t>якими</a:t>
            </a:r>
            <a:r>
              <a:rPr lang="ru-RU" sz="3200" b="1" dirty="0"/>
              <a:t> </a:t>
            </a:r>
            <a:r>
              <a:rPr lang="ru-RU" sz="3200" b="1" dirty="0" err="1"/>
              <a:t>встановлено</a:t>
            </a:r>
            <a:r>
              <a:rPr lang="ru-RU" sz="3200" b="1" dirty="0"/>
              <a:t> </a:t>
            </a:r>
            <a:r>
              <a:rPr lang="ru-RU" sz="3200" b="1" dirty="0" err="1"/>
              <a:t>опіку</a:t>
            </a:r>
            <a:r>
              <a:rPr lang="ru-RU" sz="3200" b="1" dirty="0"/>
              <a:t> </a:t>
            </a:r>
            <a:r>
              <a:rPr lang="ru-RU" sz="3200" b="1" dirty="0" err="1"/>
              <a:t>або</a:t>
            </a:r>
            <a:r>
              <a:rPr lang="ru-RU" sz="3200" b="1" dirty="0"/>
              <a:t> </a:t>
            </a:r>
            <a:r>
              <a:rPr lang="ru-RU" sz="3200" b="1" dirty="0" err="1" smtClean="0"/>
              <a:t>піклування</a:t>
            </a:r>
            <a:r>
              <a:rPr lang="ru-RU" sz="3200" b="1" dirty="0" smtClean="0"/>
              <a:t> </a:t>
            </a:r>
            <a:r>
              <a:rPr lang="ru-RU" sz="2800" b="1" dirty="0" smtClean="0"/>
              <a:t>(</a:t>
            </a:r>
            <a:r>
              <a:rPr lang="ru-RU" sz="2800" i="1" dirty="0"/>
              <a:t>пункту 3 </a:t>
            </a:r>
            <a:r>
              <a:rPr lang="ru-RU" sz="2800" i="1" dirty="0" err="1"/>
              <a:t>глави</a:t>
            </a:r>
            <a:r>
              <a:rPr lang="ru-RU" sz="2800" i="1" dirty="0"/>
              <a:t> 1 </a:t>
            </a:r>
            <a:r>
              <a:rPr lang="ru-RU" sz="2800" i="1" dirty="0" err="1"/>
              <a:t>розділу</a:t>
            </a:r>
            <a:r>
              <a:rPr lang="ru-RU" sz="2800" i="1" dirty="0"/>
              <a:t> </a:t>
            </a:r>
            <a:r>
              <a:rPr lang="ru-RU" sz="2800" i="1" dirty="0" smtClean="0"/>
              <a:t>ІІ Порядку</a:t>
            </a:r>
            <a:r>
              <a:rPr lang="ru-RU" sz="2800" b="1" dirty="0" smtClean="0"/>
              <a:t>)</a:t>
            </a:r>
          </a:p>
          <a:p>
            <a:pPr algn="ctr"/>
            <a:endParaRPr lang="ru-RU" sz="2800" b="1" dirty="0" smtClean="0"/>
          </a:p>
          <a:p>
            <a:pPr algn="just"/>
            <a:r>
              <a:rPr lang="uk-UA" sz="3000" dirty="0" smtClean="0"/>
              <a:t>3.1</a:t>
            </a:r>
            <a:r>
              <a:rPr lang="uk-UA" sz="3000" dirty="0"/>
              <a:t>. Надання нотаріусу дозволу органу опіки та піклування </a:t>
            </a:r>
            <a:r>
              <a:rPr lang="uk-UA" sz="3000" b="1" dirty="0"/>
              <a:t>є обов’язковим </a:t>
            </a:r>
            <a:r>
              <a:rPr lang="uk-UA" sz="3000" dirty="0"/>
              <a:t>у разі вчинення </a:t>
            </a:r>
            <a:r>
              <a:rPr lang="uk-UA" sz="3000" dirty="0">
                <a:solidFill>
                  <a:srgbClr val="C00000"/>
                </a:solidFill>
              </a:rPr>
              <a:t>батьками (</a:t>
            </a:r>
            <a:r>
              <a:rPr lang="uk-UA" sz="3000" dirty="0" err="1">
                <a:solidFill>
                  <a:srgbClr val="C00000"/>
                </a:solidFill>
              </a:rPr>
              <a:t>усиновлювачами</a:t>
            </a:r>
            <a:r>
              <a:rPr lang="uk-UA" sz="3000" dirty="0">
                <a:solidFill>
                  <a:srgbClr val="C00000"/>
                </a:solidFill>
              </a:rPr>
              <a:t>), опікунами</a:t>
            </a:r>
            <a:r>
              <a:rPr lang="uk-UA" sz="3000" dirty="0"/>
              <a:t> малолітніх дітей </a:t>
            </a:r>
            <a:r>
              <a:rPr lang="uk-UA" sz="3000" dirty="0">
                <a:solidFill>
                  <a:srgbClr val="C00000"/>
                </a:solidFill>
              </a:rPr>
              <a:t>та/або опікунами </a:t>
            </a:r>
            <a:r>
              <a:rPr lang="uk-UA" sz="3000" dirty="0"/>
              <a:t>недієздатних осіб таких </a:t>
            </a:r>
            <a:r>
              <a:rPr lang="uk-UA" sz="3000" dirty="0" smtClean="0"/>
              <a:t>дій/правочинів*:</a:t>
            </a:r>
            <a:endParaRPr lang="uk-UA" sz="3000" dirty="0"/>
          </a:p>
          <a:p>
            <a:pPr marL="457200" indent="-457200" algn="just">
              <a:buFont typeface="Arial" panose="020B0604020202020204" pitchFamily="34" charset="0"/>
              <a:buChar char="•"/>
            </a:pPr>
            <a:r>
              <a:rPr lang="uk-UA" sz="3000" b="1" dirty="0"/>
              <a:t>відмови від прав на майно </a:t>
            </a:r>
            <a:r>
              <a:rPr lang="uk-UA" sz="3000" dirty="0"/>
              <a:t>малолітніх </a:t>
            </a:r>
            <a:r>
              <a:rPr lang="uk-UA" sz="3000" b="1" dirty="0"/>
              <a:t>дітей та/або </a:t>
            </a:r>
            <a:r>
              <a:rPr lang="uk-UA" sz="3000" dirty="0"/>
              <a:t>недієздатних </a:t>
            </a:r>
            <a:r>
              <a:rPr lang="uk-UA" sz="3000" b="1" dirty="0"/>
              <a:t>осіб</a:t>
            </a:r>
            <a:r>
              <a:rPr lang="uk-UA" sz="3000" dirty="0"/>
              <a:t>, у тому числі речових прав на нерухоме майно, що підлягають державній </a:t>
            </a:r>
            <a:r>
              <a:rPr lang="uk-UA" sz="3000" dirty="0" smtClean="0"/>
              <a:t>реєстрації;</a:t>
            </a:r>
          </a:p>
          <a:p>
            <a:pPr marL="457200" indent="-457200" algn="just">
              <a:buFont typeface="Arial" panose="020B0604020202020204" pitchFamily="34" charset="0"/>
              <a:buChar char="•"/>
            </a:pPr>
            <a:r>
              <a:rPr lang="uk-UA" sz="3000" b="1" dirty="0" smtClean="0"/>
              <a:t>видачі </a:t>
            </a:r>
            <a:r>
              <a:rPr lang="uk-UA" sz="3000" b="1" dirty="0"/>
              <a:t>письмових зобов’язань від імені </a:t>
            </a:r>
            <a:r>
              <a:rPr lang="uk-UA" sz="3000" dirty="0"/>
              <a:t>малолітніх </a:t>
            </a:r>
            <a:r>
              <a:rPr lang="uk-UA" sz="3000" b="1" dirty="0"/>
              <a:t>дітей та/або </a:t>
            </a:r>
            <a:r>
              <a:rPr lang="uk-UA" sz="3000" dirty="0"/>
              <a:t>недієздатних </a:t>
            </a:r>
            <a:r>
              <a:rPr lang="uk-UA" sz="3000" b="1" dirty="0"/>
              <a:t>осіб</a:t>
            </a:r>
            <a:r>
              <a:rPr lang="uk-UA" sz="3000" dirty="0"/>
              <a:t>; </a:t>
            </a:r>
            <a:endParaRPr lang="uk-UA" sz="3000" dirty="0" smtClean="0"/>
          </a:p>
          <a:p>
            <a:pPr marL="457200" indent="-457200" algn="just">
              <a:buFont typeface="Arial" panose="020B0604020202020204" pitchFamily="34" charset="0"/>
              <a:buChar char="•"/>
            </a:pPr>
            <a:r>
              <a:rPr lang="uk-UA" sz="3000" b="1" dirty="0" smtClean="0"/>
              <a:t>вчинення </a:t>
            </a:r>
            <a:r>
              <a:rPr lang="uk-UA" sz="3000" b="1" dirty="0"/>
              <a:t>правочинів щодо: </a:t>
            </a:r>
          </a:p>
          <a:p>
            <a:pPr algn="just"/>
            <a:r>
              <a:rPr lang="uk-UA" sz="3000" dirty="0" smtClean="0"/>
              <a:t>	</a:t>
            </a:r>
            <a:r>
              <a:rPr lang="uk-UA" sz="3000" dirty="0" smtClean="0">
                <a:solidFill>
                  <a:srgbClr val="C00000"/>
                </a:solidFill>
              </a:rPr>
              <a:t>об’єкта</a:t>
            </a:r>
            <a:r>
              <a:rPr lang="uk-UA" sz="3000" dirty="0" smtClean="0"/>
              <a:t> </a:t>
            </a:r>
            <a:r>
              <a:rPr lang="uk-UA" sz="3000" b="1" dirty="0">
                <a:solidFill>
                  <a:srgbClr val="C00000"/>
                </a:solidFill>
              </a:rPr>
              <a:t>житлової </a:t>
            </a:r>
            <a:r>
              <a:rPr lang="uk-UA" sz="3000" dirty="0">
                <a:solidFill>
                  <a:srgbClr val="C00000"/>
                </a:solidFill>
              </a:rPr>
              <a:t>нерухомості</a:t>
            </a:r>
            <a:r>
              <a:rPr lang="uk-UA" sz="3000" dirty="0"/>
              <a:t>* ТА/АБО </a:t>
            </a:r>
            <a:r>
              <a:rPr lang="uk-UA" sz="3000" dirty="0">
                <a:solidFill>
                  <a:srgbClr val="C00000"/>
                </a:solidFill>
              </a:rPr>
              <a:t>земельної ділянки, </a:t>
            </a:r>
            <a:r>
              <a:rPr lang="uk-UA" sz="3000" b="1" dirty="0">
                <a:solidFill>
                  <a:srgbClr val="C00000"/>
                </a:solidFill>
              </a:rPr>
              <a:t>на якій розміщений такий об’єкт</a:t>
            </a:r>
            <a:r>
              <a:rPr lang="uk-UA" sz="3000" dirty="0"/>
              <a:t>*, </a:t>
            </a:r>
            <a:r>
              <a:rPr lang="uk-UA" sz="3000" b="1" dirty="0"/>
              <a:t>власником</a:t>
            </a:r>
            <a:r>
              <a:rPr lang="uk-UA" sz="3000" dirty="0"/>
              <a:t> або </a:t>
            </a:r>
            <a:r>
              <a:rPr lang="uk-UA" sz="3000" b="1" dirty="0"/>
              <a:t>користувачем</a:t>
            </a:r>
            <a:r>
              <a:rPr lang="uk-UA" sz="3000" dirty="0"/>
              <a:t> яких </a:t>
            </a:r>
            <a:r>
              <a:rPr lang="uk-UA" sz="3000" b="1" dirty="0"/>
              <a:t>є малолітні діти та/або недієздатні особи</a:t>
            </a:r>
            <a:r>
              <a:rPr lang="uk-UA" sz="3000" dirty="0"/>
              <a:t>; </a:t>
            </a:r>
          </a:p>
          <a:p>
            <a:pPr algn="just"/>
            <a:r>
              <a:rPr lang="uk-UA" sz="3000" dirty="0" smtClean="0"/>
              <a:t>	</a:t>
            </a:r>
            <a:r>
              <a:rPr lang="uk-UA" sz="3000" b="1" dirty="0" smtClean="0"/>
              <a:t>відчуження*</a:t>
            </a:r>
            <a:r>
              <a:rPr lang="uk-UA" sz="3000" dirty="0" smtClean="0"/>
              <a:t> </a:t>
            </a:r>
            <a:r>
              <a:rPr lang="uk-UA" sz="3000" dirty="0"/>
              <a:t>(у тому числі шляхом міни або внесення (передачі) до статутного (складеного) капіталу (пайового фонду) юридичної особи чи як вступного, членського та/або цільового внеску члена кооперативу), </a:t>
            </a:r>
            <a:r>
              <a:rPr lang="uk-UA" sz="3000" b="1" dirty="0"/>
              <a:t>поділу, виділу </a:t>
            </a:r>
            <a:r>
              <a:rPr lang="uk-UA" sz="3000" dirty="0">
                <a:solidFill>
                  <a:srgbClr val="C00000"/>
                </a:solidFill>
              </a:rPr>
              <a:t>нерухомого майна, об’єкта незавершеного будівництва, майбутнього об’єкта нерухомості, іншого цінного майна</a:t>
            </a:r>
            <a:r>
              <a:rPr lang="uk-UA" sz="3000" dirty="0"/>
              <a:t>, зокрема транспортних засобів, </a:t>
            </a:r>
            <a:r>
              <a:rPr lang="uk-UA" sz="3000" b="1" dirty="0"/>
              <a:t>власником </a:t>
            </a:r>
            <a:r>
              <a:rPr lang="uk-UA" sz="3000" dirty="0"/>
              <a:t>якого є </a:t>
            </a:r>
            <a:r>
              <a:rPr lang="uk-UA" sz="3000" b="1" dirty="0"/>
              <a:t>малолітні діти та/або недієздатні особи</a:t>
            </a:r>
            <a:r>
              <a:rPr lang="uk-UA" sz="3000" dirty="0" smtClean="0"/>
              <a:t>.</a:t>
            </a:r>
          </a:p>
          <a:p>
            <a:pPr algn="r"/>
            <a:r>
              <a:rPr lang="uk-UA" sz="3000" dirty="0" smtClean="0"/>
              <a:t>(абзаци</a:t>
            </a:r>
            <a:r>
              <a:rPr lang="uk-UA" sz="3000" dirty="0"/>
              <a:t> </a:t>
            </a:r>
            <a:r>
              <a:rPr lang="uk-UA" sz="3000" u="sng" dirty="0" smtClean="0">
                <a:hlinkClick r:id="rId2"/>
              </a:rPr>
              <a:t>другий </a:t>
            </a:r>
            <a:r>
              <a:rPr lang="uk-UA" sz="3000" u="sng" dirty="0">
                <a:hlinkClick r:id="rId2"/>
              </a:rPr>
              <a:t>— </a:t>
            </a:r>
            <a:r>
              <a:rPr lang="uk-UA" sz="3000" u="sng" dirty="0" smtClean="0">
                <a:hlinkClick r:id="rId2"/>
              </a:rPr>
              <a:t>четверти</a:t>
            </a:r>
            <a:r>
              <a:rPr lang="uk-UA" sz="3000" u="sng" dirty="0" smtClean="0"/>
              <a:t>й</a:t>
            </a:r>
            <a:r>
              <a:rPr lang="uk-UA" sz="3000" dirty="0"/>
              <a:t> підпункту </a:t>
            </a:r>
            <a:r>
              <a:rPr lang="uk-UA" sz="3000" dirty="0" smtClean="0"/>
              <a:t>3.1 пункту 3)</a:t>
            </a:r>
            <a:endParaRPr lang="uk-UA" sz="3000" dirty="0"/>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51" y="405607"/>
            <a:ext cx="3251049" cy="1293917"/>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797006"/>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75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4294967295"/>
          </p:nvPr>
        </p:nvSpPr>
        <p:spPr>
          <a:xfrm>
            <a:off x="1524000" y="1091406"/>
            <a:ext cx="15925800" cy="8001000"/>
          </a:xfrm>
        </p:spPr>
        <p:txBody>
          <a:bodyPr>
            <a:noAutofit/>
          </a:bodyPr>
          <a:lstStyle/>
          <a:p>
            <a:pPr algn="ctr"/>
            <a:r>
              <a:rPr lang="uk-UA" sz="3200" dirty="0" smtClean="0"/>
              <a:t>	</a:t>
            </a:r>
          </a:p>
          <a:p>
            <a:pPr algn="ctr"/>
            <a:r>
              <a:rPr lang="ru-RU" sz="3200" b="1" dirty="0" smtClean="0"/>
              <a:t>3</a:t>
            </a:r>
            <a:r>
              <a:rPr lang="ru-RU" sz="3200" b="1" dirty="0"/>
              <a:t>. </a:t>
            </a:r>
            <a:r>
              <a:rPr lang="ru-RU" sz="3200" b="1" dirty="0" err="1"/>
              <a:t>Посвідчення</a:t>
            </a:r>
            <a:r>
              <a:rPr lang="ru-RU" sz="3200" b="1" dirty="0"/>
              <a:t> </a:t>
            </a:r>
            <a:r>
              <a:rPr lang="ru-RU" sz="3200" b="1" dirty="0" err="1"/>
              <a:t>правочинів</a:t>
            </a:r>
            <a:r>
              <a:rPr lang="ru-RU" sz="3200" b="1" dirty="0"/>
              <a:t> за </a:t>
            </a:r>
            <a:r>
              <a:rPr lang="ru-RU" sz="3200" b="1" dirty="0" err="1"/>
              <a:t>участю</a:t>
            </a:r>
            <a:r>
              <a:rPr lang="ru-RU" sz="3200" b="1" dirty="0"/>
              <a:t> </a:t>
            </a:r>
            <a:r>
              <a:rPr lang="ru-RU" sz="3200" b="1" dirty="0" err="1"/>
              <a:t>дітей</a:t>
            </a:r>
            <a:r>
              <a:rPr lang="ru-RU" sz="3200" b="1" dirty="0"/>
              <a:t>, </a:t>
            </a:r>
            <a:r>
              <a:rPr lang="ru-RU" sz="3200" b="1" dirty="0" smtClean="0"/>
              <a:t>а </a:t>
            </a:r>
            <a:r>
              <a:rPr lang="ru-RU" sz="3200" b="1" dirty="0" err="1"/>
              <a:t>також</a:t>
            </a:r>
            <a:r>
              <a:rPr lang="ru-RU" sz="3200" b="1" dirty="0"/>
              <a:t> </a:t>
            </a:r>
            <a:r>
              <a:rPr lang="ru-RU" sz="3200" b="1" dirty="0" err="1"/>
              <a:t>осіб</a:t>
            </a:r>
            <a:r>
              <a:rPr lang="ru-RU" sz="3200" b="1" dirty="0" smtClean="0"/>
              <a:t>,</a:t>
            </a:r>
          </a:p>
          <a:p>
            <a:pPr algn="ctr"/>
            <a:r>
              <a:rPr lang="ru-RU" sz="3200" b="1" dirty="0" smtClean="0"/>
              <a:t> </a:t>
            </a:r>
            <a:r>
              <a:rPr lang="ru-RU" sz="3200" b="1" dirty="0"/>
              <a:t>над </a:t>
            </a:r>
            <a:r>
              <a:rPr lang="ru-RU" sz="3200" b="1" dirty="0" err="1"/>
              <a:t>якими</a:t>
            </a:r>
            <a:r>
              <a:rPr lang="ru-RU" sz="3200" b="1" dirty="0"/>
              <a:t> </a:t>
            </a:r>
            <a:r>
              <a:rPr lang="ru-RU" sz="3200" b="1" dirty="0" err="1"/>
              <a:t>встановлено</a:t>
            </a:r>
            <a:r>
              <a:rPr lang="ru-RU" sz="3200" b="1" dirty="0"/>
              <a:t> </a:t>
            </a:r>
            <a:r>
              <a:rPr lang="ru-RU" sz="3200" b="1" dirty="0" err="1"/>
              <a:t>опіку</a:t>
            </a:r>
            <a:r>
              <a:rPr lang="ru-RU" sz="3200" b="1" dirty="0"/>
              <a:t> </a:t>
            </a:r>
            <a:r>
              <a:rPr lang="ru-RU" sz="3200" b="1" dirty="0" err="1"/>
              <a:t>або</a:t>
            </a:r>
            <a:r>
              <a:rPr lang="ru-RU" sz="3200" b="1" dirty="0"/>
              <a:t> </a:t>
            </a:r>
            <a:r>
              <a:rPr lang="ru-RU" sz="3200" b="1" dirty="0" err="1" smtClean="0"/>
              <a:t>піклування</a:t>
            </a:r>
            <a:r>
              <a:rPr lang="ru-RU" sz="3200" b="1" dirty="0" smtClean="0"/>
              <a:t> </a:t>
            </a:r>
            <a:r>
              <a:rPr lang="ru-RU" sz="2800" b="1" dirty="0" smtClean="0"/>
              <a:t>(</a:t>
            </a:r>
            <a:r>
              <a:rPr lang="ru-RU" sz="2800" i="1" dirty="0"/>
              <a:t>пункту 3 </a:t>
            </a:r>
            <a:r>
              <a:rPr lang="ru-RU" sz="2800" i="1" dirty="0" err="1"/>
              <a:t>глави</a:t>
            </a:r>
            <a:r>
              <a:rPr lang="ru-RU" sz="2800" i="1" dirty="0"/>
              <a:t> 1 </a:t>
            </a:r>
            <a:r>
              <a:rPr lang="ru-RU" sz="2800" i="1" dirty="0" err="1"/>
              <a:t>розділу</a:t>
            </a:r>
            <a:r>
              <a:rPr lang="ru-RU" sz="2800" i="1" dirty="0"/>
              <a:t> </a:t>
            </a:r>
            <a:r>
              <a:rPr lang="ru-RU" sz="2800" i="1" dirty="0" smtClean="0"/>
              <a:t>ІІ Порядку</a:t>
            </a:r>
            <a:r>
              <a:rPr lang="ru-RU" sz="2800" b="1" dirty="0" smtClean="0"/>
              <a:t>)</a:t>
            </a:r>
          </a:p>
          <a:p>
            <a:pPr algn="ctr"/>
            <a:endParaRPr lang="ru-RU" sz="2800" b="1" dirty="0" smtClean="0"/>
          </a:p>
          <a:p>
            <a:pPr algn="just"/>
            <a:r>
              <a:rPr lang="uk-UA" sz="3000" dirty="0" smtClean="0"/>
              <a:t>3.1</a:t>
            </a:r>
            <a:r>
              <a:rPr lang="uk-UA" sz="3000" dirty="0"/>
              <a:t>. </a:t>
            </a:r>
            <a:endParaRPr lang="uk-UA" sz="3000" dirty="0" smtClean="0"/>
          </a:p>
          <a:p>
            <a:pPr algn="just"/>
            <a:r>
              <a:rPr lang="uk-UA" sz="3000" dirty="0"/>
              <a:t>	</a:t>
            </a:r>
            <a:r>
              <a:rPr lang="uk-UA" sz="3000" dirty="0" smtClean="0"/>
              <a:t>…</a:t>
            </a:r>
          </a:p>
          <a:p>
            <a:pPr algn="just"/>
            <a:r>
              <a:rPr lang="uk-UA" sz="3000" dirty="0"/>
              <a:t>	</a:t>
            </a:r>
            <a:r>
              <a:rPr lang="uk-UA" sz="3000" dirty="0" smtClean="0"/>
              <a:t>Дозвіл </a:t>
            </a:r>
            <a:r>
              <a:rPr lang="uk-UA" sz="3000" dirty="0"/>
              <a:t>органу опіки та піклування надається у формі </a:t>
            </a:r>
            <a:r>
              <a:rPr lang="uk-UA" sz="3000" b="1" dirty="0"/>
              <a:t>рішення</a:t>
            </a:r>
            <a:r>
              <a:rPr lang="uk-UA" sz="3000" dirty="0"/>
              <a:t> відповідної районної, районної у містах Києві та Севастополі державної адміністрації, відповідного виконавчого органу міських, районних у містах, сільських, селищних рад, </a:t>
            </a:r>
            <a:r>
              <a:rPr lang="uk-UA" sz="3000" b="1" dirty="0"/>
              <a:t>витягу з такого рішення </a:t>
            </a:r>
            <a:r>
              <a:rPr lang="uk-UA" sz="3000" dirty="0"/>
              <a:t>або </a:t>
            </a:r>
            <a:r>
              <a:rPr lang="uk-UA" sz="3000" b="1" dirty="0"/>
              <a:t>копії такого рішення</a:t>
            </a:r>
            <a:r>
              <a:rPr lang="uk-UA" sz="3000" dirty="0"/>
              <a:t>, виданих відповідно до законодавства.</a:t>
            </a:r>
          </a:p>
          <a:p>
            <a:pPr algn="just"/>
            <a:r>
              <a:rPr lang="uk-UA" sz="3000" dirty="0" smtClean="0"/>
              <a:t>	Дозвіл </a:t>
            </a:r>
            <a:r>
              <a:rPr lang="uk-UA" sz="3000" dirty="0"/>
              <a:t>органу опіки та піклування </a:t>
            </a:r>
            <a:r>
              <a:rPr lang="uk-UA" sz="3000" dirty="0">
                <a:solidFill>
                  <a:srgbClr val="C00000"/>
                </a:solidFill>
              </a:rPr>
              <a:t>не є </a:t>
            </a:r>
            <a:r>
              <a:rPr lang="uk-UA" sz="3000" dirty="0" smtClean="0">
                <a:solidFill>
                  <a:srgbClr val="C00000"/>
                </a:solidFill>
              </a:rPr>
              <a:t>обов’язковим* </a:t>
            </a:r>
            <a:r>
              <a:rPr lang="uk-UA" sz="3000" dirty="0"/>
              <a:t>у разі вчинення правочинів, за якими малолітні </a:t>
            </a:r>
            <a:r>
              <a:rPr lang="uk-UA" sz="3000" b="1" dirty="0"/>
              <a:t>діти</a:t>
            </a:r>
            <a:r>
              <a:rPr lang="uk-UA" sz="3000" dirty="0"/>
              <a:t>, недієздатні </a:t>
            </a:r>
            <a:r>
              <a:rPr lang="uk-UA" sz="3000" b="1" dirty="0"/>
              <a:t>особи набувають у власність майно</a:t>
            </a:r>
            <a:r>
              <a:rPr lang="uk-UA" sz="3000" dirty="0"/>
              <a:t>, </a:t>
            </a:r>
            <a:r>
              <a:rPr lang="uk-UA" sz="3000" b="1" dirty="0"/>
              <a:t>у тому числі нерухоме майно, користувачами якого вони є</a:t>
            </a:r>
            <a:r>
              <a:rPr lang="uk-UA" sz="3000" dirty="0"/>
              <a:t>, </a:t>
            </a:r>
            <a:r>
              <a:rPr lang="uk-UA" sz="3000" dirty="0">
                <a:solidFill>
                  <a:srgbClr val="C00000"/>
                </a:solidFill>
              </a:rPr>
              <a:t>крім випадків набуття такого майна у власність за рахунок коштів (іншого майна) таких дітей / осіб.</a:t>
            </a:r>
          </a:p>
          <a:p>
            <a:pPr algn="just"/>
            <a:r>
              <a:rPr lang="uk-UA" sz="3200" b="1" dirty="0" smtClean="0"/>
              <a:t>           </a:t>
            </a:r>
          </a:p>
          <a:p>
            <a:pPr algn="just"/>
            <a:endParaRPr lang="uk-UA" sz="3200" b="1" dirty="0"/>
          </a:p>
          <a:p>
            <a:pPr algn="just"/>
            <a:endParaRPr lang="ru-RU" sz="3200" dirty="0"/>
          </a:p>
        </p:txBody>
      </p:sp>
      <p:pic>
        <p:nvPicPr>
          <p:cNvPr id="6" name="Рисунок 5"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7"/>
            <a:ext cx="3251049" cy="1293917"/>
          </a:xfrm>
          <a:prstGeom prst="rect">
            <a:avLst/>
          </a:prstGeom>
        </p:spPr>
      </p:pic>
      <p:sp>
        <p:nvSpPr>
          <p:cNvPr id="7" name="object 7"/>
          <p:cNvSpPr/>
          <p:nvPr/>
        </p:nvSpPr>
        <p:spPr>
          <a:xfrm>
            <a:off x="16718199" y="-432594"/>
            <a:ext cx="3124050" cy="32104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FCC0F3">
              <a:alpha val="46000"/>
            </a:srgbClr>
          </a:solidFill>
        </p:spPr>
        <p:txBody>
          <a:bodyPr wrap="square" lIns="0" tIns="0" rIns="0" bIns="0" rtlCol="0"/>
          <a:lstStyle/>
          <a:p>
            <a:endParaRPr sz="4035"/>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12" y="7416006"/>
            <a:ext cx="32861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6800" y="7053263"/>
            <a:ext cx="31273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007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302</Words>
  <Application>Microsoft Office PowerPoint</Application>
  <PresentationFormat>Довільний</PresentationFormat>
  <Paragraphs>146</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Office Theme</vt:lpstr>
      <vt:lpstr>Охорона прав та інтересів дітей при вчиненні правочинів: роль нотаріуса :  </vt:lpstr>
      <vt:lpstr> </vt:lpstr>
      <vt:lpstr>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Carlsburg, V. (BNotK)</dc:creator>
  <cp:lastModifiedBy>User</cp:lastModifiedBy>
  <cp:revision>71</cp:revision>
  <dcterms:created xsi:type="dcterms:W3CDTF">2024-06-13T06:56:00Z</dcterms:created>
  <dcterms:modified xsi:type="dcterms:W3CDTF">2025-02-04T10:06:00Z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2024-05-30T00:00:00Z</vt:filetime>
  </property>
  <property fmtid="{D5CDD505-2E9C-101B-9397-08002B2CF9AE}" pid="3" name="Creator">
    <vt:lpwstr>Microsoft® PowerPoint® 2019</vt:lpwstr>
  </property>
  <property fmtid="{D5CDD505-2E9C-101B-9397-08002B2CF9AE}" pid="4" name="LastSaved">
    <vt:filetime>2024-06-13T00:00:00Z</vt:filetime>
  </property>
</Properties>
</file>