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sldIdLst>
    <p:sldId id="256" r:id="rId2"/>
    <p:sldId id="257" r:id="rId3"/>
    <p:sldId id="282" r:id="rId4"/>
    <p:sldId id="283" r:id="rId5"/>
    <p:sldId id="308" r:id="rId6"/>
    <p:sldId id="285" r:id="rId7"/>
    <p:sldId id="288" r:id="rId8"/>
    <p:sldId id="290" r:id="rId9"/>
    <p:sldId id="312" r:id="rId10"/>
    <p:sldId id="292" r:id="rId11"/>
    <p:sldId id="307" r:id="rId12"/>
    <p:sldId id="295" r:id="rId13"/>
    <p:sldId id="297" r:id="rId14"/>
    <p:sldId id="309" r:id="rId15"/>
    <p:sldId id="310" r:id="rId16"/>
    <p:sldId id="311" r:id="rId17"/>
    <p:sldId id="279" r:id="rId18"/>
  </p:sldIdLst>
  <p:sldSz cx="18288000" cy="10260013"/>
  <p:notesSz cx="12192000" cy="6858000"/>
  <p:defaultTextStyle>
    <a:defPPr>
      <a:defRPr lang="uk-UA"/>
    </a:defPPr>
    <a:lvl1pPr marL="0" algn="l" defTabSz="1370228" rtl="0" eaLnBrk="1" latinLnBrk="0" hangingPunct="1">
      <a:defRPr sz="2697" kern="1200">
        <a:solidFill>
          <a:schemeClr val="tx1"/>
        </a:solidFill>
        <a:latin typeface="+mn-lt"/>
        <a:ea typeface="+mn-ea"/>
        <a:cs typeface="+mn-cs"/>
      </a:defRPr>
    </a:lvl1pPr>
    <a:lvl2pPr marL="685114" algn="l" defTabSz="1370228" rtl="0" eaLnBrk="1" latinLnBrk="0" hangingPunct="1">
      <a:defRPr sz="2697" kern="1200">
        <a:solidFill>
          <a:schemeClr val="tx1"/>
        </a:solidFill>
        <a:latin typeface="+mn-lt"/>
        <a:ea typeface="+mn-ea"/>
        <a:cs typeface="+mn-cs"/>
      </a:defRPr>
    </a:lvl2pPr>
    <a:lvl3pPr marL="1370228" algn="l" defTabSz="1370228" rtl="0" eaLnBrk="1" latinLnBrk="0" hangingPunct="1">
      <a:defRPr sz="2697" kern="1200">
        <a:solidFill>
          <a:schemeClr val="tx1"/>
        </a:solidFill>
        <a:latin typeface="+mn-lt"/>
        <a:ea typeface="+mn-ea"/>
        <a:cs typeface="+mn-cs"/>
      </a:defRPr>
    </a:lvl3pPr>
    <a:lvl4pPr marL="2055343" algn="l" defTabSz="1370228" rtl="0" eaLnBrk="1" latinLnBrk="0" hangingPunct="1">
      <a:defRPr sz="2697" kern="1200">
        <a:solidFill>
          <a:schemeClr val="tx1"/>
        </a:solidFill>
        <a:latin typeface="+mn-lt"/>
        <a:ea typeface="+mn-ea"/>
        <a:cs typeface="+mn-cs"/>
      </a:defRPr>
    </a:lvl4pPr>
    <a:lvl5pPr marL="2740457" algn="l" defTabSz="1370228" rtl="0" eaLnBrk="1" latinLnBrk="0" hangingPunct="1">
      <a:defRPr sz="2697" kern="1200">
        <a:solidFill>
          <a:schemeClr val="tx1"/>
        </a:solidFill>
        <a:latin typeface="+mn-lt"/>
        <a:ea typeface="+mn-ea"/>
        <a:cs typeface="+mn-cs"/>
      </a:defRPr>
    </a:lvl5pPr>
    <a:lvl6pPr marL="3425571" algn="l" defTabSz="1370228" rtl="0" eaLnBrk="1" latinLnBrk="0" hangingPunct="1">
      <a:defRPr sz="2697" kern="1200">
        <a:solidFill>
          <a:schemeClr val="tx1"/>
        </a:solidFill>
        <a:latin typeface="+mn-lt"/>
        <a:ea typeface="+mn-ea"/>
        <a:cs typeface="+mn-cs"/>
      </a:defRPr>
    </a:lvl6pPr>
    <a:lvl7pPr marL="4110685" algn="l" defTabSz="1370228" rtl="0" eaLnBrk="1" latinLnBrk="0" hangingPunct="1">
      <a:defRPr sz="2697" kern="1200">
        <a:solidFill>
          <a:schemeClr val="tx1"/>
        </a:solidFill>
        <a:latin typeface="+mn-lt"/>
        <a:ea typeface="+mn-ea"/>
        <a:cs typeface="+mn-cs"/>
      </a:defRPr>
    </a:lvl7pPr>
    <a:lvl8pPr marL="4795799" algn="l" defTabSz="1370228" rtl="0" eaLnBrk="1" latinLnBrk="0" hangingPunct="1">
      <a:defRPr sz="2697" kern="1200">
        <a:solidFill>
          <a:schemeClr val="tx1"/>
        </a:solidFill>
        <a:latin typeface="+mn-lt"/>
        <a:ea typeface="+mn-ea"/>
        <a:cs typeface="+mn-cs"/>
      </a:defRPr>
    </a:lvl8pPr>
    <a:lvl9pPr marL="5480914" algn="l" defTabSz="1370228" rtl="0" eaLnBrk="1" latinLnBrk="0" hangingPunct="1">
      <a:defRPr sz="2697"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09"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6"/>
      </p:cViewPr>
      <p:guideLst>
        <p:guide orient="horz" pos="4309"/>
        <p:guide pos="32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0604"/>
            <a:ext cx="155448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45607"/>
            <a:ext cx="1280160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2/4/2025</a:t>
            </a:fld>
            <a:endParaRPr lang="en-US" dirty="0"/>
          </a:p>
        </p:txBody>
      </p:sp>
      <p:sp>
        <p:nvSpPr>
          <p:cNvPr id="6" name="Holder 6"/>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type="body" idx="1"/>
          </p:nvPr>
        </p:nvSpPr>
        <p:spPr>
          <a:xfrm>
            <a:off x="2691954" y="2610224"/>
            <a:ext cx="13006388" cy="368434"/>
          </a:xfrm>
        </p:spPr>
        <p:txBody>
          <a:bodyPr lIns="0" tIns="0" rIns="0" bIns="0"/>
          <a:lstStyle>
            <a:lvl1pPr>
              <a:defRPr sz="2394" b="0" i="0">
                <a:solidFill>
                  <a:srgbClr val="1E3C6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2/4/2025</a:t>
            </a:fld>
            <a:endParaRPr lang="en-US" dirty="0"/>
          </a:p>
        </p:txBody>
      </p:sp>
      <p:sp>
        <p:nvSpPr>
          <p:cNvPr id="6" name="Holder 6"/>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sz="half" idx="2"/>
          </p:nvPr>
        </p:nvSpPr>
        <p:spPr>
          <a:xfrm>
            <a:off x="914400" y="2359803"/>
            <a:ext cx="795528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59803"/>
            <a:ext cx="795528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2/4/2025</a:t>
            </a:fld>
            <a:endParaRPr lang="en-US" dirty="0"/>
          </a:p>
        </p:txBody>
      </p:sp>
      <p:sp>
        <p:nvSpPr>
          <p:cNvPr id="7" name="Holder 7"/>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23258" y="9753851"/>
            <a:ext cx="537210" cy="504451"/>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dirty="0"/>
          </a:p>
        </p:txBody>
      </p:sp>
      <p:sp>
        <p:nvSpPr>
          <p:cNvPr id="17" name="bg object 17"/>
          <p:cNvSpPr/>
          <p:nvPr/>
        </p:nvSpPr>
        <p:spPr>
          <a:xfrm>
            <a:off x="16050006" y="9753851"/>
            <a:ext cx="1165860" cy="504451"/>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dirty="0"/>
          </a:p>
        </p:txBody>
      </p:sp>
      <p:sp>
        <p:nvSpPr>
          <p:cNvPr id="18" name="bg object 18"/>
          <p:cNvSpPr/>
          <p:nvPr/>
        </p:nvSpPr>
        <p:spPr>
          <a:xfrm>
            <a:off x="15816834" y="9753851"/>
            <a:ext cx="537210" cy="504451"/>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dirty="0"/>
          </a:p>
        </p:txBody>
      </p:sp>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2/4/2025</a:t>
            </a:fld>
            <a:endParaRPr lang="en-US" dirty="0"/>
          </a:p>
        </p:txBody>
      </p:sp>
      <p:sp>
        <p:nvSpPr>
          <p:cNvPr id="5" name="Holder 5"/>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2/4/2025</a:t>
            </a:fld>
            <a:endParaRPr lang="en-US" dirty="0"/>
          </a:p>
        </p:txBody>
      </p:sp>
      <p:sp>
        <p:nvSpPr>
          <p:cNvPr id="4" name="Holder 4"/>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23258" y="9753851"/>
            <a:ext cx="537210" cy="504451"/>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dirty="0"/>
          </a:p>
        </p:txBody>
      </p:sp>
      <p:sp>
        <p:nvSpPr>
          <p:cNvPr id="17" name="bg object 17"/>
          <p:cNvSpPr/>
          <p:nvPr/>
        </p:nvSpPr>
        <p:spPr>
          <a:xfrm>
            <a:off x="16050006" y="9753851"/>
            <a:ext cx="1165860" cy="504451"/>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dirty="0"/>
          </a:p>
        </p:txBody>
      </p:sp>
      <p:sp>
        <p:nvSpPr>
          <p:cNvPr id="18" name="bg object 18"/>
          <p:cNvSpPr/>
          <p:nvPr/>
        </p:nvSpPr>
        <p:spPr>
          <a:xfrm>
            <a:off x="15816834" y="9753851"/>
            <a:ext cx="537210" cy="504451"/>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dirty="0"/>
          </a:p>
        </p:txBody>
      </p:sp>
      <p:sp>
        <p:nvSpPr>
          <p:cNvPr id="19" name="bg object 19"/>
          <p:cNvSpPr/>
          <p:nvPr/>
        </p:nvSpPr>
        <p:spPr>
          <a:xfrm>
            <a:off x="1172718" y="9653531"/>
            <a:ext cx="1969770" cy="0"/>
          </a:xfrm>
          <a:custGeom>
            <a:avLst/>
            <a:gdLst/>
            <a:ahLst/>
            <a:cxnLst/>
            <a:rect l="l" t="t" r="r" b="b"/>
            <a:pathLst>
              <a:path w="1313180">
                <a:moveTo>
                  <a:pt x="0" y="0"/>
                </a:moveTo>
                <a:lnTo>
                  <a:pt x="1312671" y="0"/>
                </a:lnTo>
              </a:path>
            </a:pathLst>
          </a:custGeom>
          <a:ln w="12192">
            <a:solidFill>
              <a:srgbClr val="5F7488"/>
            </a:solidFill>
          </a:ln>
        </p:spPr>
        <p:txBody>
          <a:bodyPr wrap="square" lIns="0" tIns="0" rIns="0" bIns="0" rtlCol="0"/>
          <a:lstStyle/>
          <a:p>
            <a:endParaRPr sz="4035" dirty="0"/>
          </a:p>
        </p:txBody>
      </p:sp>
      <p:sp>
        <p:nvSpPr>
          <p:cNvPr id="20" name="bg object 20"/>
          <p:cNvSpPr/>
          <p:nvPr/>
        </p:nvSpPr>
        <p:spPr>
          <a:xfrm>
            <a:off x="1153288" y="393300"/>
            <a:ext cx="2052638"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dirty="0"/>
          </a:p>
        </p:txBody>
      </p:sp>
      <p:sp>
        <p:nvSpPr>
          <p:cNvPr id="2" name="Holder 2"/>
          <p:cNvSpPr>
            <a:spLocks noGrp="1"/>
          </p:cNvSpPr>
          <p:nvPr>
            <p:ph type="title"/>
          </p:nvPr>
        </p:nvSpPr>
        <p:spPr>
          <a:xfrm>
            <a:off x="1083716" y="556510"/>
            <a:ext cx="16120566" cy="492443"/>
          </a:xfrm>
          <a:prstGeom prst="rect">
            <a:avLst/>
          </a:prstGeom>
        </p:spPr>
        <p:txBody>
          <a:bodyPr wrap="square" lIns="0" tIns="0" rIns="0" bIns="0">
            <a:spAutoFit/>
          </a:bodyPr>
          <a:lstStyle>
            <a:lvl1pPr>
              <a:defRPr sz="3200" b="0" i="0">
                <a:solidFill>
                  <a:srgbClr val="1E3C61"/>
                </a:solidFill>
                <a:latin typeface="Palatino Linotype"/>
                <a:cs typeface="Palatino Linotype"/>
              </a:defRPr>
            </a:lvl1pPr>
          </a:lstStyle>
          <a:p>
            <a:endParaRPr/>
          </a:p>
        </p:txBody>
      </p:sp>
      <p:sp>
        <p:nvSpPr>
          <p:cNvPr id="3" name="Holder 3"/>
          <p:cNvSpPr>
            <a:spLocks noGrp="1"/>
          </p:cNvSpPr>
          <p:nvPr>
            <p:ph type="body" idx="1"/>
          </p:nvPr>
        </p:nvSpPr>
        <p:spPr>
          <a:xfrm>
            <a:off x="2691954" y="2610224"/>
            <a:ext cx="13006388" cy="246221"/>
          </a:xfrm>
          <a:prstGeom prst="rect">
            <a:avLst/>
          </a:prstGeom>
        </p:spPr>
        <p:txBody>
          <a:bodyPr wrap="square" lIns="0" tIns="0" rIns="0" bIns="0">
            <a:spAutoFit/>
          </a:bodyPr>
          <a:lstStyle>
            <a:lvl1pPr>
              <a:defRPr sz="1600" b="0" i="0">
                <a:solidFill>
                  <a:srgbClr val="1E3C61"/>
                </a:solidFill>
                <a:latin typeface="Calibri"/>
                <a:cs typeface="Calibri"/>
              </a:defRPr>
            </a:lvl1pPr>
          </a:lstStyle>
          <a:p>
            <a:endParaRPr/>
          </a:p>
        </p:txBody>
      </p:sp>
      <p:sp>
        <p:nvSpPr>
          <p:cNvPr id="4" name="Holder 4"/>
          <p:cNvSpPr>
            <a:spLocks noGrp="1"/>
          </p:cNvSpPr>
          <p:nvPr>
            <p:ph type="ftr" sz="quarter" idx="5"/>
          </p:nvPr>
        </p:nvSpPr>
        <p:spPr>
          <a:xfrm>
            <a:off x="6217920" y="9541812"/>
            <a:ext cx="5852160" cy="41505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41812"/>
            <a:ext cx="4206240" cy="4150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2/4/2025</a:t>
            </a:fld>
            <a:endParaRPr lang="en-US" dirty="0"/>
          </a:p>
        </p:txBody>
      </p:sp>
      <p:sp>
        <p:nvSpPr>
          <p:cNvPr id="6" name="Holder 6"/>
          <p:cNvSpPr>
            <a:spLocks noGrp="1"/>
          </p:cNvSpPr>
          <p:nvPr>
            <p:ph type="sldNum" sz="quarter" idx="7"/>
          </p:nvPr>
        </p:nvSpPr>
        <p:spPr>
          <a:xfrm>
            <a:off x="16492538" y="9898572"/>
            <a:ext cx="342900" cy="692497"/>
          </a:xfrm>
          <a:prstGeom prst="rect">
            <a:avLst/>
          </a:prstGeom>
        </p:spPr>
        <p:txBody>
          <a:bodyPr wrap="square" lIns="0" tIns="0" rIns="0" bIns="0">
            <a:spAutoFit/>
          </a:bodyPr>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84017">
        <a:defRPr>
          <a:latin typeface="+mn-lt"/>
          <a:ea typeface="+mn-ea"/>
          <a:cs typeface="+mn-cs"/>
        </a:defRPr>
      </a:lvl2pPr>
      <a:lvl3pPr marL="1368034">
        <a:defRPr>
          <a:latin typeface="+mn-lt"/>
          <a:ea typeface="+mn-ea"/>
          <a:cs typeface="+mn-cs"/>
        </a:defRPr>
      </a:lvl3pPr>
      <a:lvl4pPr marL="2052051">
        <a:defRPr>
          <a:latin typeface="+mn-lt"/>
          <a:ea typeface="+mn-ea"/>
          <a:cs typeface="+mn-cs"/>
        </a:defRPr>
      </a:lvl4pPr>
      <a:lvl5pPr marL="2736068">
        <a:defRPr>
          <a:latin typeface="+mn-lt"/>
          <a:ea typeface="+mn-ea"/>
          <a:cs typeface="+mn-cs"/>
        </a:defRPr>
      </a:lvl5pPr>
      <a:lvl6pPr marL="3420085">
        <a:defRPr>
          <a:latin typeface="+mn-lt"/>
          <a:ea typeface="+mn-ea"/>
          <a:cs typeface="+mn-cs"/>
        </a:defRPr>
      </a:lvl6pPr>
      <a:lvl7pPr marL="4104102">
        <a:defRPr>
          <a:latin typeface="+mn-lt"/>
          <a:ea typeface="+mn-ea"/>
          <a:cs typeface="+mn-cs"/>
        </a:defRPr>
      </a:lvl7pPr>
      <a:lvl8pPr marL="4788118">
        <a:defRPr>
          <a:latin typeface="+mn-lt"/>
          <a:ea typeface="+mn-ea"/>
          <a:cs typeface="+mn-cs"/>
        </a:defRPr>
      </a:lvl8pPr>
      <a:lvl9pPr marL="5472135">
        <a:defRPr>
          <a:latin typeface="+mn-lt"/>
          <a:ea typeface="+mn-ea"/>
          <a:cs typeface="+mn-cs"/>
        </a:defRPr>
      </a:lvl9pPr>
    </p:bodyStyle>
    <p:otherStyle>
      <a:lvl1pPr marL="0">
        <a:defRPr>
          <a:latin typeface="+mn-lt"/>
          <a:ea typeface="+mn-ea"/>
          <a:cs typeface="+mn-cs"/>
        </a:defRPr>
      </a:lvl1pPr>
      <a:lvl2pPr marL="684017">
        <a:defRPr>
          <a:latin typeface="+mn-lt"/>
          <a:ea typeface="+mn-ea"/>
          <a:cs typeface="+mn-cs"/>
        </a:defRPr>
      </a:lvl2pPr>
      <a:lvl3pPr marL="1368034">
        <a:defRPr>
          <a:latin typeface="+mn-lt"/>
          <a:ea typeface="+mn-ea"/>
          <a:cs typeface="+mn-cs"/>
        </a:defRPr>
      </a:lvl3pPr>
      <a:lvl4pPr marL="2052051">
        <a:defRPr>
          <a:latin typeface="+mn-lt"/>
          <a:ea typeface="+mn-ea"/>
          <a:cs typeface="+mn-cs"/>
        </a:defRPr>
      </a:lvl4pPr>
      <a:lvl5pPr marL="2736068">
        <a:defRPr>
          <a:latin typeface="+mn-lt"/>
          <a:ea typeface="+mn-ea"/>
          <a:cs typeface="+mn-cs"/>
        </a:defRPr>
      </a:lvl5pPr>
      <a:lvl6pPr marL="3420085">
        <a:defRPr>
          <a:latin typeface="+mn-lt"/>
          <a:ea typeface="+mn-ea"/>
          <a:cs typeface="+mn-cs"/>
        </a:defRPr>
      </a:lvl6pPr>
      <a:lvl7pPr marL="4104102">
        <a:defRPr>
          <a:latin typeface="+mn-lt"/>
          <a:ea typeface="+mn-ea"/>
          <a:cs typeface="+mn-cs"/>
        </a:defRPr>
      </a:lvl7pPr>
      <a:lvl8pPr marL="4788118">
        <a:defRPr>
          <a:latin typeface="+mn-lt"/>
          <a:ea typeface="+mn-ea"/>
          <a:cs typeface="+mn-cs"/>
        </a:defRPr>
      </a:lvl8pPr>
      <a:lvl9pPr marL="547213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zakon.rada.gov.ua/laws/show/z1185-23#n6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mof.gov.ua/storage/files/%D0%97%D1%80%D0%B0%D0%B7%D0%BA%D0%B8_%D1%81%D0%BA%D0%BB%D0%B0%D0%B4%D0%B0%D0%BD%D0%BD%D1%8F_%D1%81%D1%82%D1%80%D1%83%D0%BA%D1%82%D1%83%D1%80%D0%B8_%D0%B2%D0%BB%D0%B0%D1%81%D0%BD%D0%BE%D1%81%D1%82%D1%96_08_06_2021.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ps.ligazakon.net/document/view/kp230602?an=1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23989" y="2052002"/>
            <a:ext cx="18240022" cy="7296009"/>
            <a:chOff x="0" y="990600"/>
            <a:chExt cx="12192000" cy="4876800"/>
          </a:xfrm>
        </p:grpSpPr>
        <p:pic>
          <p:nvPicPr>
            <p:cNvPr id="4" name="object 4"/>
            <p:cNvPicPr/>
            <p:nvPr/>
          </p:nvPicPr>
          <p:blipFill>
            <a:blip r:embed="rId2" cstate="print"/>
            <a:stretch>
              <a:fillRect/>
            </a:stretch>
          </p:blipFill>
          <p:spPr>
            <a:xfrm>
              <a:off x="0" y="990600"/>
              <a:ext cx="12192000" cy="4876800"/>
            </a:xfrm>
            <a:prstGeom prst="rect">
              <a:avLst/>
            </a:prstGeom>
          </p:spPr>
        </p:pic>
        <p:sp>
          <p:nvSpPr>
            <p:cNvPr id="5" name="object 5"/>
            <p:cNvSpPr/>
            <p:nvPr/>
          </p:nvSpPr>
          <p:spPr>
            <a:xfrm>
              <a:off x="768095" y="1595627"/>
              <a:ext cx="6551930" cy="3633470"/>
            </a:xfrm>
            <a:custGeom>
              <a:avLst/>
              <a:gdLst/>
              <a:ahLst/>
              <a:cxnLst/>
              <a:rect l="l" t="t" r="r" b="b"/>
              <a:pathLst>
                <a:path w="6551930" h="3633470">
                  <a:moveTo>
                    <a:pt x="6551676" y="0"/>
                  </a:moveTo>
                  <a:lnTo>
                    <a:pt x="0" y="0"/>
                  </a:lnTo>
                  <a:lnTo>
                    <a:pt x="0" y="3633216"/>
                  </a:lnTo>
                  <a:lnTo>
                    <a:pt x="6551676" y="3633216"/>
                  </a:lnTo>
                  <a:lnTo>
                    <a:pt x="6551676" y="0"/>
                  </a:lnTo>
                  <a:close/>
                </a:path>
              </a:pathLst>
            </a:custGeom>
            <a:solidFill>
              <a:srgbClr val="FDFFFF"/>
            </a:solidFill>
          </p:spPr>
          <p:txBody>
            <a:bodyPr wrap="square" lIns="0" tIns="0" rIns="0" bIns="0" rtlCol="0"/>
            <a:lstStyle/>
            <a:p>
              <a:endParaRPr sz="4035" dirty="0"/>
            </a:p>
          </p:txBody>
        </p:sp>
      </p:grpSp>
      <p:sp>
        <p:nvSpPr>
          <p:cNvPr id="6" name="object 6"/>
          <p:cNvSpPr txBox="1">
            <a:spLocks noGrp="1"/>
          </p:cNvSpPr>
          <p:nvPr>
            <p:ph type="title"/>
          </p:nvPr>
        </p:nvSpPr>
        <p:spPr>
          <a:xfrm>
            <a:off x="1621623" y="3117373"/>
            <a:ext cx="8905083" cy="3404728"/>
          </a:xfrm>
          <a:prstGeom prst="rect">
            <a:avLst/>
          </a:prstGeom>
        </p:spPr>
        <p:txBody>
          <a:bodyPr vert="horz" wrap="square" lIns="0" tIns="19000" rIns="0" bIns="0" rtlCol="0">
            <a:spAutoFit/>
          </a:bodyPr>
          <a:lstStyle/>
          <a:p>
            <a:r>
              <a:rPr lang="ru-RU" sz="4400" b="1" dirty="0" smtClean="0"/>
              <a:t>ВИЯВЛЕННЯ</a:t>
            </a:r>
            <a:r>
              <a:rPr lang="ru-RU" sz="4400" b="1" dirty="0" smtClean="0"/>
              <a:t> </a:t>
            </a:r>
            <a:r>
              <a:rPr lang="ru-RU" sz="4400" b="1" dirty="0" err="1" smtClean="0"/>
              <a:t>РОЗБІЖНОСТЕЙ</a:t>
            </a:r>
            <a:r>
              <a:rPr lang="ru-RU" sz="4400" b="1" dirty="0" smtClean="0"/>
              <a:t> У </a:t>
            </a:r>
            <a:r>
              <a:rPr lang="ru-RU" sz="4400" b="1" dirty="0" err="1" smtClean="0"/>
              <a:t>ВІДОМОСТЯХ</a:t>
            </a:r>
            <a:r>
              <a:rPr lang="ru-RU" sz="4400" b="1" dirty="0" smtClean="0"/>
              <a:t> ПРО </a:t>
            </a:r>
            <a:r>
              <a:rPr lang="ru-RU" sz="4400" b="1" dirty="0" err="1" smtClean="0"/>
              <a:t>КІНЦЕВИХ</a:t>
            </a:r>
            <a:r>
              <a:rPr lang="ru-RU" sz="4400" b="1" dirty="0" smtClean="0"/>
              <a:t> </a:t>
            </a:r>
            <a:r>
              <a:rPr lang="ru-RU" sz="4400" b="1" dirty="0" err="1" smtClean="0"/>
              <a:t>БЕНЕФІЦІАРНИХ</a:t>
            </a:r>
            <a:r>
              <a:rPr lang="ru-RU" sz="4400" b="1" dirty="0" smtClean="0"/>
              <a:t> </a:t>
            </a:r>
            <a:r>
              <a:rPr lang="ru-RU" sz="4400" b="1" dirty="0" err="1" smtClean="0"/>
              <a:t>ВЛАСНИКІВ</a:t>
            </a:r>
            <a:r>
              <a:rPr lang="ru-RU" sz="4400" b="1" dirty="0" smtClean="0"/>
              <a:t> ТА СТРУКТУРУ </a:t>
            </a:r>
            <a:r>
              <a:rPr lang="ru-RU" sz="4400" b="1" dirty="0" err="1" smtClean="0"/>
              <a:t>ВЛАСНОСТІ</a:t>
            </a:r>
            <a:r>
              <a:rPr lang="ru-RU" sz="4400" b="1" dirty="0" smtClean="0"/>
              <a:t> </a:t>
            </a:r>
            <a:r>
              <a:rPr lang="ru-RU" sz="4400" b="1" dirty="0" err="1" smtClean="0"/>
              <a:t>КЛІЄНТА</a:t>
            </a:r>
            <a:r>
              <a:rPr lang="ru-RU" sz="4400" b="1" dirty="0" smtClean="0"/>
              <a:t> </a:t>
            </a:r>
            <a:endParaRPr lang="ru-RU" sz="4400" dirty="0"/>
          </a:p>
        </p:txBody>
      </p:sp>
      <p:sp>
        <p:nvSpPr>
          <p:cNvPr id="7" name="object 7"/>
          <p:cNvSpPr txBox="1"/>
          <p:nvPr/>
        </p:nvSpPr>
        <p:spPr>
          <a:xfrm>
            <a:off x="1621623" y="7106913"/>
            <a:ext cx="7879082" cy="1128140"/>
          </a:xfrm>
          <a:prstGeom prst="rect">
            <a:avLst/>
          </a:prstGeom>
        </p:spPr>
        <p:txBody>
          <a:bodyPr vert="horz" wrap="square" lIns="0" tIns="19950" rIns="0" bIns="0" rtlCol="0">
            <a:spAutoFit/>
          </a:bodyPr>
          <a:lstStyle/>
          <a:p>
            <a:r>
              <a:rPr lang="uk-UA" sz="2400" b="1" dirty="0" smtClean="0"/>
              <a:t>Спікер: Вікторія МОРОЗОВА, член Комісії з аналітично-методичного забезпечення нотаріальної діяльності </a:t>
            </a:r>
            <a:r>
              <a:rPr lang="uk-UA" sz="2400" b="1" dirty="0" err="1" smtClean="0"/>
              <a:t>НПУ</a:t>
            </a:r>
            <a:r>
              <a:rPr lang="uk-UA" sz="2400" b="1" dirty="0" smtClean="0"/>
              <a:t>, нотаріус </a:t>
            </a:r>
            <a:endParaRPr lang="ru-RU" sz="2400" dirty="0"/>
          </a:p>
        </p:txBody>
      </p:sp>
      <p:pic>
        <p:nvPicPr>
          <p:cNvPr id="8" name="Рисунок 7"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5395" y="237960"/>
            <a:ext cx="3698600" cy="14720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383000" y="9898570"/>
            <a:ext cx="375259"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10</a:t>
            </a:fld>
            <a:endParaRPr sz="1795" dirty="0">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4" name="Содержимое 2"/>
          <p:cNvSpPr txBox="1">
            <a:spLocks/>
          </p:cNvSpPr>
          <p:nvPr/>
        </p:nvSpPr>
        <p:spPr>
          <a:xfrm>
            <a:off x="762000" y="428604"/>
            <a:ext cx="17297400" cy="7978002"/>
          </a:xfrm>
          <a:prstGeom prst="rect">
            <a:avLst/>
          </a:prstGeom>
        </p:spPr>
        <p:txBody>
          <a:bodyPr wrap="square" lIns="0" tIns="0" rIns="0" bIns="0">
            <a:normAutofit/>
          </a:bodyPr>
          <a:lstStyle/>
          <a:p>
            <a:r>
              <a:rPr lang="en-US" sz="1800" b="1" dirty="0" smtClean="0"/>
              <a:t>	</a:t>
            </a:r>
            <a:r>
              <a:rPr lang="uk-UA" sz="2650" b="1" dirty="0" smtClean="0"/>
              <a:t>Повідомлення</a:t>
            </a:r>
            <a:r>
              <a:rPr lang="uk-UA" sz="2650" dirty="0" smtClean="0"/>
              <a:t> про виявлення розбіжностей оформлюється у форматі </a:t>
            </a:r>
            <a:r>
              <a:rPr lang="uk-UA" sz="2650" b="1" dirty="0" err="1" smtClean="0"/>
              <a:t>.xls</a:t>
            </a:r>
            <a:r>
              <a:rPr lang="uk-UA" sz="2650" dirty="0" smtClean="0"/>
              <a:t> за формою, визначеною у </a:t>
            </a:r>
            <a:r>
              <a:rPr lang="uk-UA" sz="2650" u="sng" dirty="0" smtClean="0">
                <a:hlinkClick r:id="rId3"/>
              </a:rPr>
              <a:t>додатку</a:t>
            </a:r>
            <a:r>
              <a:rPr lang="uk-UA" sz="2650" dirty="0" smtClean="0"/>
              <a:t> до Порядку (Наказ № 2542/5), підписується шляхом накладення </a:t>
            </a:r>
            <a:r>
              <a:rPr lang="uk-UA" sz="2650" b="1" dirty="0" smtClean="0"/>
              <a:t>електронного підпису</a:t>
            </a:r>
            <a:r>
              <a:rPr lang="uk-UA" sz="2650" dirty="0" smtClean="0"/>
              <a:t>, що ґрунтується на кваліфікованому сертифікаті електронного підпису, додає </a:t>
            </a:r>
            <a:r>
              <a:rPr lang="uk-UA" sz="2650" u="sng" dirty="0" smtClean="0"/>
              <a:t>скановані копії відповідних матеріалів та документів (у разі їх наявності/скановані в один файл),</a:t>
            </a:r>
            <a:r>
              <a:rPr lang="uk-UA" sz="2650" dirty="0" smtClean="0"/>
              <a:t> та надсилається </a:t>
            </a:r>
            <a:r>
              <a:rPr lang="uk-UA" sz="2650" dirty="0" err="1" smtClean="0"/>
              <a:t>СПФМ</a:t>
            </a:r>
            <a:r>
              <a:rPr lang="uk-UA" sz="2650" dirty="0" smtClean="0"/>
              <a:t> Міністерству юстиції України на адресу електронної пошти для отримання таких повідомлень розміщує на офіційному </a:t>
            </a:r>
            <a:r>
              <a:rPr lang="uk-UA" sz="2650" dirty="0" err="1" smtClean="0"/>
              <a:t>вебсайті</a:t>
            </a:r>
            <a:r>
              <a:rPr lang="uk-UA" sz="2650" dirty="0" smtClean="0"/>
              <a:t>.</a:t>
            </a:r>
            <a:endParaRPr lang="ru-RU" sz="2650" dirty="0" smtClean="0"/>
          </a:p>
          <a:p>
            <a:r>
              <a:rPr lang="en-US" sz="2650" dirty="0" smtClean="0"/>
              <a:t>	</a:t>
            </a:r>
            <a:r>
              <a:rPr lang="uk-UA" sz="2650" dirty="0" smtClean="0"/>
              <a:t>Відповідно до пункту 13 Порядку (Наказ № 2542/5) інформація, що міститься у Повідомленні (крім інформації про </a:t>
            </a:r>
            <a:r>
              <a:rPr lang="uk-UA" sz="2650" dirty="0" err="1" smtClean="0"/>
              <a:t>СПФМ</a:t>
            </a:r>
            <a:r>
              <a:rPr lang="uk-UA" sz="2650" dirty="0" smtClean="0"/>
              <a:t>), надсилається листом Міністерства юстиції України будь-якому державному реєстратору юридичних осіб, фізичних осіб - підприємців та громадських формувань…, </a:t>
            </a:r>
            <a:r>
              <a:rPr lang="uk-UA" sz="2650" b="1" dirty="0" smtClean="0"/>
              <a:t>з</a:t>
            </a:r>
            <a:r>
              <a:rPr lang="uk-UA" sz="2650" dirty="0" smtClean="0"/>
              <a:t> </a:t>
            </a:r>
            <a:r>
              <a:rPr lang="uk-UA" sz="2650" b="1" dirty="0" smtClean="0"/>
              <a:t>вказівкою щодо внесення протягом 3 робочих днів</a:t>
            </a:r>
            <a:r>
              <a:rPr lang="uk-UA" sz="2650" dirty="0" smtClean="0"/>
              <a:t> з дня його отримання до Єдиного державного реєстру </a:t>
            </a:r>
            <a:r>
              <a:rPr lang="uk-UA" sz="2650" b="1" dirty="0" smtClean="0"/>
              <a:t>відмітки про можливу недостовірність інформації</a:t>
            </a:r>
            <a:r>
              <a:rPr lang="uk-UA" sz="2650" dirty="0" smtClean="0"/>
              <a:t> про </a:t>
            </a:r>
            <a:r>
              <a:rPr lang="uk-UA" sz="2650" dirty="0" err="1" smtClean="0"/>
              <a:t>КБВ</a:t>
            </a:r>
            <a:r>
              <a:rPr lang="uk-UA" sz="2650" dirty="0" smtClean="0"/>
              <a:t> та/або структуру власності юридичної особи та необхідності направлення юридичній особі вимоги щодо надання письмових пояснень стосовно виявлених розбіжностей. До листа додаються копії відповідних матеріалів та документів, що надійшли разом з Повідомленням. </a:t>
            </a:r>
          </a:p>
          <a:p>
            <a:r>
              <a:rPr lang="ru-RU" sz="2650" dirty="0" smtClean="0"/>
              <a:t>	</a:t>
            </a:r>
            <a:r>
              <a:rPr lang="ru-RU" sz="2650" dirty="0" err="1" smtClean="0"/>
              <a:t>Згідно</a:t>
            </a:r>
            <a:r>
              <a:rPr lang="ru-RU" sz="2650" dirty="0" smtClean="0"/>
              <a:t> </a:t>
            </a:r>
            <a:r>
              <a:rPr lang="uk-UA" sz="2650" dirty="0" smtClean="0"/>
              <a:t>Листа Міністерства юстиції України від 07 жовтня 2024 року № 137661/8.4.3/32-24, </a:t>
            </a:r>
            <a:r>
              <a:rPr lang="ru-RU" sz="2650" b="1" dirty="0" err="1" smtClean="0"/>
              <a:t>інформація</a:t>
            </a:r>
            <a:r>
              <a:rPr lang="ru-RU" sz="2650" dirty="0" smtClean="0"/>
              <a:t>, </a:t>
            </a:r>
            <a:r>
              <a:rPr lang="ru-RU" sz="2650" dirty="0" err="1" smtClean="0"/>
              <a:t>що</a:t>
            </a:r>
            <a:r>
              <a:rPr lang="ru-RU" sz="2650" dirty="0" smtClean="0"/>
              <a:t> </a:t>
            </a:r>
            <a:r>
              <a:rPr lang="ru-RU" sz="2650" dirty="0" err="1" smtClean="0"/>
              <a:t>міститься</a:t>
            </a:r>
            <a:r>
              <a:rPr lang="ru-RU" sz="2650" dirty="0" smtClean="0"/>
              <a:t> у </a:t>
            </a:r>
            <a:r>
              <a:rPr lang="ru-RU" sz="2650" dirty="0" err="1" smtClean="0"/>
              <a:t>повідомленні</a:t>
            </a:r>
            <a:r>
              <a:rPr lang="ru-RU" sz="2650" dirty="0" smtClean="0"/>
              <a:t> </a:t>
            </a:r>
            <a:r>
              <a:rPr lang="ru-RU" sz="2650" b="1" dirty="0" smtClean="0"/>
              <a:t>про </a:t>
            </a:r>
            <a:r>
              <a:rPr lang="ru-RU" sz="2650" b="1" dirty="0" err="1" smtClean="0"/>
              <a:t>виявлення</a:t>
            </a:r>
            <a:r>
              <a:rPr lang="ru-RU" sz="2650" b="1" dirty="0" smtClean="0"/>
              <a:t> </a:t>
            </a:r>
            <a:r>
              <a:rPr lang="ru-RU" sz="2650" b="1" dirty="0" err="1" smtClean="0"/>
              <a:t>розбіжностей</a:t>
            </a:r>
            <a:r>
              <a:rPr lang="ru-RU" sz="2650" b="1" dirty="0" smtClean="0"/>
              <a:t>, буде </a:t>
            </a:r>
            <a:r>
              <a:rPr lang="ru-RU" sz="2650" b="1" dirty="0" err="1" smtClean="0"/>
              <a:t>надсилатися</a:t>
            </a:r>
            <a:r>
              <a:rPr lang="ru-RU" sz="2650" b="1" dirty="0" smtClean="0"/>
              <a:t> </a:t>
            </a:r>
            <a:r>
              <a:rPr lang="ru-RU" sz="2650" b="1" dirty="0" err="1" smtClean="0"/>
              <a:t>Міністерством</a:t>
            </a:r>
            <a:r>
              <a:rPr lang="ru-RU" sz="2650" b="1" dirty="0" smtClean="0"/>
              <a:t> </a:t>
            </a:r>
            <a:r>
              <a:rPr lang="ru-RU" sz="2650" b="1" dirty="0" err="1" smtClean="0"/>
              <a:t>юстиції</a:t>
            </a:r>
            <a:r>
              <a:rPr lang="ru-RU" sz="2650" b="1" dirty="0" smtClean="0"/>
              <a:t> </a:t>
            </a:r>
            <a:r>
              <a:rPr lang="ru-RU" sz="2650" b="1" dirty="0" err="1" smtClean="0"/>
              <a:t>України</a:t>
            </a:r>
            <a:r>
              <a:rPr lang="ru-RU" sz="2650" b="1" dirty="0" smtClean="0"/>
              <a:t> державному </a:t>
            </a:r>
            <a:r>
              <a:rPr lang="ru-RU" sz="2650" b="1" dirty="0" err="1" smtClean="0"/>
              <a:t>реєстратору</a:t>
            </a:r>
            <a:r>
              <a:rPr lang="ru-RU" sz="2650" b="1" dirty="0" smtClean="0"/>
              <a:t>, </a:t>
            </a:r>
            <a:r>
              <a:rPr lang="ru-RU" sz="2650" b="1" dirty="0" err="1" smtClean="0"/>
              <a:t>що</a:t>
            </a:r>
            <a:r>
              <a:rPr lang="ru-RU" sz="2650" b="1" dirty="0" smtClean="0"/>
              <a:t> </a:t>
            </a:r>
            <a:r>
              <a:rPr lang="ru-RU" sz="2650" b="1" dirty="0" err="1" smtClean="0"/>
              <a:t>перебуває</a:t>
            </a:r>
            <a:r>
              <a:rPr lang="ru-RU" sz="2650" b="1" dirty="0" smtClean="0"/>
              <a:t> у </a:t>
            </a:r>
            <a:r>
              <a:rPr lang="ru-RU" sz="2650" b="1" dirty="0" err="1" smtClean="0"/>
              <a:t>трудових</a:t>
            </a:r>
            <a:r>
              <a:rPr lang="ru-RU" sz="2650" b="1" dirty="0" smtClean="0"/>
              <a:t> </a:t>
            </a:r>
            <a:r>
              <a:rPr lang="ru-RU" sz="2650" b="1" dirty="0" err="1" smtClean="0"/>
              <a:t>відносинах</a:t>
            </a:r>
            <a:r>
              <a:rPr lang="ru-RU" sz="2650" b="1" dirty="0" smtClean="0"/>
              <a:t> </a:t>
            </a:r>
            <a:r>
              <a:rPr lang="ru-RU" sz="2650" b="1" dirty="0" err="1" smtClean="0"/>
              <a:t>із</a:t>
            </a:r>
            <a:r>
              <a:rPr lang="ru-RU" sz="2650" b="1" dirty="0" smtClean="0"/>
              <a:t> </a:t>
            </a:r>
            <a:r>
              <a:rPr lang="ru-RU" sz="2650" b="1" dirty="0" err="1" smtClean="0"/>
              <a:t>суб’єктом</a:t>
            </a:r>
            <a:r>
              <a:rPr lang="ru-RU" sz="2650" b="1" dirty="0" smtClean="0"/>
              <a:t> </a:t>
            </a:r>
            <a:r>
              <a:rPr lang="ru-RU" sz="2650" b="1" dirty="0" err="1" smtClean="0"/>
              <a:t>державної</a:t>
            </a:r>
            <a:r>
              <a:rPr lang="ru-RU" sz="2650" b="1" dirty="0" smtClean="0"/>
              <a:t> </a:t>
            </a:r>
            <a:r>
              <a:rPr lang="ru-RU" sz="2650" b="1" dirty="0" err="1" smtClean="0"/>
              <a:t>реєстрації</a:t>
            </a:r>
            <a:r>
              <a:rPr lang="ru-RU" sz="2650" b="1" dirty="0" smtClean="0"/>
              <a:t>, </a:t>
            </a:r>
            <a:r>
              <a:rPr lang="ru-RU" sz="2650" b="1" dirty="0" err="1" smtClean="0"/>
              <a:t>у</a:t>
            </a:r>
            <a:r>
              <a:rPr lang="ru-RU" sz="2650" b="1" dirty="0" smtClean="0"/>
              <a:t> </a:t>
            </a:r>
            <a:r>
              <a:rPr lang="ru-RU" sz="2650" b="1" dirty="0" err="1" smtClean="0"/>
              <a:t>якого</a:t>
            </a:r>
            <a:r>
              <a:rPr lang="ru-RU" sz="2650" b="1" dirty="0" smtClean="0"/>
              <a:t> </a:t>
            </a:r>
            <a:r>
              <a:rPr lang="ru-RU" sz="2650" b="1" dirty="0" err="1" smtClean="0"/>
              <a:t>зберігається</a:t>
            </a:r>
            <a:r>
              <a:rPr lang="ru-RU" sz="2650" b="1" dirty="0" smtClean="0"/>
              <a:t> </a:t>
            </a:r>
            <a:r>
              <a:rPr lang="ru-RU" sz="2650" b="1" dirty="0" err="1" smtClean="0"/>
              <a:t>реєстраційна</a:t>
            </a:r>
            <a:r>
              <a:rPr lang="ru-RU" sz="2650" b="1" dirty="0" smtClean="0"/>
              <a:t> справа в </a:t>
            </a:r>
            <a:r>
              <a:rPr lang="ru-RU" sz="2650" b="1" dirty="0" err="1" smtClean="0"/>
              <a:t>паперовій</a:t>
            </a:r>
            <a:r>
              <a:rPr lang="ru-RU" sz="2650" b="1" dirty="0" smtClean="0"/>
              <a:t> </a:t>
            </a:r>
            <a:r>
              <a:rPr lang="ru-RU" sz="2650" b="1" dirty="0" err="1" smtClean="0"/>
              <a:t>формі</a:t>
            </a:r>
            <a:r>
              <a:rPr lang="ru-RU" sz="2650" b="1" dirty="0" smtClean="0"/>
              <a:t> за </a:t>
            </a:r>
            <a:r>
              <a:rPr lang="ru-RU" sz="2650" b="1" dirty="0" err="1" smtClean="0"/>
              <a:t>місцезнаходженням</a:t>
            </a:r>
            <a:r>
              <a:rPr lang="ru-RU" sz="2650" b="1" dirty="0" smtClean="0"/>
              <a:t> </a:t>
            </a:r>
            <a:r>
              <a:rPr lang="ru-RU" sz="2650" b="1" dirty="0" err="1" smtClean="0"/>
              <a:t>юридичної</a:t>
            </a:r>
            <a:r>
              <a:rPr lang="ru-RU" sz="2650" b="1" dirty="0" smtClean="0"/>
              <a:t> особи, </a:t>
            </a:r>
            <a:r>
              <a:rPr lang="ru-RU" sz="2650" b="1" dirty="0" err="1" smtClean="0"/>
              <a:t>щодо</a:t>
            </a:r>
            <a:r>
              <a:rPr lang="ru-RU" sz="2650" b="1" dirty="0" smtClean="0"/>
              <a:t> </a:t>
            </a:r>
            <a:r>
              <a:rPr lang="ru-RU" sz="2650" b="1" dirty="0" err="1" smtClean="0"/>
              <a:t>якої</a:t>
            </a:r>
            <a:r>
              <a:rPr lang="ru-RU" sz="2650" b="1" dirty="0" smtClean="0"/>
              <a:t> </a:t>
            </a:r>
            <a:r>
              <a:rPr lang="ru-RU" sz="2650" b="1" dirty="0" err="1" smtClean="0"/>
              <a:t>виявлено</a:t>
            </a:r>
            <a:r>
              <a:rPr lang="ru-RU" sz="2650" b="1" dirty="0" smtClean="0"/>
              <a:t> </a:t>
            </a:r>
            <a:r>
              <a:rPr lang="ru-RU" sz="2650" b="1" dirty="0" err="1" smtClean="0"/>
              <a:t>розбіжності</a:t>
            </a:r>
            <a:r>
              <a:rPr lang="ru-RU" sz="2650" dirty="0" smtClean="0"/>
              <a:t>.  А у </a:t>
            </a:r>
            <a:r>
              <a:rPr lang="ru-RU" sz="2650" dirty="0" err="1" smtClean="0"/>
              <a:t>разі</a:t>
            </a:r>
            <a:r>
              <a:rPr lang="ru-RU" sz="2650" dirty="0" smtClean="0"/>
              <a:t> </a:t>
            </a:r>
            <a:r>
              <a:rPr lang="ru-RU" sz="2650" dirty="0" err="1" smtClean="0"/>
              <a:t>відсутності</a:t>
            </a:r>
            <a:r>
              <a:rPr lang="ru-RU" sz="2650" dirty="0" smtClean="0"/>
              <a:t>  такого </a:t>
            </a:r>
            <a:r>
              <a:rPr lang="ru-RU" sz="2650" dirty="0" err="1" smtClean="0"/>
              <a:t>суб’єкта</a:t>
            </a:r>
            <a:r>
              <a:rPr lang="ru-RU" sz="2650" dirty="0" smtClean="0"/>
              <a:t> </a:t>
            </a:r>
            <a:r>
              <a:rPr lang="ru-RU" sz="2650" dirty="0" err="1" smtClean="0"/>
              <a:t>державної</a:t>
            </a:r>
            <a:r>
              <a:rPr lang="ru-RU" sz="2650" dirty="0" smtClean="0"/>
              <a:t> </a:t>
            </a:r>
            <a:r>
              <a:rPr lang="ru-RU" sz="2650" dirty="0" err="1" smtClean="0"/>
              <a:t>реєстрації</a:t>
            </a:r>
            <a:r>
              <a:rPr lang="ru-RU" sz="2650" dirty="0" smtClean="0"/>
              <a:t> – до </a:t>
            </a:r>
            <a:r>
              <a:rPr lang="ru-RU" sz="2650" dirty="0" err="1" smtClean="0"/>
              <a:t>територіально</a:t>
            </a:r>
            <a:r>
              <a:rPr lang="ru-RU" sz="2650" dirty="0" smtClean="0"/>
              <a:t> </a:t>
            </a:r>
            <a:r>
              <a:rPr lang="ru-RU" sz="2650" dirty="0" err="1" smtClean="0"/>
              <a:t>найближчого</a:t>
            </a:r>
            <a:r>
              <a:rPr lang="ru-RU" sz="2650" dirty="0" smtClean="0"/>
              <a:t> </a:t>
            </a:r>
            <a:r>
              <a:rPr lang="ru-RU" sz="2650" dirty="0" err="1" smtClean="0"/>
              <a:t>суб’єкта</a:t>
            </a:r>
            <a:r>
              <a:rPr lang="ru-RU" sz="2650" dirty="0" smtClean="0"/>
              <a:t> </a:t>
            </a:r>
            <a:r>
              <a:rPr lang="ru-RU" sz="2650" dirty="0" err="1" smtClean="0"/>
              <a:t>державної</a:t>
            </a:r>
            <a:r>
              <a:rPr lang="ru-RU" sz="2650" dirty="0" smtClean="0"/>
              <a:t> </a:t>
            </a:r>
            <a:r>
              <a:rPr lang="ru-RU" sz="2650" dirty="0" err="1" smtClean="0"/>
              <a:t>реєстрації</a:t>
            </a:r>
            <a:r>
              <a:rPr lang="ru-RU" sz="2650" dirty="0" smtClean="0"/>
              <a:t> в межах одного району, </a:t>
            </a:r>
            <a:r>
              <a:rPr lang="ru-RU" sz="2650" dirty="0" err="1" smtClean="0"/>
              <a:t>області</a:t>
            </a:r>
            <a:r>
              <a:rPr lang="ru-RU" sz="2650" dirty="0" smtClean="0"/>
              <a:t> за </a:t>
            </a:r>
            <a:r>
              <a:rPr lang="ru-RU" sz="2650" dirty="0" err="1" smtClean="0"/>
              <a:t>місцезнаходженням</a:t>
            </a:r>
            <a:r>
              <a:rPr lang="ru-RU" sz="2650" dirty="0" smtClean="0"/>
              <a:t> </a:t>
            </a:r>
            <a:r>
              <a:rPr lang="ru-RU" sz="2650" dirty="0" err="1" smtClean="0"/>
              <a:t>юридичної</a:t>
            </a:r>
            <a:r>
              <a:rPr lang="ru-RU" sz="2650" dirty="0" smtClean="0"/>
              <a:t> особи </a:t>
            </a:r>
            <a:r>
              <a:rPr lang="ru-RU" sz="2650" dirty="0" err="1" smtClean="0"/>
              <a:t>з</a:t>
            </a:r>
            <a:r>
              <a:rPr lang="ru-RU" sz="2650" dirty="0" smtClean="0"/>
              <a:t> </a:t>
            </a:r>
            <a:r>
              <a:rPr lang="ru-RU" sz="2650" dirty="0" err="1" smtClean="0"/>
              <a:t>дотриманням</a:t>
            </a:r>
            <a:r>
              <a:rPr lang="ru-RU" sz="2650" dirty="0" smtClean="0"/>
              <a:t> </a:t>
            </a:r>
            <a:r>
              <a:rPr lang="ru-RU" sz="2650" dirty="0" err="1" smtClean="0"/>
              <a:t>територіальності</a:t>
            </a:r>
            <a:r>
              <a:rPr lang="ru-RU" sz="2650" dirty="0" smtClean="0"/>
              <a:t> </a:t>
            </a:r>
            <a:r>
              <a:rPr lang="ru-RU" sz="2650" dirty="0" err="1" smtClean="0"/>
              <a:t>відповідно</a:t>
            </a:r>
            <a:r>
              <a:rPr lang="ru-RU" sz="2650" dirty="0" smtClean="0"/>
              <a:t> до Закону </a:t>
            </a:r>
            <a:r>
              <a:rPr lang="uk-UA" sz="2650" dirty="0" smtClean="0"/>
              <a:t>№ 755-</a:t>
            </a:r>
            <a:r>
              <a:rPr lang="en-US" sz="2650" dirty="0" smtClean="0"/>
              <a:t>IV</a:t>
            </a:r>
            <a:r>
              <a:rPr lang="ru-RU" sz="2650" dirty="0" smtClean="0"/>
              <a:t>.</a:t>
            </a:r>
          </a:p>
          <a:p>
            <a:endParaRPr lang="ru-RU" sz="1800" dirty="0" smtClean="0"/>
          </a:p>
        </p:txBody>
      </p:sp>
      <p:sp>
        <p:nvSpPr>
          <p:cNvPr id="6" name="Содержимое 2"/>
          <p:cNvSpPr txBox="1">
            <a:spLocks/>
          </p:cNvSpPr>
          <p:nvPr/>
        </p:nvSpPr>
        <p:spPr>
          <a:xfrm>
            <a:off x="3124200" y="7920811"/>
            <a:ext cx="14935200" cy="2339202"/>
          </a:xfrm>
          <a:prstGeom prst="rect">
            <a:avLst/>
          </a:prstGeom>
        </p:spPr>
        <p:txBody>
          <a:bodyPr wrap="square" lIns="0" tIns="0" rIns="0" bIns="0">
            <a:normAutofit/>
          </a:bodyPr>
          <a:lstStyle/>
          <a:p>
            <a:r>
              <a:rPr lang="en-US" sz="2800" dirty="0" smtClean="0"/>
              <a:t>	</a:t>
            </a:r>
            <a:r>
              <a:rPr lang="uk-UA" sz="2800" dirty="0" smtClean="0"/>
              <a:t>У разі якщо в копіях відповідних матеріалів та документів наявна </a:t>
            </a:r>
            <a:r>
              <a:rPr lang="uk-UA" sz="2800" b="1" dirty="0" smtClean="0"/>
              <a:t>інформації про </a:t>
            </a:r>
            <a:r>
              <a:rPr lang="uk-UA" sz="2800" b="1" dirty="0" err="1" smtClean="0"/>
              <a:t>СПФМ</a:t>
            </a:r>
            <a:r>
              <a:rPr lang="uk-UA" sz="2800" b="1" dirty="0" smtClean="0"/>
              <a:t>, що надіслав Повідомлення, </a:t>
            </a:r>
            <a:r>
              <a:rPr lang="uk-UA" sz="2800" b="1" u="sng" dirty="0" smtClean="0"/>
              <a:t>інформація про такого </a:t>
            </a:r>
            <a:r>
              <a:rPr lang="uk-UA" sz="2800" b="1" u="sng" dirty="0" err="1" smtClean="0"/>
              <a:t>СПФМ</a:t>
            </a:r>
            <a:r>
              <a:rPr lang="uk-UA" sz="2800" b="1" u="sng" dirty="0" smtClean="0"/>
              <a:t> знеособлюється!</a:t>
            </a:r>
            <a:endParaRPr lang="ru-RU" sz="2800" dirty="0" smtClean="0"/>
          </a:p>
          <a:p>
            <a:r>
              <a:rPr lang="ru-RU" sz="36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73109" y="1910642"/>
            <a:ext cx="17090901" cy="7323369"/>
          </a:xfrm>
          <a:prstGeom prst="rect">
            <a:avLst/>
          </a:prstGeom>
        </p:spPr>
      </p:pic>
      <p:sp>
        <p:nvSpPr>
          <p:cNvPr id="4" name="object 4"/>
          <p:cNvSpPr txBox="1">
            <a:spLocks noGrp="1"/>
          </p:cNvSpPr>
          <p:nvPr>
            <p:ph type="title"/>
          </p:nvPr>
        </p:nvSpPr>
        <p:spPr>
          <a:xfrm>
            <a:off x="1219200" y="1929606"/>
            <a:ext cx="17068799" cy="9618865"/>
          </a:xfrm>
          <a:prstGeom prst="rect">
            <a:avLst/>
          </a:prstGeom>
        </p:spPr>
        <p:txBody>
          <a:bodyPr vert="horz" wrap="square" lIns="0" tIns="19000" rIns="0" bIns="0" rtlCol="0">
            <a:spAutoFit/>
          </a:bodyPr>
          <a:lstStyle/>
          <a:p>
            <a:r>
              <a:rPr lang="uk-UA" sz="4000" dirty="0" smtClean="0">
                <a:solidFill>
                  <a:schemeClr val="bg1"/>
                </a:solidFill>
                <a:latin typeface="Calibri"/>
                <a:cs typeface="Calibri"/>
              </a:rPr>
              <a:t>Внесення відмітки про можливу недостовірність інформації про </a:t>
            </a:r>
            <a:r>
              <a:rPr lang="uk-UA" sz="4000" dirty="0" err="1" smtClean="0">
                <a:solidFill>
                  <a:schemeClr val="bg1"/>
                </a:solidFill>
                <a:latin typeface="Calibri"/>
                <a:cs typeface="Calibri"/>
              </a:rPr>
              <a:t>КБВ</a:t>
            </a:r>
            <a:r>
              <a:rPr lang="uk-UA" sz="4000" dirty="0" smtClean="0">
                <a:solidFill>
                  <a:schemeClr val="bg1"/>
                </a:solidFill>
                <a:latin typeface="Calibri"/>
                <a:cs typeface="Calibri"/>
              </a:rPr>
              <a:t> та/або структуру власності юридичної особи є реєстраційною дією, а отже це знаходить відображення у витягу з Єдиного державного реєстру юридичних осіб, фізичних осіб - підприємців та громадських формувань.</a:t>
            </a:r>
            <a:br>
              <a:rPr lang="uk-UA" sz="4000" dirty="0" smtClean="0">
                <a:solidFill>
                  <a:schemeClr val="bg1"/>
                </a:solidFill>
                <a:latin typeface="Calibri"/>
                <a:cs typeface="Calibri"/>
              </a:rPr>
            </a:br>
            <a:r>
              <a:rPr lang="uk-UA" sz="4000" dirty="0" smtClean="0">
                <a:solidFill>
                  <a:schemeClr val="bg1"/>
                </a:solidFill>
                <a:latin typeface="Calibri"/>
                <a:cs typeface="Calibri"/>
              </a:rPr>
              <a:t>З моменту проведення такої державної реєстрації, при формуванні витягу з Єдиного державного реєстру юридичних осіб, фізичних осіб - підприємців та громадських формувань, в графі «Відомості про структуру власності:» буде вказано «Наявна відмітка про можливу недостовірність структури власності», та в графі «Дані про хронологію реєстраційних дій:» буде вказано «Державна реєстрація підтвердження достовірності відомостей про кінцевого </a:t>
            </a:r>
            <a:r>
              <a:rPr lang="uk-UA" sz="4000" dirty="0" err="1" smtClean="0">
                <a:solidFill>
                  <a:schemeClr val="bg1"/>
                </a:solidFill>
                <a:latin typeface="Calibri"/>
                <a:cs typeface="Calibri"/>
              </a:rPr>
              <a:t>бенефіціарного</a:t>
            </a:r>
            <a:r>
              <a:rPr lang="uk-UA" sz="4000" dirty="0" smtClean="0">
                <a:solidFill>
                  <a:schemeClr val="bg1"/>
                </a:solidFill>
                <a:latin typeface="Calibri"/>
                <a:cs typeface="Calibri"/>
              </a:rPr>
              <a:t> власника та/або структура власності, дата, номер, державний реєстратор».</a:t>
            </a:r>
            <a:br>
              <a:rPr lang="uk-UA" sz="4000" dirty="0" smtClean="0">
                <a:solidFill>
                  <a:schemeClr val="bg1"/>
                </a:solidFill>
                <a:latin typeface="Calibri"/>
                <a:cs typeface="Calibri"/>
              </a:rPr>
            </a:br>
            <a:r>
              <a:rPr lang="ru-RU" sz="7200" dirty="0" smtClean="0">
                <a:latin typeface="Calibri"/>
                <a:cs typeface="Calibri"/>
              </a:rPr>
              <a:t/>
            </a:r>
            <a:br>
              <a:rPr lang="ru-RU" sz="7200" dirty="0" smtClean="0">
                <a:latin typeface="Calibri"/>
                <a:cs typeface="Calibri"/>
              </a:rPr>
            </a:br>
            <a:endParaRPr sz="7181" dirty="0"/>
          </a:p>
        </p:txBody>
      </p:sp>
      <p:pic>
        <p:nvPicPr>
          <p:cNvPr id="5" name="Рисунок 4" descr="Изображение выглядит как текст, логотип, эмблема, символ&#10;&#10;Автоматически созданное описание">
            <a:extLst>
              <a:ext uri="{FF2B5EF4-FFF2-40B4-BE49-F238E27FC236}">
                <a16:creationId xmlns="" xmlns:a16="http://schemas.microsoft.com/office/drawing/2014/main" id="{F9ADE3C3-F10C-AA00-C6A1-F75B3B31F00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5395" y="237960"/>
            <a:ext cx="3698600" cy="1472043"/>
          </a:xfrm>
          <a:prstGeom prst="rect">
            <a:avLst/>
          </a:prstGeom>
        </p:spPr>
      </p:pic>
      <p:sp>
        <p:nvSpPr>
          <p:cNvPr id="6" name="object 46"/>
          <p:cNvSpPr txBox="1"/>
          <p:nvPr/>
        </p:nvSpPr>
        <p:spPr>
          <a:xfrm>
            <a:off x="16383000" y="9898570"/>
            <a:ext cx="375259"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11</a:t>
            </a:fld>
            <a:endParaRPr sz="1795" dirty="0">
              <a:latin typeface="Palatino Linotype"/>
              <a:cs typeface="Palatino Linotyp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383000" y="9898570"/>
            <a:ext cx="375259"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12</a:t>
            </a:fld>
            <a:endParaRPr sz="1795" dirty="0">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4" name="Содержимое 2"/>
          <p:cNvSpPr txBox="1">
            <a:spLocks/>
          </p:cNvSpPr>
          <p:nvPr/>
        </p:nvSpPr>
        <p:spPr>
          <a:xfrm>
            <a:off x="762000" y="428604"/>
            <a:ext cx="17221200" cy="7978002"/>
          </a:xfrm>
          <a:prstGeom prst="rect">
            <a:avLst/>
          </a:prstGeom>
        </p:spPr>
        <p:txBody>
          <a:bodyPr wrap="square" lIns="0" tIns="0" rIns="0" bIns="0">
            <a:normAutofit fontScale="85000" lnSpcReduction="10000"/>
          </a:bodyPr>
          <a:lstStyle/>
          <a:p>
            <a:r>
              <a:rPr lang="en-US" sz="4400" dirty="0" smtClean="0"/>
              <a:t>	</a:t>
            </a:r>
            <a:r>
              <a:rPr lang="uk-UA" sz="4400" dirty="0" smtClean="0"/>
              <a:t>Відповідно до частини четвертої статті 35 Закону № 755-IV, особи, винні у внесенні до установчих документів або інших документів, що подаються для державної реєстрації, завідомо неправдивих відомостей, що підлягають внесенню до Єдиного державного реєстру, а також у неподанні або несвоєчасному поданні державному реєстратору передбаченої цим Законом (№ 755-IV) інформації про кінцевого </a:t>
            </a:r>
            <a:r>
              <a:rPr lang="uk-UA" sz="4400" dirty="0" err="1" smtClean="0"/>
              <a:t>бенефіціарного</a:t>
            </a:r>
            <a:r>
              <a:rPr lang="uk-UA" sz="4400" dirty="0" smtClean="0"/>
              <a:t> власника юридичної особи або про його відсутність, несуть відповідальність, у порядку, встановленому законом. </a:t>
            </a:r>
            <a:endParaRPr lang="ru-RU" sz="4400" dirty="0" smtClean="0"/>
          </a:p>
          <a:p>
            <a:r>
              <a:rPr lang="en-US" sz="4400" dirty="0" smtClean="0"/>
              <a:t>	</a:t>
            </a:r>
            <a:r>
              <a:rPr lang="uk-UA" sz="4400" dirty="0" smtClean="0"/>
              <a:t>Тобто, </a:t>
            </a:r>
            <a:r>
              <a:rPr lang="uk-UA" sz="4400" u="sng" dirty="0" smtClean="0"/>
              <a:t>державний реєстратор не несе відповідальності за подані для внесення в </a:t>
            </a:r>
            <a:r>
              <a:rPr lang="uk-UA" sz="4400" u="sng" dirty="0" err="1" smtClean="0"/>
              <a:t>ЄДР</a:t>
            </a:r>
            <a:r>
              <a:rPr lang="uk-UA" sz="4400" u="sng" dirty="0" smtClean="0"/>
              <a:t> відомості та документи</a:t>
            </a:r>
            <a:r>
              <a:rPr lang="uk-UA" sz="4400" dirty="0" smtClean="0"/>
              <a:t>, в тому числі щодо </a:t>
            </a:r>
            <a:r>
              <a:rPr lang="uk-UA" sz="4400" dirty="0" err="1" smtClean="0"/>
              <a:t>КБВ</a:t>
            </a:r>
            <a:r>
              <a:rPr lang="uk-UA" sz="4400" dirty="0" smtClean="0"/>
              <a:t> та структури власності.</a:t>
            </a:r>
            <a:endParaRPr lang="ru-RU" sz="4400" dirty="0" smtClean="0"/>
          </a:p>
          <a:p>
            <a:r>
              <a:rPr lang="en-US" sz="4400" b="1" dirty="0" smtClean="0"/>
              <a:t>	</a:t>
            </a:r>
            <a:r>
              <a:rPr lang="uk-UA" sz="4400" b="1" dirty="0" smtClean="0"/>
              <a:t>Вичерпний перелік підстав для відмови</a:t>
            </a:r>
            <a:r>
              <a:rPr lang="uk-UA" sz="4400" dirty="0" smtClean="0"/>
              <a:t> державним реєстратором у проведенні державної реєстрації, визначено статтею 28 Закону № 755-IV. </a:t>
            </a:r>
            <a:r>
              <a:rPr lang="uk-UA" sz="4400" b="1" dirty="0" smtClean="0"/>
              <a:t>Зазначена норма не містить</a:t>
            </a:r>
            <a:r>
              <a:rPr lang="uk-UA" sz="4400" dirty="0" smtClean="0"/>
              <a:t> такої </a:t>
            </a:r>
            <a:r>
              <a:rPr lang="uk-UA" sz="4400" b="1" dirty="0" smtClean="0"/>
              <a:t>підстави</a:t>
            </a:r>
            <a:r>
              <a:rPr lang="uk-UA" sz="4400" dirty="0" smtClean="0"/>
              <a:t> для відмови у проведенні державної реєстрації як </a:t>
            </a:r>
            <a:r>
              <a:rPr lang="uk-UA" sz="4400" b="1" dirty="0" smtClean="0"/>
              <a:t>розпочато перевірку</a:t>
            </a:r>
            <a:r>
              <a:rPr lang="uk-UA" sz="4400" dirty="0" smtClean="0"/>
              <a:t> за процедурою, визначеною статтею 5-1 Закону № </a:t>
            </a:r>
            <a:r>
              <a:rPr lang="uk-UA" sz="4400" dirty="0" err="1" smtClean="0"/>
              <a:t>361-ІХ</a:t>
            </a:r>
            <a:r>
              <a:rPr lang="uk-UA" sz="4400" b="1" dirty="0" smtClean="0"/>
              <a:t>, або внесено відмітку про можливу недостовірність структури власності. </a:t>
            </a:r>
            <a:endParaRPr lang="ru-RU" sz="3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383000" y="9898570"/>
            <a:ext cx="375259"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13</a:t>
            </a:fld>
            <a:endParaRPr sz="1795" dirty="0">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4" name="Содержимое 2"/>
          <p:cNvSpPr txBox="1">
            <a:spLocks/>
          </p:cNvSpPr>
          <p:nvPr/>
        </p:nvSpPr>
        <p:spPr>
          <a:xfrm>
            <a:off x="762000" y="405606"/>
            <a:ext cx="17221200" cy="7978002"/>
          </a:xfrm>
          <a:prstGeom prst="rect">
            <a:avLst/>
          </a:prstGeom>
        </p:spPr>
        <p:txBody>
          <a:bodyPr wrap="square" lIns="0" tIns="0" rIns="0" bIns="0">
            <a:normAutofit/>
          </a:bodyPr>
          <a:lstStyle/>
          <a:p>
            <a:r>
              <a:rPr lang="uk-UA" sz="4200" b="1" dirty="0" smtClean="0">
                <a:latin typeface="Times New Roman" pitchFamily="18" charset="0"/>
                <a:cs typeface="Times New Roman" pitchFamily="18" charset="0"/>
              </a:rPr>
              <a:t>Розпочата перевірка </a:t>
            </a:r>
            <a:r>
              <a:rPr lang="uk-UA" sz="4200" dirty="0" smtClean="0">
                <a:latin typeface="Times New Roman" pitchFamily="18" charset="0"/>
                <a:cs typeface="Times New Roman" pitchFamily="18" charset="0"/>
              </a:rPr>
              <a:t>за процедурою, визначеною статті 5-1 Закону № </a:t>
            </a:r>
            <a:r>
              <a:rPr lang="uk-UA" sz="4200" dirty="0" err="1" smtClean="0">
                <a:latin typeface="Times New Roman" pitchFamily="18" charset="0"/>
                <a:cs typeface="Times New Roman" pitchFamily="18" charset="0"/>
              </a:rPr>
              <a:t>361-ІХ</a:t>
            </a:r>
            <a:r>
              <a:rPr lang="uk-UA" sz="4200" dirty="0" smtClean="0">
                <a:latin typeface="Times New Roman" pitchFamily="18" charset="0"/>
                <a:cs typeface="Times New Roman" pitchFamily="18" charset="0"/>
              </a:rPr>
              <a:t>, не є наслідком визнання відомостей про </a:t>
            </a:r>
            <a:r>
              <a:rPr lang="uk-UA" sz="4200" dirty="0" err="1" smtClean="0">
                <a:latin typeface="Times New Roman" pitchFamily="18" charset="0"/>
                <a:cs typeface="Times New Roman" pitchFamily="18" charset="0"/>
              </a:rPr>
              <a:t>КБВ</a:t>
            </a:r>
            <a:r>
              <a:rPr lang="uk-UA" sz="4200" dirty="0" smtClean="0">
                <a:latin typeface="Times New Roman" pitchFamily="18" charset="0"/>
                <a:cs typeface="Times New Roman" pitchFamily="18" charset="0"/>
              </a:rPr>
              <a:t> та структуру власності юридичної особи, що міститься в </a:t>
            </a:r>
            <a:r>
              <a:rPr lang="uk-UA" sz="4200" dirty="0" err="1" smtClean="0">
                <a:latin typeface="Times New Roman" pitchFamily="18" charset="0"/>
                <a:cs typeface="Times New Roman" pitchFamily="18" charset="0"/>
              </a:rPr>
              <a:t>ЄДР</a:t>
            </a:r>
            <a:r>
              <a:rPr lang="uk-UA" sz="4200" dirty="0" smtClean="0">
                <a:latin typeface="Times New Roman" pitchFamily="18" charset="0"/>
                <a:cs typeface="Times New Roman" pitchFamily="18" charset="0"/>
              </a:rPr>
              <a:t>, недостовірними. Про це зазначено в листі </a:t>
            </a:r>
            <a:r>
              <a:rPr lang="uk-UA" sz="4200" dirty="0" err="1" smtClean="0">
                <a:latin typeface="Times New Roman" pitchFamily="18" charset="0"/>
                <a:cs typeface="Times New Roman" pitchFamily="18" charset="0"/>
              </a:rPr>
              <a:t>МЮУ</a:t>
            </a:r>
            <a:r>
              <a:rPr lang="uk-UA" sz="4200" dirty="0" smtClean="0">
                <a:latin typeface="Times New Roman" pitchFamily="18" charset="0"/>
                <a:cs typeface="Times New Roman" pitchFamily="18" charset="0"/>
              </a:rPr>
              <a:t> №129333/145135-33-24/8.4.3 від 18.09.2024 року, а отже </a:t>
            </a:r>
            <a:r>
              <a:rPr lang="uk-UA" sz="4200" b="1" dirty="0" smtClean="0">
                <a:latin typeface="Times New Roman" pitchFamily="18" charset="0"/>
                <a:cs typeface="Times New Roman" pitchFamily="18" charset="0"/>
              </a:rPr>
              <a:t>не перешкоджає вчиненню реєстраційної дії, при дотриманні всіх вимог діючого законодавства.</a:t>
            </a:r>
            <a:r>
              <a:rPr lang="uk-UA" sz="4200" dirty="0" smtClean="0">
                <a:latin typeface="Times New Roman" pitchFamily="18" charset="0"/>
                <a:cs typeface="Times New Roman" pitchFamily="18" charset="0"/>
              </a:rPr>
              <a:t> Наявність такої відмітки спонукає державного реєстратора для більш ретельної перевірки документів, поданих для проведення державної реєстрації та </a:t>
            </a:r>
            <a:r>
              <a:rPr lang="uk-UA" sz="4200" b="1" dirty="0" smtClean="0">
                <a:latin typeface="Times New Roman" pitchFamily="18" charset="0"/>
                <a:cs typeface="Times New Roman" pitchFamily="18" charset="0"/>
              </a:rPr>
              <a:t>не є підставою для відмови у проведенні державної реєстрації в Єдиному державному реєстрі.</a:t>
            </a:r>
            <a:endParaRPr lang="ru-RU" sz="4200" dirty="0" smtClean="0">
              <a:latin typeface="Times New Roman" pitchFamily="18" charset="0"/>
              <a:cs typeface="Times New Roman" pitchFamily="18" charset="0"/>
            </a:endParaRPr>
          </a:p>
          <a:p>
            <a:endParaRPr lang="ru-RU"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989" y="1701006"/>
            <a:ext cx="18240022" cy="8001000"/>
          </a:xfrm>
          <a:custGeom>
            <a:avLst/>
            <a:gdLst/>
            <a:ahLst/>
            <a:cxnLst/>
            <a:rect l="l" t="t" r="r" b="b"/>
            <a:pathLst>
              <a:path w="12192000" h="4680585">
                <a:moveTo>
                  <a:pt x="12192000" y="0"/>
                </a:moveTo>
                <a:lnTo>
                  <a:pt x="0" y="0"/>
                </a:lnTo>
                <a:lnTo>
                  <a:pt x="0" y="4680204"/>
                </a:lnTo>
                <a:lnTo>
                  <a:pt x="12192000" y="4680204"/>
                </a:lnTo>
                <a:lnTo>
                  <a:pt x="12192000" y="0"/>
                </a:lnTo>
                <a:close/>
              </a:path>
            </a:pathLst>
          </a:custGeom>
          <a:solidFill>
            <a:srgbClr val="CED6E3"/>
          </a:solidFill>
        </p:spPr>
        <p:txBody>
          <a:bodyPr wrap="square" lIns="0" tIns="0" rIns="0" bIns="0" rtlCol="0"/>
          <a:lstStyle/>
          <a:p>
            <a:endParaRPr sz="4035" dirty="0"/>
          </a:p>
        </p:txBody>
      </p:sp>
      <p:sp>
        <p:nvSpPr>
          <p:cNvPr id="67" name="object 67"/>
          <p:cNvSpPr txBox="1">
            <a:spLocks noGrp="1"/>
          </p:cNvSpPr>
          <p:nvPr>
            <p:ph type="sldNum" sz="quarter" idx="7"/>
          </p:nvPr>
        </p:nvSpPr>
        <p:spPr>
          <a:xfrm>
            <a:off x="24721884" y="14808906"/>
            <a:ext cx="513001" cy="230832"/>
          </a:xfrm>
          <a:prstGeom prst="rect">
            <a:avLst/>
          </a:prstGeom>
        </p:spPr>
        <p:txBody>
          <a:bodyPr vert="horz" wrap="square" lIns="0" tIns="0" rIns="0" bIns="0" rtlCol="0">
            <a:spAutoFit/>
          </a:bodyPr>
          <a:lstStyle/>
          <a:p>
            <a:pPr marL="57001">
              <a:lnSpc>
                <a:spcPts val="1825"/>
              </a:lnSpc>
            </a:pPr>
            <a:fld id="{81D60167-4931-47E6-BA6A-407CBD079E47}" type="slidenum">
              <a:rPr dirty="0"/>
              <a:pPr marL="57001">
                <a:lnSpc>
                  <a:spcPts val="1825"/>
                </a:lnSpc>
              </a:pPr>
              <a:t>14</a:t>
            </a:fld>
            <a:endParaRPr dirty="0"/>
          </a:p>
        </p:txBody>
      </p:sp>
      <p:pic>
        <p:nvPicPr>
          <p:cNvPr id="68" name="Рисунок 67" descr="Изображение выглядит как эмблема, логотип, Торговая марка, символ&#10;&#10;Автоматически созданное описание">
            <a:extLst>
              <a:ext uri="{FF2B5EF4-FFF2-40B4-BE49-F238E27FC236}">
                <a16:creationId xmlns="" xmlns:a16="http://schemas.microsoft.com/office/drawing/2014/main" id="{10C123F7-9F69-F904-C529-8CED3588124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75966" y="42750"/>
            <a:ext cx="1888107" cy="1628808"/>
          </a:xfrm>
          <a:prstGeom prst="rect">
            <a:avLst/>
          </a:prstGeom>
        </p:spPr>
      </p:pic>
      <p:sp>
        <p:nvSpPr>
          <p:cNvPr id="10" name="object 46"/>
          <p:cNvSpPr txBox="1"/>
          <p:nvPr/>
        </p:nvSpPr>
        <p:spPr>
          <a:xfrm>
            <a:off x="16383000" y="9898570"/>
            <a:ext cx="375259"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14</a:t>
            </a:fld>
            <a:endParaRPr sz="1795" dirty="0">
              <a:latin typeface="Palatino Linotype"/>
              <a:cs typeface="Palatino Linotype"/>
            </a:endParaRPr>
          </a:p>
        </p:txBody>
      </p:sp>
      <p:sp>
        <p:nvSpPr>
          <p:cNvPr id="13" name="Содержимое 2"/>
          <p:cNvSpPr txBox="1">
            <a:spLocks/>
          </p:cNvSpPr>
          <p:nvPr/>
        </p:nvSpPr>
        <p:spPr>
          <a:xfrm>
            <a:off x="533400" y="1777206"/>
            <a:ext cx="17449800" cy="7848600"/>
          </a:xfrm>
          <a:prstGeom prst="rect">
            <a:avLst/>
          </a:prstGeom>
        </p:spPr>
        <p:txBody>
          <a:bodyPr wrap="square" lIns="0" tIns="0" rIns="0" bIns="0">
            <a:normAutofit fontScale="92500" lnSpcReduction="20000"/>
          </a:bodyPr>
          <a:lstStyle/>
          <a:p>
            <a:r>
              <a:rPr lang="en-US" sz="4200" dirty="0" smtClean="0">
                <a:latin typeface="Times New Roman" pitchFamily="18" charset="0"/>
                <a:cs typeface="Times New Roman" pitchFamily="18" charset="0"/>
              </a:rPr>
              <a:t>	</a:t>
            </a:r>
            <a:r>
              <a:rPr lang="uk-UA" sz="4000" dirty="0" smtClean="0"/>
              <a:t>Абзац 6 частини шостої статті 5-1 Закону № </a:t>
            </a:r>
            <a:r>
              <a:rPr lang="uk-UA" sz="4000" dirty="0" smtClean="0"/>
              <a:t>361-ІХ</a:t>
            </a:r>
            <a:r>
              <a:rPr lang="uk-UA" sz="4000" dirty="0" smtClean="0"/>
              <a:t>, передбачено, що </a:t>
            </a:r>
            <a:r>
              <a:rPr lang="uk-UA" sz="4000" b="1" dirty="0" smtClean="0"/>
              <a:t>за результатами проведеної перевірки </a:t>
            </a:r>
            <a:r>
              <a:rPr lang="uk-UA" sz="4000" dirty="0" smtClean="0"/>
              <a:t>у разі встановлення актуальності інформації про кінцевого </a:t>
            </a:r>
            <a:r>
              <a:rPr lang="uk-UA" sz="4000" dirty="0" smtClean="0"/>
              <a:t>бенефіціарного</a:t>
            </a:r>
            <a:r>
              <a:rPr lang="uk-UA" sz="4000" dirty="0" smtClean="0"/>
              <a:t> власника та/або структуру власності юридичної особи </a:t>
            </a:r>
            <a:r>
              <a:rPr lang="uk-UA" sz="4000" b="1" dirty="0" smtClean="0"/>
              <a:t>державний реєстратор </a:t>
            </a:r>
            <a:r>
              <a:rPr lang="uk-UA" sz="4000" dirty="0" smtClean="0"/>
              <a:t>за погодженням із держателем </a:t>
            </a:r>
            <a:r>
              <a:rPr lang="ru-RU" sz="4000" dirty="0" smtClean="0"/>
              <a:t>ЄДР</a:t>
            </a:r>
            <a:r>
              <a:rPr lang="ru-RU" sz="4000" dirty="0" smtClean="0"/>
              <a:t> </a:t>
            </a:r>
            <a:r>
              <a:rPr lang="uk-UA" sz="4000" b="1" dirty="0" smtClean="0"/>
              <a:t>протягом </a:t>
            </a:r>
            <a:r>
              <a:rPr lang="uk-UA" sz="4000" b="1" dirty="0" smtClean="0"/>
              <a:t>п’яти робочих днів з дня закінчення перевірки виключає внесену відмітку про можливу недостовірність інформації про кінцевого </a:t>
            </a:r>
            <a:r>
              <a:rPr lang="uk-UA" sz="4000" b="1" dirty="0" smtClean="0"/>
              <a:t>бенефіціарного</a:t>
            </a:r>
            <a:r>
              <a:rPr lang="uk-UA" sz="4000" b="1" dirty="0" smtClean="0"/>
              <a:t> власника та/або структуру власності юридичної особи, про що повідомляє юридичну особу та особу, яка здійснила повідомлення</a:t>
            </a:r>
            <a:r>
              <a:rPr lang="uk-UA" sz="4000" dirty="0" smtClean="0"/>
              <a:t>.</a:t>
            </a:r>
            <a:endParaRPr lang="ru-RU" sz="4000" dirty="0" smtClean="0"/>
          </a:p>
          <a:p>
            <a:r>
              <a:rPr lang="en-US" sz="4000" dirty="0" smtClean="0"/>
              <a:t>	</a:t>
            </a:r>
            <a:r>
              <a:rPr lang="uk-UA" sz="4000" dirty="0" smtClean="0"/>
              <a:t>Відповідно до абзацу 7 частини шостої статті 5-1 Закону № </a:t>
            </a:r>
            <a:r>
              <a:rPr lang="uk-UA" sz="4000" dirty="0" smtClean="0"/>
              <a:t>361-ІХ</a:t>
            </a:r>
            <a:r>
              <a:rPr lang="uk-UA" sz="4000" dirty="0" smtClean="0"/>
              <a:t>, </a:t>
            </a:r>
            <a:r>
              <a:rPr lang="uk-UA" sz="4000" b="1" dirty="0" smtClean="0"/>
              <a:t>у разі неотримання відповіді на вимогу</a:t>
            </a:r>
            <a:r>
              <a:rPr lang="uk-UA" sz="4000" dirty="0" smtClean="0"/>
              <a:t>, передбачену цією частиною, </a:t>
            </a:r>
            <a:r>
              <a:rPr lang="uk-UA" sz="4000" b="1" dirty="0" smtClean="0"/>
              <a:t>протягом 30 робочих днів з дня її направлення або у разі встановлення неактуальності інформації про кінцевого </a:t>
            </a:r>
            <a:r>
              <a:rPr lang="uk-UA" sz="4000" b="1" dirty="0" smtClean="0"/>
              <a:t>бенефіціарного</a:t>
            </a:r>
            <a:r>
              <a:rPr lang="uk-UA" sz="4000" b="1" dirty="0" smtClean="0"/>
              <a:t> власника та/або структуру власності юридичної особи</a:t>
            </a:r>
            <a:r>
              <a:rPr lang="uk-UA" sz="4000" dirty="0" smtClean="0"/>
              <a:t>, </a:t>
            </a:r>
            <a:r>
              <a:rPr lang="uk-UA" sz="4000" b="1" dirty="0" smtClean="0"/>
              <a:t>держатель </a:t>
            </a:r>
            <a:r>
              <a:rPr lang="ru-RU" sz="4000" b="1" dirty="0" smtClean="0"/>
              <a:t>ЄДР</a:t>
            </a:r>
            <a:r>
              <a:rPr lang="ru-RU" sz="4000" b="1" dirty="0" smtClean="0"/>
              <a:t> </a:t>
            </a:r>
            <a:r>
              <a:rPr lang="uk-UA" sz="4000" b="1" dirty="0" smtClean="0"/>
              <a:t>надає вказівку державному реєстратору виключити з Єдиного державного реєстру </a:t>
            </a:r>
            <a:r>
              <a:rPr lang="uk-UA" sz="4000" dirty="0" smtClean="0"/>
              <a:t>юридичних </a:t>
            </a:r>
            <a:r>
              <a:rPr lang="uk-UA" sz="4000" dirty="0" smtClean="0"/>
              <a:t>осіб, фізичних осіб - підприємців та громадських формувань </a:t>
            </a:r>
            <a:r>
              <a:rPr lang="uk-UA" sz="4000" b="1" dirty="0" smtClean="0"/>
              <a:t>інформацію про кінцевого </a:t>
            </a:r>
            <a:r>
              <a:rPr lang="uk-UA" sz="4000" b="1" dirty="0" smtClean="0"/>
              <a:t>бенефіціарного</a:t>
            </a:r>
            <a:r>
              <a:rPr lang="uk-UA" sz="4000" b="1" dirty="0" smtClean="0"/>
              <a:t> власника юридичної особи, про що повідомляє юридичну особу та особу, яка здійснила повідомлення</a:t>
            </a:r>
            <a:r>
              <a:rPr lang="uk-UA" sz="4000" dirty="0" smtClean="0"/>
              <a:t>.</a:t>
            </a:r>
            <a:endParaRPr lang="ru-RU" sz="4000" dirty="0" smtClean="0"/>
          </a:p>
          <a:p>
            <a:endParaRPr lang="ru-RU" sz="3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67"/>
          <p:cNvSpPr txBox="1">
            <a:spLocks noGrp="1"/>
          </p:cNvSpPr>
          <p:nvPr>
            <p:ph type="sldNum" sz="quarter" idx="7"/>
          </p:nvPr>
        </p:nvSpPr>
        <p:spPr>
          <a:xfrm>
            <a:off x="24721884" y="14808906"/>
            <a:ext cx="513001" cy="230832"/>
          </a:xfrm>
          <a:prstGeom prst="rect">
            <a:avLst/>
          </a:prstGeom>
        </p:spPr>
        <p:txBody>
          <a:bodyPr vert="horz" wrap="square" lIns="0" tIns="0" rIns="0" bIns="0" rtlCol="0">
            <a:spAutoFit/>
          </a:bodyPr>
          <a:lstStyle/>
          <a:p>
            <a:pPr marL="57001">
              <a:lnSpc>
                <a:spcPts val="1825"/>
              </a:lnSpc>
            </a:pPr>
            <a:fld id="{81D60167-4931-47E6-BA6A-407CBD079E47}" type="slidenum">
              <a:rPr dirty="0"/>
              <a:pPr marL="57001">
                <a:lnSpc>
                  <a:spcPts val="1825"/>
                </a:lnSpc>
              </a:pPr>
              <a:t>15</a:t>
            </a:fld>
            <a:endParaRPr dirty="0"/>
          </a:p>
        </p:txBody>
      </p:sp>
      <p:pic>
        <p:nvPicPr>
          <p:cNvPr id="68" name="Рисунок 67" descr="Изображение выглядит как эмблема, логотип, Торговая марка, символ&#10;&#10;Автоматически созданное описание">
            <a:extLst>
              <a:ext uri="{FF2B5EF4-FFF2-40B4-BE49-F238E27FC236}">
                <a16:creationId xmlns="" xmlns:a16="http://schemas.microsoft.com/office/drawing/2014/main" id="{10C123F7-9F69-F904-C529-8CED3588124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75966" y="42750"/>
            <a:ext cx="1888107" cy="1628808"/>
          </a:xfrm>
          <a:prstGeom prst="rect">
            <a:avLst/>
          </a:prstGeom>
        </p:spPr>
      </p:pic>
      <p:sp>
        <p:nvSpPr>
          <p:cNvPr id="10" name="object 46"/>
          <p:cNvSpPr txBox="1"/>
          <p:nvPr/>
        </p:nvSpPr>
        <p:spPr>
          <a:xfrm>
            <a:off x="16383000" y="9898570"/>
            <a:ext cx="375259"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15</a:t>
            </a:fld>
            <a:endParaRPr sz="1795" dirty="0">
              <a:latin typeface="Palatino Linotype"/>
              <a:cs typeface="Palatino Linotype"/>
            </a:endParaRPr>
          </a:p>
        </p:txBody>
      </p:sp>
      <p:sp>
        <p:nvSpPr>
          <p:cNvPr id="7" name="object 2"/>
          <p:cNvSpPr/>
          <p:nvPr/>
        </p:nvSpPr>
        <p:spPr>
          <a:xfrm>
            <a:off x="23989" y="1701006"/>
            <a:ext cx="18240022" cy="8001000"/>
          </a:xfrm>
          <a:custGeom>
            <a:avLst/>
            <a:gdLst/>
            <a:ahLst/>
            <a:cxnLst/>
            <a:rect l="l" t="t" r="r" b="b"/>
            <a:pathLst>
              <a:path w="12192000" h="4680585">
                <a:moveTo>
                  <a:pt x="12192000" y="0"/>
                </a:moveTo>
                <a:lnTo>
                  <a:pt x="0" y="0"/>
                </a:lnTo>
                <a:lnTo>
                  <a:pt x="0" y="4680204"/>
                </a:lnTo>
                <a:lnTo>
                  <a:pt x="12192000" y="4680204"/>
                </a:lnTo>
                <a:lnTo>
                  <a:pt x="12192000" y="0"/>
                </a:lnTo>
                <a:close/>
              </a:path>
            </a:pathLst>
          </a:custGeom>
          <a:solidFill>
            <a:srgbClr val="CED6E3"/>
          </a:solidFill>
        </p:spPr>
        <p:txBody>
          <a:bodyPr wrap="square" lIns="0" tIns="0" rIns="0" bIns="0" rtlCol="0"/>
          <a:lstStyle/>
          <a:p>
            <a:endParaRPr sz="4035" dirty="0"/>
          </a:p>
        </p:txBody>
      </p:sp>
      <p:sp>
        <p:nvSpPr>
          <p:cNvPr id="8" name="Содержимое 2"/>
          <p:cNvSpPr txBox="1">
            <a:spLocks/>
          </p:cNvSpPr>
          <p:nvPr/>
        </p:nvSpPr>
        <p:spPr>
          <a:xfrm>
            <a:off x="533400" y="1777206"/>
            <a:ext cx="17449800" cy="7848600"/>
          </a:xfrm>
          <a:prstGeom prst="rect">
            <a:avLst/>
          </a:prstGeom>
        </p:spPr>
        <p:txBody>
          <a:bodyPr wrap="square" lIns="0" tIns="0" rIns="0" bIns="0">
            <a:normAutofit/>
          </a:bodyPr>
          <a:lstStyle/>
          <a:p>
            <a:r>
              <a:rPr lang="en-US" sz="4800" b="1" dirty="0" smtClean="0"/>
              <a:t>	</a:t>
            </a:r>
            <a:r>
              <a:rPr lang="uk-UA" sz="4800" b="1" dirty="0" smtClean="0"/>
              <a:t>Відповідно до статті 15 Закону № </a:t>
            </a:r>
            <a:r>
              <a:rPr lang="uk-UA" sz="4800" b="1" dirty="0" smtClean="0"/>
              <a:t>361-ІХ</a:t>
            </a:r>
            <a:r>
              <a:rPr lang="uk-UA" sz="4800" b="1" dirty="0" smtClean="0"/>
              <a:t>, </a:t>
            </a:r>
            <a:r>
              <a:rPr lang="uk-UA" sz="4800" b="1" dirty="0" smtClean="0"/>
              <a:t>СПФМ</a:t>
            </a:r>
            <a:r>
              <a:rPr lang="uk-UA" sz="4800" b="1" dirty="0" smtClean="0"/>
              <a:t> зобов’язаний відмовитися від </a:t>
            </a:r>
            <a:r>
              <a:rPr lang="uk-UA" sz="4800" b="1" dirty="0" smtClean="0"/>
              <a:t>проведення </a:t>
            </a:r>
            <a:r>
              <a:rPr lang="uk-UA" sz="4800" b="1" dirty="0" smtClean="0"/>
              <a:t>фінансової операції у разі: якщо здійснення ідентифікації та/або верифікації клієнта, а також встановлення даних, що дають змогу встановити кінцевих </a:t>
            </a:r>
            <a:r>
              <a:rPr lang="uk-UA" sz="4800" b="1" dirty="0" smtClean="0"/>
              <a:t>бенефіціарних</a:t>
            </a:r>
            <a:r>
              <a:rPr lang="uk-UA" sz="4800" b="1" dirty="0" smtClean="0"/>
              <a:t> власників, є неможливим або якщо у суб’єкта первинного фінансового моніторингу виникає сумнів стосовно того, що особа виступає від власного імені. (Прим. пункт 9 частини першої статті 49 Закону України «Про нотаріат» № </a:t>
            </a:r>
            <a:r>
              <a:rPr lang="uk-UA" sz="4800" b="1" dirty="0" smtClean="0"/>
              <a:t>3425-ХІІ</a:t>
            </a:r>
            <a:r>
              <a:rPr lang="uk-UA" sz="4800" b="1" dirty="0" smtClean="0"/>
              <a:t> від 02.09.1993 року із змінами).</a:t>
            </a:r>
            <a:endParaRPr lang="ru-RU" sz="4800" b="1" dirty="0" smtClean="0"/>
          </a:p>
          <a:p>
            <a:endParaRPr lang="ru-RU" sz="3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67"/>
          <p:cNvSpPr txBox="1">
            <a:spLocks noGrp="1"/>
          </p:cNvSpPr>
          <p:nvPr>
            <p:ph type="sldNum" sz="quarter" idx="7"/>
          </p:nvPr>
        </p:nvSpPr>
        <p:spPr>
          <a:xfrm>
            <a:off x="24721884" y="14808906"/>
            <a:ext cx="513001" cy="230832"/>
          </a:xfrm>
          <a:prstGeom prst="rect">
            <a:avLst/>
          </a:prstGeom>
        </p:spPr>
        <p:txBody>
          <a:bodyPr vert="horz" wrap="square" lIns="0" tIns="0" rIns="0" bIns="0" rtlCol="0">
            <a:spAutoFit/>
          </a:bodyPr>
          <a:lstStyle/>
          <a:p>
            <a:pPr marL="57001">
              <a:lnSpc>
                <a:spcPts val="1825"/>
              </a:lnSpc>
            </a:pPr>
            <a:fld id="{81D60167-4931-47E6-BA6A-407CBD079E47}" type="slidenum">
              <a:rPr dirty="0"/>
              <a:pPr marL="57001">
                <a:lnSpc>
                  <a:spcPts val="1825"/>
                </a:lnSpc>
              </a:pPr>
              <a:t>16</a:t>
            </a:fld>
            <a:endParaRPr dirty="0"/>
          </a:p>
        </p:txBody>
      </p:sp>
      <p:pic>
        <p:nvPicPr>
          <p:cNvPr id="68" name="Рисунок 67" descr="Изображение выглядит как эмблема, логотип, Торговая марка, символ&#10;&#10;Автоматически созданное описание">
            <a:extLst>
              <a:ext uri="{FF2B5EF4-FFF2-40B4-BE49-F238E27FC236}">
                <a16:creationId xmlns="" xmlns:a16="http://schemas.microsoft.com/office/drawing/2014/main" id="{10C123F7-9F69-F904-C529-8CED3588124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75966" y="42750"/>
            <a:ext cx="1888107" cy="1628808"/>
          </a:xfrm>
          <a:prstGeom prst="rect">
            <a:avLst/>
          </a:prstGeom>
        </p:spPr>
      </p:pic>
      <p:sp>
        <p:nvSpPr>
          <p:cNvPr id="10" name="object 46"/>
          <p:cNvSpPr txBox="1"/>
          <p:nvPr/>
        </p:nvSpPr>
        <p:spPr>
          <a:xfrm>
            <a:off x="16383000" y="9898570"/>
            <a:ext cx="375259"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16</a:t>
            </a:fld>
            <a:endParaRPr sz="1795" dirty="0">
              <a:latin typeface="Palatino Linotype"/>
              <a:cs typeface="Palatino Linotype"/>
            </a:endParaRPr>
          </a:p>
        </p:txBody>
      </p:sp>
      <p:sp>
        <p:nvSpPr>
          <p:cNvPr id="12" name="Содержимое 2"/>
          <p:cNvSpPr txBox="1">
            <a:spLocks/>
          </p:cNvSpPr>
          <p:nvPr/>
        </p:nvSpPr>
        <p:spPr>
          <a:xfrm>
            <a:off x="533400" y="1777206"/>
            <a:ext cx="17449800" cy="7848600"/>
          </a:xfrm>
          <a:prstGeom prst="rect">
            <a:avLst/>
          </a:prstGeom>
        </p:spPr>
        <p:txBody>
          <a:bodyPr wrap="square" lIns="0" tIns="0" rIns="0" bIns="0">
            <a:normAutofit fontScale="85000" lnSpcReduction="20000"/>
          </a:bodyPr>
          <a:lstStyle/>
          <a:p>
            <a:r>
              <a:rPr lang="en-US" sz="3600" dirty="0" smtClean="0"/>
              <a:t>	</a:t>
            </a:r>
            <a:r>
              <a:rPr lang="uk-UA" sz="3600" dirty="0" smtClean="0"/>
              <a:t>1. </a:t>
            </a:r>
            <a:r>
              <a:rPr lang="uk-UA" sz="3600" b="1" dirty="0" smtClean="0"/>
              <a:t>Нотаріус зобов’язаний повідомляти</a:t>
            </a:r>
            <a:r>
              <a:rPr lang="uk-UA" sz="3600" dirty="0" smtClean="0"/>
              <a:t> в порядку, встановленому Міністерством юстиції України, держателя Єдиного державного реєстру </a:t>
            </a:r>
            <a:r>
              <a:rPr lang="uk-UA" sz="3600" b="1" dirty="0" smtClean="0"/>
              <a:t>про виявлення розбіжностей</a:t>
            </a:r>
            <a:r>
              <a:rPr lang="uk-UA" sz="3600" dirty="0" smtClean="0"/>
              <a:t> між отриманими ним в результаті здійснення належної перевірки та розміщеними в </a:t>
            </a:r>
            <a:r>
              <a:rPr lang="uk-UA" sz="3600" dirty="0" smtClean="0"/>
              <a:t>ЄДР</a:t>
            </a:r>
            <a:r>
              <a:rPr lang="uk-UA" sz="3600" dirty="0" smtClean="0"/>
              <a:t> відомостями про кінцевих </a:t>
            </a:r>
            <a:r>
              <a:rPr lang="uk-UA" sz="3600" dirty="0" smtClean="0"/>
              <a:t>бенефіціарних</a:t>
            </a:r>
            <a:r>
              <a:rPr lang="uk-UA" sz="3600" dirty="0" smtClean="0"/>
              <a:t> власників та структуру власності юридичної особи, яка звернулась за вчинення нотаріальної дії </a:t>
            </a:r>
            <a:r>
              <a:rPr lang="uk-UA" sz="3600" b="1" dirty="0" smtClean="0"/>
              <a:t>під час виконання функцій </a:t>
            </a:r>
            <a:r>
              <a:rPr lang="uk-UA" sz="3600" b="1" dirty="0" smtClean="0"/>
              <a:t>СПФМ</a:t>
            </a:r>
            <a:r>
              <a:rPr lang="uk-UA" sz="3600" b="1" dirty="0" smtClean="0"/>
              <a:t> при вчиненні нотаріальних дій, визначених у пункті 1 частини першої статті 10 Закону № </a:t>
            </a:r>
            <a:r>
              <a:rPr lang="uk-UA" sz="3600" b="1" dirty="0" smtClean="0"/>
              <a:t>361-ІХ</a:t>
            </a:r>
            <a:r>
              <a:rPr lang="uk-UA" sz="3600" dirty="0" smtClean="0"/>
              <a:t>. При виконанні функцій державного реєстратора нотаріуси не виконують функцій </a:t>
            </a:r>
            <a:r>
              <a:rPr lang="uk-UA" sz="3600" dirty="0" smtClean="0"/>
              <a:t>СПФМ</a:t>
            </a:r>
            <a:r>
              <a:rPr lang="uk-UA" sz="3600" dirty="0" smtClean="0"/>
              <a:t>. При неможливості встановлення даних, що дають змогу встановити кінцевих </a:t>
            </a:r>
            <a:r>
              <a:rPr lang="uk-UA" sz="3600" dirty="0" smtClean="0"/>
              <a:t>бенефіціарних</a:t>
            </a:r>
            <a:r>
              <a:rPr lang="uk-UA" sz="3600" dirty="0" smtClean="0"/>
              <a:t> власників </a:t>
            </a:r>
            <a:r>
              <a:rPr lang="uk-UA" sz="3600" dirty="0" smtClean="0"/>
              <a:t>СПФМ</a:t>
            </a:r>
            <a:r>
              <a:rPr lang="uk-UA" sz="3600" dirty="0" smtClean="0"/>
              <a:t> зобов’язаний відмовитися від проведення фінансової операції.</a:t>
            </a:r>
            <a:endParaRPr lang="ru-RU" sz="3600" dirty="0" smtClean="0"/>
          </a:p>
          <a:p>
            <a:r>
              <a:rPr lang="en-US" sz="3600" dirty="0" smtClean="0"/>
              <a:t>	</a:t>
            </a:r>
            <a:r>
              <a:rPr lang="uk-UA" sz="3600" dirty="0" smtClean="0"/>
              <a:t>2</a:t>
            </a:r>
            <a:r>
              <a:rPr lang="uk-UA" sz="3600" dirty="0" smtClean="0"/>
              <a:t>. </a:t>
            </a:r>
            <a:r>
              <a:rPr lang="uk-UA" sz="3600" b="1" dirty="0" smtClean="0"/>
              <a:t>Вичерпний </a:t>
            </a:r>
            <a:r>
              <a:rPr lang="uk-UA" sz="3600" b="1" dirty="0" smtClean="0"/>
              <a:t>перелік підстав для відмови</a:t>
            </a:r>
            <a:r>
              <a:rPr lang="uk-UA" sz="3600" dirty="0" smtClean="0"/>
              <a:t> державним реєстратором у проведенні державної реєстрації, </a:t>
            </a:r>
            <a:r>
              <a:rPr lang="uk-UA" sz="3600" b="1" dirty="0" smtClean="0"/>
              <a:t>визначено статтею 28 Закону № 755-IV</a:t>
            </a:r>
            <a:r>
              <a:rPr lang="uk-UA" sz="3600" dirty="0" smtClean="0"/>
              <a:t>. Наявність внесеної у </a:t>
            </a:r>
            <a:r>
              <a:rPr lang="uk-UA" sz="3600" dirty="0" smtClean="0"/>
              <a:t>ЄДР</a:t>
            </a:r>
            <a:r>
              <a:rPr lang="uk-UA" sz="3600" dirty="0" smtClean="0"/>
              <a:t> відмітки про можливу недостовірність інформації про </a:t>
            </a:r>
            <a:r>
              <a:rPr lang="uk-UA" sz="3600" dirty="0" smtClean="0"/>
              <a:t>КБВ</a:t>
            </a:r>
            <a:r>
              <a:rPr lang="uk-UA" sz="3600" dirty="0" smtClean="0"/>
              <a:t> та/або структуру власності юридичної особи, відмітки про визнання структури власності непрозорою, вилучений запис про </a:t>
            </a:r>
            <a:r>
              <a:rPr lang="uk-UA" sz="3600" dirty="0" smtClean="0"/>
              <a:t>КБВ</a:t>
            </a:r>
            <a:r>
              <a:rPr lang="uk-UA" sz="3600" dirty="0" smtClean="0"/>
              <a:t>, не є підставою для відмови в проведенні державної реєстрації в </a:t>
            </a:r>
            <a:r>
              <a:rPr lang="uk-UA" sz="3600" dirty="0" smtClean="0"/>
              <a:t>ЄДР</a:t>
            </a:r>
            <a:r>
              <a:rPr lang="uk-UA" sz="3600" dirty="0" smtClean="0"/>
              <a:t> (державна реєстрація здійснюється за загальними правилами).</a:t>
            </a:r>
            <a:endParaRPr lang="ru-RU" sz="3600" dirty="0" smtClean="0"/>
          </a:p>
          <a:p>
            <a:r>
              <a:rPr lang="en-US" sz="3600" dirty="0" smtClean="0"/>
              <a:t>	</a:t>
            </a:r>
            <a:r>
              <a:rPr lang="uk-UA" sz="3600" dirty="0" smtClean="0"/>
              <a:t>3. При підготовці до вчинення нотаріальної дії за участю юридичної особи доцільно ретельно вивчати надані документи та </a:t>
            </a:r>
            <a:r>
              <a:rPr lang="uk-UA" sz="3600" b="1" dirty="0" smtClean="0"/>
              <a:t>роз’яснювати особам</a:t>
            </a:r>
            <a:r>
              <a:rPr lang="uk-UA" sz="3600" dirty="0" smtClean="0"/>
              <a:t>, які звертаються за вчиненням нотаріальних дій, визначених у пункті 1 частини першої статті 10 Закону № </a:t>
            </a:r>
            <a:r>
              <a:rPr lang="uk-UA" sz="3600" dirty="0" smtClean="0"/>
              <a:t>361-ІХ</a:t>
            </a:r>
            <a:r>
              <a:rPr lang="uk-UA" sz="3600" dirty="0" smtClean="0"/>
              <a:t>, про необхідність </a:t>
            </a:r>
            <a:r>
              <a:rPr lang="uk-UA" sz="3600" b="1" dirty="0" smtClean="0"/>
              <a:t>підтримання відомостей про кінцевого </a:t>
            </a:r>
            <a:r>
              <a:rPr lang="uk-UA" sz="3600" b="1" dirty="0" smtClean="0"/>
              <a:t>бенефіціарного</a:t>
            </a:r>
            <a:r>
              <a:rPr lang="uk-UA" sz="3600" b="1" dirty="0" smtClean="0"/>
              <a:t> власника та структуру власності юридичної особи в актуальному стані</a:t>
            </a:r>
            <a:r>
              <a:rPr lang="uk-UA" sz="3600" dirty="0" smtClean="0"/>
              <a:t> та, у разі необхідності, усунення розбіжностей до вчинення нотаріальної дії.</a:t>
            </a:r>
            <a:endParaRPr lang="ru-RU" sz="3600" dirty="0" smtClean="0"/>
          </a:p>
          <a:p>
            <a:endParaRPr lang="ru-RU"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989" y="-1"/>
            <a:ext cx="18240022" cy="10260013"/>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p:nvPr/>
          </p:nvSpPr>
          <p:spPr>
            <a:xfrm>
              <a:off x="6096000" y="2060448"/>
              <a:ext cx="5546090" cy="3816350"/>
            </a:xfrm>
            <a:custGeom>
              <a:avLst/>
              <a:gdLst/>
              <a:ahLst/>
              <a:cxnLst/>
              <a:rect l="l" t="t" r="r" b="b"/>
              <a:pathLst>
                <a:path w="5546090" h="3816350">
                  <a:moveTo>
                    <a:pt x="5545836" y="0"/>
                  </a:moveTo>
                  <a:lnTo>
                    <a:pt x="0" y="0"/>
                  </a:lnTo>
                  <a:lnTo>
                    <a:pt x="0" y="3816096"/>
                  </a:lnTo>
                  <a:lnTo>
                    <a:pt x="5545836" y="3816096"/>
                  </a:lnTo>
                  <a:lnTo>
                    <a:pt x="5545836" y="0"/>
                  </a:lnTo>
                  <a:close/>
                </a:path>
              </a:pathLst>
            </a:custGeom>
            <a:solidFill>
              <a:srgbClr val="1E3C61"/>
            </a:solidFill>
          </p:spPr>
          <p:txBody>
            <a:bodyPr wrap="square" lIns="0" tIns="0" rIns="0" bIns="0" rtlCol="0"/>
            <a:lstStyle/>
            <a:p>
              <a:endParaRPr sz="4035" dirty="0"/>
            </a:p>
          </p:txBody>
        </p:sp>
      </p:grpSp>
      <p:sp>
        <p:nvSpPr>
          <p:cNvPr id="5" name="object 5"/>
          <p:cNvSpPr txBox="1">
            <a:spLocks noGrp="1"/>
          </p:cNvSpPr>
          <p:nvPr>
            <p:ph type="title"/>
          </p:nvPr>
        </p:nvSpPr>
        <p:spPr>
          <a:xfrm>
            <a:off x="9664981" y="4577056"/>
            <a:ext cx="5441605" cy="2430428"/>
          </a:xfrm>
          <a:prstGeom prst="rect">
            <a:avLst/>
          </a:prstGeom>
        </p:spPr>
        <p:txBody>
          <a:bodyPr vert="horz" wrap="square" lIns="0" tIns="209950" rIns="0" bIns="0" rtlCol="0">
            <a:spAutoFit/>
          </a:bodyPr>
          <a:lstStyle/>
          <a:p>
            <a:pPr marL="19000">
              <a:spcBef>
                <a:spcPts val="1653"/>
              </a:spcBef>
            </a:pPr>
            <a:r>
              <a:rPr sz="6583" spc="-7" dirty="0">
                <a:solidFill>
                  <a:srgbClr val="FDFFFF"/>
                </a:solidFill>
                <a:latin typeface="Calibri"/>
                <a:cs typeface="Calibri"/>
              </a:rPr>
              <a:t>Дяку</a:t>
            </a:r>
            <a:r>
              <a:rPr lang="uk-UA" sz="6583" spc="-7" dirty="0">
                <a:solidFill>
                  <a:srgbClr val="FDFFFF"/>
                </a:solidFill>
                <a:latin typeface="Calibri"/>
                <a:cs typeface="Calibri"/>
              </a:rPr>
              <a:t>ємо</a:t>
            </a:r>
            <a:endParaRPr sz="6583" dirty="0">
              <a:latin typeface="Calibri"/>
              <a:cs typeface="Calibri"/>
            </a:endParaRPr>
          </a:p>
          <a:p>
            <a:pPr marL="19000">
              <a:spcBef>
                <a:spcPts val="1504"/>
              </a:spcBef>
            </a:pPr>
            <a:r>
              <a:rPr sz="6583" dirty="0">
                <a:solidFill>
                  <a:srgbClr val="FDFFFF"/>
                </a:solidFill>
                <a:latin typeface="Calibri"/>
                <a:cs typeface="Calibri"/>
              </a:rPr>
              <a:t>за</a:t>
            </a:r>
            <a:r>
              <a:rPr sz="6583" spc="-52" dirty="0">
                <a:solidFill>
                  <a:srgbClr val="FDFFFF"/>
                </a:solidFill>
                <a:latin typeface="Calibri"/>
                <a:cs typeface="Calibri"/>
              </a:rPr>
              <a:t> </a:t>
            </a:r>
            <a:r>
              <a:rPr lang="uk-UA" sz="6583" dirty="0">
                <a:solidFill>
                  <a:srgbClr val="FDFFFF"/>
                </a:solidFill>
                <a:latin typeface="Calibri"/>
                <a:cs typeface="Calibri"/>
              </a:rPr>
              <a:t>В</a:t>
            </a:r>
            <a:r>
              <a:rPr sz="6583" dirty="0">
                <a:solidFill>
                  <a:srgbClr val="FDFFFF"/>
                </a:solidFill>
                <a:latin typeface="Calibri"/>
                <a:cs typeface="Calibri"/>
              </a:rPr>
              <a:t>аш</a:t>
            </a:r>
            <a:r>
              <a:rPr lang="uk-UA" sz="6583" dirty="0">
                <a:solidFill>
                  <a:srgbClr val="FDFFFF"/>
                </a:solidFill>
                <a:latin typeface="Calibri"/>
                <a:cs typeface="Calibri"/>
              </a:rPr>
              <a:t>у</a:t>
            </a:r>
            <a:r>
              <a:rPr sz="6583" spc="-52" dirty="0">
                <a:solidFill>
                  <a:srgbClr val="FDFFFF"/>
                </a:solidFill>
                <a:latin typeface="Calibri"/>
                <a:cs typeface="Calibri"/>
              </a:rPr>
              <a:t> </a:t>
            </a:r>
            <a:r>
              <a:rPr lang="uk-UA" sz="6583" spc="-7" dirty="0">
                <a:solidFill>
                  <a:srgbClr val="FDFFFF"/>
                </a:solidFill>
                <a:latin typeface="Calibri"/>
                <a:cs typeface="Calibri"/>
              </a:rPr>
              <a:t>увагу</a:t>
            </a:r>
            <a:r>
              <a:rPr sz="6583" spc="-7" dirty="0">
                <a:solidFill>
                  <a:srgbClr val="FDFFFF"/>
                </a:solidFill>
                <a:latin typeface="Calibri"/>
                <a:cs typeface="Calibri"/>
              </a:rPr>
              <a:t>!</a:t>
            </a:r>
            <a:endParaRPr sz="6583" dirty="0">
              <a:latin typeface="Calibri"/>
              <a:cs typeface="Calibri"/>
            </a:endParaRPr>
          </a:p>
        </p:txBody>
      </p:sp>
      <p:pic>
        <p:nvPicPr>
          <p:cNvPr id="7" name="Рисунок 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5990" y="8436010"/>
            <a:ext cx="1888107" cy="16288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2</a:t>
            </a:fld>
            <a:endParaRPr sz="1795">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5" name="Заголовок 4"/>
          <p:cNvSpPr>
            <a:spLocks noGrp="1"/>
          </p:cNvSpPr>
          <p:nvPr>
            <p:ph type="title"/>
          </p:nvPr>
        </p:nvSpPr>
        <p:spPr>
          <a:xfrm>
            <a:off x="762000" y="556510"/>
            <a:ext cx="17526000" cy="9941183"/>
          </a:xfrm>
        </p:spPr>
        <p:txBody>
          <a:bodyPr/>
          <a:lstStyle/>
          <a:p>
            <a:r>
              <a:rPr lang="ru-RU" sz="2600" b="1" dirty="0" smtClean="0"/>
              <a:t>Законом </a:t>
            </a:r>
            <a:r>
              <a:rPr lang="ru-RU" sz="2600" b="1" dirty="0" err="1" smtClean="0"/>
              <a:t>України</a:t>
            </a:r>
            <a:r>
              <a:rPr lang="ru-RU" sz="2600" b="1" dirty="0" smtClean="0"/>
              <a:t> № </a:t>
            </a:r>
            <a:r>
              <a:rPr lang="ru-RU" sz="2600" b="1" dirty="0" err="1" smtClean="0"/>
              <a:t>2571-ІХ</a:t>
            </a:r>
            <a:r>
              <a:rPr lang="ru-RU" sz="2600" b="1" dirty="0" smtClean="0"/>
              <a:t> «Про </a:t>
            </a:r>
            <a:r>
              <a:rPr lang="ru-RU" sz="2600" b="1" dirty="0" err="1" smtClean="0"/>
              <a:t>внесення</a:t>
            </a:r>
            <a:r>
              <a:rPr lang="ru-RU" sz="2600" b="1" dirty="0" smtClean="0"/>
              <a:t> </a:t>
            </a:r>
            <a:r>
              <a:rPr lang="ru-RU" sz="2600" b="1" dirty="0" err="1" smtClean="0"/>
              <a:t>змін</a:t>
            </a:r>
            <a:r>
              <a:rPr lang="ru-RU" sz="2600" b="1" dirty="0" smtClean="0"/>
              <a:t> до </a:t>
            </a:r>
            <a:r>
              <a:rPr lang="ru-RU" sz="2600" b="1" dirty="0" err="1" smtClean="0"/>
              <a:t>деяких</a:t>
            </a:r>
            <a:r>
              <a:rPr lang="ru-RU" sz="2600" b="1" dirty="0" smtClean="0"/>
              <a:t> </a:t>
            </a:r>
            <a:r>
              <a:rPr lang="ru-RU" sz="2600" b="1" dirty="0" err="1" smtClean="0"/>
              <a:t>законів</a:t>
            </a:r>
            <a:r>
              <a:rPr lang="ru-RU" sz="2600" b="1" dirty="0" smtClean="0"/>
              <a:t> </a:t>
            </a:r>
            <a:r>
              <a:rPr lang="ru-RU" sz="2600" b="1" dirty="0" err="1" smtClean="0"/>
              <a:t>України</a:t>
            </a:r>
            <a:r>
              <a:rPr lang="ru-RU" sz="2600" b="1" dirty="0" smtClean="0"/>
              <a:t> </a:t>
            </a:r>
            <a:r>
              <a:rPr lang="ru-RU" sz="2600" b="1" dirty="0" err="1" smtClean="0"/>
              <a:t>щодо</a:t>
            </a:r>
            <a:r>
              <a:rPr lang="ru-RU" sz="2600" b="1" dirty="0" smtClean="0"/>
              <a:t> </a:t>
            </a:r>
            <a:r>
              <a:rPr lang="ru-RU" sz="2600" b="1" dirty="0" err="1" smtClean="0"/>
              <a:t>вдосконалення</a:t>
            </a:r>
            <a:r>
              <a:rPr lang="ru-RU" sz="2600" b="1" dirty="0" smtClean="0"/>
              <a:t> </a:t>
            </a:r>
            <a:r>
              <a:rPr lang="ru-RU" sz="2600" b="1" dirty="0" err="1" smtClean="0"/>
              <a:t>регулювання</a:t>
            </a:r>
            <a:r>
              <a:rPr lang="ru-RU" sz="2600" b="1" dirty="0" smtClean="0"/>
              <a:t> </a:t>
            </a:r>
            <a:r>
              <a:rPr lang="ru-RU" sz="2600" b="1" dirty="0" err="1" smtClean="0"/>
              <a:t>кінцевої</a:t>
            </a:r>
            <a:r>
              <a:rPr lang="ru-RU" sz="2600" b="1" dirty="0" smtClean="0"/>
              <a:t> </a:t>
            </a:r>
            <a:r>
              <a:rPr lang="ru-RU" sz="2600" b="1" dirty="0" err="1" smtClean="0"/>
              <a:t>бенефіціарної</a:t>
            </a:r>
            <a:r>
              <a:rPr lang="ru-RU" sz="2600" b="1" dirty="0" smtClean="0"/>
              <a:t> </a:t>
            </a:r>
            <a:r>
              <a:rPr lang="ru-RU" sz="2600" b="1" dirty="0" err="1" smtClean="0"/>
              <a:t>власності</a:t>
            </a:r>
            <a:r>
              <a:rPr lang="ru-RU" sz="2600" b="1" dirty="0" smtClean="0"/>
              <a:t> та </a:t>
            </a:r>
            <a:r>
              <a:rPr lang="ru-RU" sz="2600" b="1" dirty="0" err="1" smtClean="0"/>
              <a:t>структури</a:t>
            </a:r>
            <a:r>
              <a:rPr lang="ru-RU" sz="2600" b="1" dirty="0" smtClean="0"/>
              <a:t> </a:t>
            </a:r>
            <a:r>
              <a:rPr lang="ru-RU" sz="2600" b="1" dirty="0" err="1" smtClean="0"/>
              <a:t>власності</a:t>
            </a:r>
            <a:r>
              <a:rPr lang="ru-RU" sz="2600" b="1" dirty="0" smtClean="0"/>
              <a:t> </a:t>
            </a:r>
            <a:r>
              <a:rPr lang="ru-RU" sz="2600" b="1" dirty="0" err="1" smtClean="0"/>
              <a:t>юридичних</a:t>
            </a:r>
            <a:r>
              <a:rPr lang="ru-RU" sz="2600" b="1" dirty="0" smtClean="0"/>
              <a:t> </a:t>
            </a:r>
            <a:r>
              <a:rPr lang="ru-RU" sz="2600" b="1" dirty="0" err="1" smtClean="0"/>
              <a:t>осіб</a:t>
            </a:r>
            <a:r>
              <a:rPr lang="ru-RU" sz="2600" b="1" dirty="0" smtClean="0"/>
              <a:t>» </a:t>
            </a:r>
            <a:r>
              <a:rPr lang="ru-RU" sz="2600" dirty="0" smtClean="0"/>
              <a:t>(</a:t>
            </a:r>
            <a:r>
              <a:rPr lang="ru-RU" sz="2600" dirty="0" err="1" smtClean="0"/>
              <a:t>далі</a:t>
            </a:r>
            <a:r>
              <a:rPr lang="ru-RU" sz="2600" dirty="0" smtClean="0"/>
              <a:t> – Закон № 2571), </a:t>
            </a:r>
            <a:r>
              <a:rPr lang="uk-UA" sz="2600" dirty="0" smtClean="0"/>
              <a:t>в</a:t>
            </a:r>
            <a:r>
              <a:rPr lang="ru-RU" sz="2600" dirty="0" err="1" smtClean="0"/>
              <a:t>несено</a:t>
            </a:r>
            <a:r>
              <a:rPr lang="ru-RU" sz="2600" dirty="0" smtClean="0"/>
              <a:t> </a:t>
            </a:r>
            <a:r>
              <a:rPr lang="ru-RU" sz="2600" dirty="0" err="1" smtClean="0"/>
              <a:t>зміни</a:t>
            </a:r>
            <a:r>
              <a:rPr lang="ru-RU" sz="2600" dirty="0" smtClean="0"/>
              <a:t> до Закону </a:t>
            </a:r>
            <a:r>
              <a:rPr lang="ru-RU" sz="2600" dirty="0" err="1" smtClean="0"/>
              <a:t>України</a:t>
            </a:r>
            <a:r>
              <a:rPr lang="ru-RU" sz="2600" dirty="0" smtClean="0"/>
              <a:t> «Про </a:t>
            </a:r>
            <a:r>
              <a:rPr lang="ru-RU" sz="2600" dirty="0" err="1" smtClean="0"/>
              <a:t>державну</a:t>
            </a:r>
            <a:r>
              <a:rPr lang="ru-RU" sz="2600" dirty="0" smtClean="0"/>
              <a:t> </a:t>
            </a:r>
            <a:r>
              <a:rPr lang="ru-RU" sz="2600" dirty="0" err="1" smtClean="0"/>
              <a:t>реєстрацію</a:t>
            </a:r>
            <a:r>
              <a:rPr lang="ru-RU" sz="2600" dirty="0" smtClean="0"/>
              <a:t> </a:t>
            </a:r>
            <a:r>
              <a:rPr lang="ru-RU" sz="2600" dirty="0" err="1" smtClean="0"/>
              <a:t>юридичних</a:t>
            </a:r>
            <a:r>
              <a:rPr lang="ru-RU" sz="2600" dirty="0" smtClean="0"/>
              <a:t> </a:t>
            </a:r>
            <a:r>
              <a:rPr lang="ru-RU" sz="2600" dirty="0" err="1" smtClean="0"/>
              <a:t>осіб</a:t>
            </a:r>
            <a:r>
              <a:rPr lang="ru-RU" sz="2600" dirty="0" smtClean="0"/>
              <a:t>, </a:t>
            </a:r>
            <a:r>
              <a:rPr lang="ru-RU" sz="2600" dirty="0" err="1" smtClean="0"/>
              <a:t>фізичних</a:t>
            </a:r>
            <a:r>
              <a:rPr lang="ru-RU" sz="2600" dirty="0" smtClean="0"/>
              <a:t> </a:t>
            </a:r>
            <a:r>
              <a:rPr lang="ru-RU" sz="2600" dirty="0" err="1" smtClean="0"/>
              <a:t>осіб</a:t>
            </a:r>
            <a:r>
              <a:rPr lang="ru-RU" sz="2600" dirty="0" smtClean="0"/>
              <a:t> – </a:t>
            </a:r>
            <a:r>
              <a:rPr lang="ru-RU" sz="2600" dirty="0" err="1" smtClean="0"/>
              <a:t>підприємців</a:t>
            </a:r>
            <a:r>
              <a:rPr lang="ru-RU" sz="2600" dirty="0" smtClean="0"/>
              <a:t> та </a:t>
            </a:r>
            <a:r>
              <a:rPr lang="ru-RU" sz="2600" dirty="0" err="1" smtClean="0"/>
              <a:t>громадських</a:t>
            </a:r>
            <a:r>
              <a:rPr lang="ru-RU" sz="2600" dirty="0" smtClean="0"/>
              <a:t> </a:t>
            </a:r>
            <a:r>
              <a:rPr lang="ru-RU" sz="2600" dirty="0" err="1" smtClean="0"/>
              <a:t>формувань</a:t>
            </a:r>
            <a:r>
              <a:rPr lang="ru-RU" sz="2600" dirty="0" smtClean="0"/>
              <a:t> (</a:t>
            </a:r>
            <a:r>
              <a:rPr lang="ru-RU" sz="2600" dirty="0" err="1" smtClean="0"/>
              <a:t>далі</a:t>
            </a:r>
            <a:r>
              <a:rPr lang="ru-RU" sz="2600" dirty="0" smtClean="0"/>
              <a:t> – </a:t>
            </a:r>
            <a:r>
              <a:rPr lang="uk-UA" sz="2600" dirty="0" smtClean="0"/>
              <a:t>Закон № 755-</a:t>
            </a:r>
            <a:r>
              <a:rPr lang="en-US" sz="2600" dirty="0" smtClean="0"/>
              <a:t>IV</a:t>
            </a:r>
            <a:r>
              <a:rPr lang="ru-RU" sz="2600" dirty="0" smtClean="0"/>
              <a:t>) та Закону </a:t>
            </a:r>
            <a:r>
              <a:rPr lang="ru-RU" sz="2600" dirty="0" err="1" smtClean="0"/>
              <a:t>України</a:t>
            </a:r>
            <a:r>
              <a:rPr lang="ru-RU" sz="2600" dirty="0" smtClean="0"/>
              <a:t> «Про </a:t>
            </a:r>
            <a:r>
              <a:rPr lang="ru-RU" sz="2600" dirty="0" err="1" smtClean="0"/>
              <a:t>запобігання</a:t>
            </a:r>
            <a:r>
              <a:rPr lang="ru-RU" sz="2600" dirty="0" smtClean="0"/>
              <a:t> та </a:t>
            </a:r>
            <a:r>
              <a:rPr lang="ru-RU" sz="2600" dirty="0" err="1" smtClean="0"/>
              <a:t>протидію</a:t>
            </a:r>
            <a:r>
              <a:rPr lang="ru-RU" sz="2600" dirty="0" smtClean="0"/>
              <a:t> </a:t>
            </a:r>
            <a:r>
              <a:rPr lang="ru-RU" sz="2600" dirty="0" err="1" smtClean="0"/>
              <a:t>легалізації</a:t>
            </a:r>
            <a:r>
              <a:rPr lang="ru-RU" sz="2600" dirty="0" smtClean="0"/>
              <a:t> (</a:t>
            </a:r>
            <a:r>
              <a:rPr lang="ru-RU" sz="2600" dirty="0" err="1" smtClean="0"/>
              <a:t>відмиванню</a:t>
            </a:r>
            <a:r>
              <a:rPr lang="ru-RU" sz="2600" dirty="0" smtClean="0"/>
              <a:t>) </a:t>
            </a:r>
            <a:r>
              <a:rPr lang="ru-RU" sz="2600" dirty="0" err="1" smtClean="0"/>
              <a:t>доходів</a:t>
            </a:r>
            <a:r>
              <a:rPr lang="ru-RU" sz="2600" dirty="0" smtClean="0"/>
              <a:t>, </a:t>
            </a:r>
            <a:r>
              <a:rPr lang="ru-RU" sz="2600" dirty="0" err="1" smtClean="0"/>
              <a:t>одержаних</a:t>
            </a:r>
            <a:r>
              <a:rPr lang="ru-RU" sz="2600" dirty="0" smtClean="0"/>
              <a:t> </a:t>
            </a:r>
            <a:r>
              <a:rPr lang="ru-RU" sz="2600" dirty="0" err="1" smtClean="0"/>
              <a:t>злочинним</a:t>
            </a:r>
            <a:r>
              <a:rPr lang="ru-RU" sz="2600" dirty="0" smtClean="0"/>
              <a:t> шляхом, </a:t>
            </a:r>
            <a:r>
              <a:rPr lang="ru-RU" sz="2600" dirty="0" err="1" smtClean="0"/>
              <a:t>фінансуванню</a:t>
            </a:r>
            <a:r>
              <a:rPr lang="ru-RU" sz="2600" dirty="0" smtClean="0"/>
              <a:t> </a:t>
            </a:r>
            <a:r>
              <a:rPr lang="ru-RU" sz="2600" dirty="0" err="1" smtClean="0"/>
              <a:t>тероризму</a:t>
            </a:r>
            <a:r>
              <a:rPr lang="ru-RU" sz="2600" dirty="0" smtClean="0"/>
              <a:t> та </a:t>
            </a:r>
            <a:r>
              <a:rPr lang="ru-RU" sz="2600" dirty="0" err="1" smtClean="0"/>
              <a:t>фінансуванню</a:t>
            </a:r>
            <a:r>
              <a:rPr lang="ru-RU" sz="2600" dirty="0" smtClean="0"/>
              <a:t> </a:t>
            </a:r>
            <a:r>
              <a:rPr lang="ru-RU" sz="2600" dirty="0" err="1" smtClean="0"/>
              <a:t>розповсюдження</a:t>
            </a:r>
            <a:r>
              <a:rPr lang="ru-RU" sz="2600" dirty="0" smtClean="0"/>
              <a:t> </a:t>
            </a:r>
            <a:r>
              <a:rPr lang="ru-RU" sz="2600" dirty="0" err="1" smtClean="0"/>
              <a:t>зброї</a:t>
            </a:r>
            <a:r>
              <a:rPr lang="ru-RU" sz="2600" dirty="0" smtClean="0"/>
              <a:t> </a:t>
            </a:r>
            <a:r>
              <a:rPr lang="ru-RU" sz="2600" dirty="0" err="1" smtClean="0"/>
              <a:t>масового</a:t>
            </a:r>
            <a:r>
              <a:rPr lang="ru-RU" sz="2600" dirty="0" smtClean="0"/>
              <a:t> </a:t>
            </a:r>
            <a:r>
              <a:rPr lang="ru-RU" sz="2600" dirty="0" err="1" smtClean="0"/>
              <a:t>знищення</a:t>
            </a:r>
            <a:r>
              <a:rPr lang="ru-RU" sz="2600" dirty="0" smtClean="0"/>
              <a:t>» (</a:t>
            </a:r>
            <a:r>
              <a:rPr lang="ru-RU" sz="2600" dirty="0" err="1" smtClean="0"/>
              <a:t>далі</a:t>
            </a:r>
            <a:r>
              <a:rPr lang="ru-RU" sz="2600" dirty="0" smtClean="0"/>
              <a:t> – </a:t>
            </a:r>
            <a:r>
              <a:rPr lang="uk-UA" sz="2600" dirty="0" smtClean="0"/>
              <a:t>Закон № </a:t>
            </a:r>
            <a:r>
              <a:rPr lang="uk-UA" sz="2600" dirty="0" err="1" smtClean="0"/>
              <a:t>361-ІХ</a:t>
            </a:r>
            <a:r>
              <a:rPr lang="ru-RU" sz="2600" dirty="0" smtClean="0"/>
              <a:t>). </a:t>
            </a:r>
            <a:br>
              <a:rPr lang="ru-RU" sz="2600" dirty="0" smtClean="0"/>
            </a:br>
            <a:r>
              <a:rPr lang="ru-RU" sz="2600" dirty="0" smtClean="0"/>
              <a:t>Законом № 2571 </a:t>
            </a:r>
            <a:r>
              <a:rPr lang="ru-RU" sz="2600" dirty="0" err="1" smtClean="0"/>
              <a:t>доповнено</a:t>
            </a:r>
            <a:r>
              <a:rPr lang="ru-RU" sz="2600" dirty="0" smtClean="0"/>
              <a:t> Закон № </a:t>
            </a:r>
            <a:r>
              <a:rPr lang="uk-UA" sz="2600" dirty="0" err="1" smtClean="0"/>
              <a:t>361-ІХ</a:t>
            </a:r>
            <a:r>
              <a:rPr lang="uk-UA" sz="2600" dirty="0" smtClean="0"/>
              <a:t> </a:t>
            </a:r>
            <a:r>
              <a:rPr lang="ru-RU" sz="2600" dirty="0" err="1" smtClean="0"/>
              <a:t>статтею</a:t>
            </a:r>
            <a:r>
              <a:rPr lang="ru-RU" sz="2600" dirty="0" smtClean="0"/>
              <a:t> 5-1 , яка </a:t>
            </a:r>
            <a:r>
              <a:rPr lang="ru-RU" sz="2600" dirty="0" err="1" smtClean="0"/>
              <a:t>встановлює</a:t>
            </a:r>
            <a:r>
              <a:rPr lang="ru-RU" sz="2600" dirty="0" smtClean="0"/>
              <a:t> </a:t>
            </a:r>
            <a:r>
              <a:rPr lang="ru-RU" sz="2600" b="1" dirty="0" err="1" smtClean="0"/>
              <a:t>обов’язок</a:t>
            </a:r>
            <a:r>
              <a:rPr lang="ru-RU" sz="2600" b="1" dirty="0" smtClean="0"/>
              <a:t> для </a:t>
            </a:r>
            <a:r>
              <a:rPr lang="ru-RU" sz="2600" b="1" dirty="0" err="1" smtClean="0"/>
              <a:t>юридичної</a:t>
            </a:r>
            <a:r>
              <a:rPr lang="ru-RU" sz="2600" b="1" dirty="0" smtClean="0"/>
              <a:t> особи </a:t>
            </a:r>
            <a:r>
              <a:rPr lang="ru-RU" sz="2600" b="1" dirty="0" err="1" smtClean="0"/>
              <a:t>мати</a:t>
            </a:r>
            <a:r>
              <a:rPr lang="ru-RU" sz="2600" b="1" dirty="0" smtClean="0"/>
              <a:t> </a:t>
            </a:r>
            <a:r>
              <a:rPr lang="ru-RU" sz="2600" b="1" dirty="0" err="1" smtClean="0"/>
              <a:t>інформацію</a:t>
            </a:r>
            <a:r>
              <a:rPr lang="ru-RU" sz="2600" b="1" dirty="0" smtClean="0"/>
              <a:t> про </a:t>
            </a:r>
            <a:r>
              <a:rPr lang="ru-RU" sz="2600" b="1" dirty="0" err="1" smtClean="0"/>
              <a:t>кінцевого</a:t>
            </a:r>
            <a:r>
              <a:rPr lang="ru-RU" sz="2600" b="1" dirty="0" smtClean="0"/>
              <a:t> </a:t>
            </a:r>
            <a:r>
              <a:rPr lang="ru-RU" sz="2600" b="1" dirty="0" err="1" smtClean="0"/>
              <a:t>бенефіціарного</a:t>
            </a:r>
            <a:r>
              <a:rPr lang="ru-RU" sz="2600" b="1" dirty="0" smtClean="0"/>
              <a:t> </a:t>
            </a:r>
            <a:r>
              <a:rPr lang="ru-RU" sz="2600" b="1" dirty="0" err="1" smtClean="0"/>
              <a:t>власника</a:t>
            </a:r>
            <a:r>
              <a:rPr lang="ru-RU" sz="2600" b="1" dirty="0" smtClean="0"/>
              <a:t> (</a:t>
            </a:r>
            <a:r>
              <a:rPr lang="ru-RU" sz="2600" b="1" dirty="0" err="1" smtClean="0"/>
              <a:t>далі</a:t>
            </a:r>
            <a:r>
              <a:rPr lang="ru-RU" sz="2600" b="1" dirty="0" smtClean="0"/>
              <a:t> – </a:t>
            </a:r>
            <a:r>
              <a:rPr lang="ru-RU" sz="2600" b="1" dirty="0" err="1" smtClean="0"/>
              <a:t>КБВ</a:t>
            </a:r>
            <a:r>
              <a:rPr lang="ru-RU" sz="2600" b="1" dirty="0" smtClean="0"/>
              <a:t>) </a:t>
            </a:r>
            <a:r>
              <a:rPr lang="ru-RU" sz="2600" b="1" dirty="0" err="1" smtClean="0"/>
              <a:t>або</a:t>
            </a:r>
            <a:r>
              <a:rPr lang="ru-RU" sz="2600" b="1" dirty="0" smtClean="0"/>
              <a:t> </a:t>
            </a:r>
            <a:r>
              <a:rPr lang="ru-RU" sz="2600" b="1" dirty="0" err="1" smtClean="0"/>
              <a:t>його</a:t>
            </a:r>
            <a:r>
              <a:rPr lang="ru-RU" sz="2600" b="1" dirty="0" smtClean="0"/>
              <a:t> </a:t>
            </a:r>
            <a:r>
              <a:rPr lang="ru-RU" sz="2600" b="1" dirty="0" err="1" smtClean="0"/>
              <a:t>відсутність</a:t>
            </a:r>
            <a:r>
              <a:rPr lang="ru-RU" sz="2600" b="1" dirty="0" smtClean="0"/>
              <a:t> та структуру </a:t>
            </a:r>
            <a:r>
              <a:rPr lang="ru-RU" sz="2600" b="1" dirty="0" err="1" smtClean="0"/>
              <a:t>власності</a:t>
            </a:r>
            <a:r>
              <a:rPr lang="ru-RU" sz="2600" b="1" dirty="0" smtClean="0"/>
              <a:t> та </a:t>
            </a:r>
            <a:r>
              <a:rPr lang="ru-RU" sz="2600" b="1" dirty="0" err="1" smtClean="0"/>
              <a:t>подавати</a:t>
            </a:r>
            <a:r>
              <a:rPr lang="ru-RU" sz="2600" b="1" dirty="0" smtClean="0"/>
              <a:t> </a:t>
            </a:r>
            <a:r>
              <a:rPr lang="ru-RU" sz="2600" b="1" dirty="0" err="1" smtClean="0"/>
              <a:t>таку</a:t>
            </a:r>
            <a:r>
              <a:rPr lang="ru-RU" sz="2600" b="1" dirty="0" smtClean="0"/>
              <a:t> </a:t>
            </a:r>
            <a:r>
              <a:rPr lang="ru-RU" sz="2600" b="1" dirty="0" err="1" smtClean="0"/>
              <a:t>інформацію</a:t>
            </a:r>
            <a:r>
              <a:rPr lang="ru-RU" sz="2600" b="1" dirty="0" smtClean="0"/>
              <a:t> для </a:t>
            </a:r>
            <a:r>
              <a:rPr lang="ru-RU" sz="2600" b="1" dirty="0" err="1" smtClean="0"/>
              <a:t>внесення</a:t>
            </a:r>
            <a:r>
              <a:rPr lang="ru-RU" sz="2600" b="1" dirty="0" smtClean="0"/>
              <a:t> до </a:t>
            </a:r>
            <a:r>
              <a:rPr lang="ru-RU" sz="2600" b="1" dirty="0" err="1" smtClean="0"/>
              <a:t>Єдиного</a:t>
            </a:r>
            <a:r>
              <a:rPr lang="ru-RU" sz="2600" b="1" dirty="0" smtClean="0"/>
              <a:t> державного </a:t>
            </a:r>
            <a:r>
              <a:rPr lang="ru-RU" sz="2600" b="1" dirty="0" err="1" smtClean="0"/>
              <a:t>реєстру</a:t>
            </a:r>
            <a:r>
              <a:rPr lang="ru-RU" sz="2600" dirty="0" smtClean="0"/>
              <a:t> </a:t>
            </a:r>
            <a:r>
              <a:rPr lang="ru-RU" sz="2600" dirty="0" err="1" smtClean="0"/>
              <a:t>юридичних</a:t>
            </a:r>
            <a:r>
              <a:rPr lang="ru-RU" sz="2600" dirty="0" smtClean="0"/>
              <a:t> </a:t>
            </a:r>
            <a:r>
              <a:rPr lang="ru-RU" sz="2600" dirty="0" err="1" smtClean="0"/>
              <a:t>осіб</a:t>
            </a:r>
            <a:r>
              <a:rPr lang="ru-RU" sz="2600" dirty="0" smtClean="0"/>
              <a:t>, </a:t>
            </a:r>
            <a:r>
              <a:rPr lang="ru-RU" sz="2600" dirty="0" err="1" smtClean="0"/>
              <a:t>фізичних</a:t>
            </a:r>
            <a:r>
              <a:rPr lang="ru-RU" sz="2600" dirty="0" smtClean="0"/>
              <a:t> </a:t>
            </a:r>
            <a:r>
              <a:rPr lang="ru-RU" sz="2600" dirty="0" err="1" smtClean="0"/>
              <a:t>осіб</a:t>
            </a:r>
            <a:r>
              <a:rPr lang="ru-RU" sz="2600" dirty="0" smtClean="0"/>
              <a:t> – </a:t>
            </a:r>
            <a:r>
              <a:rPr lang="ru-RU" sz="2600" dirty="0" err="1" smtClean="0"/>
              <a:t>підприємців</a:t>
            </a:r>
            <a:r>
              <a:rPr lang="ru-RU" sz="2600" dirty="0" smtClean="0"/>
              <a:t> та </a:t>
            </a:r>
            <a:r>
              <a:rPr lang="ru-RU" sz="2600" dirty="0" err="1" smtClean="0"/>
              <a:t>громадських</a:t>
            </a:r>
            <a:r>
              <a:rPr lang="ru-RU" sz="2600" dirty="0" smtClean="0"/>
              <a:t> </a:t>
            </a:r>
            <a:r>
              <a:rPr lang="ru-RU" sz="2600" dirty="0" err="1" smtClean="0"/>
              <a:t>формувань</a:t>
            </a:r>
            <a:r>
              <a:rPr lang="ru-RU" sz="2600" dirty="0" smtClean="0"/>
              <a:t> (</a:t>
            </a:r>
            <a:r>
              <a:rPr lang="ru-RU" sz="2600" dirty="0" err="1" smtClean="0"/>
              <a:t>далі</a:t>
            </a:r>
            <a:r>
              <a:rPr lang="ru-RU" sz="2600" dirty="0" smtClean="0"/>
              <a:t> – </a:t>
            </a:r>
            <a:r>
              <a:rPr lang="ru-RU" sz="2600" dirty="0" err="1" smtClean="0"/>
              <a:t>ЄДР</a:t>
            </a:r>
            <a:r>
              <a:rPr lang="ru-RU" sz="2600" dirty="0" smtClean="0"/>
              <a:t>) у порядку, </a:t>
            </a:r>
            <a:r>
              <a:rPr lang="ru-RU" sz="2600" dirty="0" err="1" smtClean="0"/>
              <a:t>визначеному</a:t>
            </a:r>
            <a:r>
              <a:rPr lang="ru-RU" sz="2600" dirty="0" smtClean="0"/>
              <a:t> Законом </a:t>
            </a:r>
            <a:r>
              <a:rPr lang="uk-UA" sz="2600" dirty="0" smtClean="0"/>
              <a:t>№ 755-</a:t>
            </a:r>
            <a:r>
              <a:rPr lang="en-US" sz="2600" dirty="0" smtClean="0"/>
              <a:t>IV</a:t>
            </a:r>
            <a:r>
              <a:rPr lang="ru-RU" sz="2600" dirty="0" smtClean="0"/>
              <a:t>. </a:t>
            </a:r>
            <a:br>
              <a:rPr lang="ru-RU" sz="2600" dirty="0" smtClean="0"/>
            </a:br>
            <a:r>
              <a:rPr lang="ru-RU" sz="2600" dirty="0" err="1" smtClean="0"/>
              <a:t>Оновлений</a:t>
            </a:r>
            <a:r>
              <a:rPr lang="ru-RU" sz="2600" dirty="0" smtClean="0"/>
              <a:t> </a:t>
            </a:r>
            <a:r>
              <a:rPr lang="ru-RU" sz="2600" dirty="0" err="1" smtClean="0"/>
              <a:t>механізм</a:t>
            </a:r>
            <a:r>
              <a:rPr lang="ru-RU" sz="2600" dirty="0" smtClean="0"/>
              <a:t> </a:t>
            </a:r>
            <a:r>
              <a:rPr lang="ru-RU" sz="2600" dirty="0" err="1" smtClean="0"/>
              <a:t>перевірки</a:t>
            </a:r>
            <a:r>
              <a:rPr lang="ru-RU" sz="2600" dirty="0" smtClean="0"/>
              <a:t> </a:t>
            </a:r>
            <a:r>
              <a:rPr lang="ru-RU" sz="2600" dirty="0" err="1" smtClean="0"/>
              <a:t>достовірності</a:t>
            </a:r>
            <a:r>
              <a:rPr lang="ru-RU" sz="2600" dirty="0" smtClean="0"/>
              <a:t> </a:t>
            </a:r>
            <a:r>
              <a:rPr lang="ru-RU" sz="2600" dirty="0" err="1" smtClean="0"/>
              <a:t>інформації</a:t>
            </a:r>
            <a:r>
              <a:rPr lang="ru-RU" sz="2600" dirty="0" smtClean="0"/>
              <a:t> про </a:t>
            </a:r>
            <a:r>
              <a:rPr lang="ru-RU" sz="2600" dirty="0" err="1" smtClean="0"/>
              <a:t>КБВ</a:t>
            </a:r>
            <a:r>
              <a:rPr lang="ru-RU" sz="2600" dirty="0" smtClean="0"/>
              <a:t> та структуру </a:t>
            </a:r>
            <a:r>
              <a:rPr lang="ru-RU" sz="2600" dirty="0" err="1" smtClean="0"/>
              <a:t>власності</a:t>
            </a:r>
            <a:r>
              <a:rPr lang="ru-RU" sz="2600" dirty="0" smtClean="0"/>
              <a:t> в </a:t>
            </a:r>
            <a:r>
              <a:rPr lang="ru-RU" sz="2600" dirty="0" err="1" smtClean="0"/>
              <a:t>ЄДР</a:t>
            </a:r>
            <a:r>
              <a:rPr lang="ru-RU" sz="2600" dirty="0" smtClean="0"/>
              <a:t> </a:t>
            </a:r>
            <a:r>
              <a:rPr lang="ru-RU" sz="2600" dirty="0" err="1" smtClean="0"/>
              <a:t>запроваджено</a:t>
            </a:r>
            <a:r>
              <a:rPr lang="ru-RU" sz="2600" dirty="0" smtClean="0"/>
              <a:t> </a:t>
            </a:r>
            <a:r>
              <a:rPr lang="ru-RU" sz="2600" dirty="0" err="1" smtClean="0"/>
              <a:t>з</a:t>
            </a:r>
            <a:r>
              <a:rPr lang="ru-RU" sz="2600" dirty="0" smtClean="0"/>
              <a:t> 01 </a:t>
            </a:r>
            <a:r>
              <a:rPr lang="ru-RU" sz="2600" dirty="0" err="1" smtClean="0"/>
              <a:t>вересня</a:t>
            </a:r>
            <a:r>
              <a:rPr lang="ru-RU" sz="2600" dirty="0" smtClean="0"/>
              <a:t> 2024 року. </a:t>
            </a:r>
            <a:r>
              <a:rPr lang="en-US" sz="2600" dirty="0" smtClean="0"/>
              <a:t/>
            </a:r>
            <a:br>
              <a:rPr lang="en-US" sz="2600" dirty="0" smtClean="0"/>
            </a:br>
            <a:r>
              <a:rPr lang="en-US" sz="2600" dirty="0" smtClean="0"/>
              <a:t>	</a:t>
            </a:r>
            <a:r>
              <a:rPr lang="uk-UA" sz="2600" dirty="0" smtClean="0"/>
              <a:t>Чинне </a:t>
            </a:r>
            <a:r>
              <a:rPr lang="ru-RU" sz="2600" dirty="0" err="1" smtClean="0"/>
              <a:t>Положення</a:t>
            </a:r>
            <a:r>
              <a:rPr lang="ru-RU" sz="2600" dirty="0" smtClean="0"/>
              <a:t> про форму та </a:t>
            </a:r>
            <a:r>
              <a:rPr lang="ru-RU" sz="2600" dirty="0" err="1" smtClean="0"/>
              <a:t>зміст</a:t>
            </a:r>
            <a:r>
              <a:rPr lang="ru-RU" sz="2600" dirty="0" smtClean="0"/>
              <a:t> </a:t>
            </a:r>
            <a:r>
              <a:rPr lang="ru-RU" sz="2600" dirty="0" err="1" smtClean="0"/>
              <a:t>структури</a:t>
            </a:r>
            <a:r>
              <a:rPr lang="ru-RU" sz="2600" dirty="0" smtClean="0"/>
              <a:t> </a:t>
            </a:r>
            <a:r>
              <a:rPr lang="ru-RU" sz="2600" dirty="0" err="1" smtClean="0"/>
              <a:t>власності</a:t>
            </a:r>
            <a:r>
              <a:rPr lang="ru-RU" sz="2600" dirty="0" smtClean="0"/>
              <a:t>, </a:t>
            </a:r>
            <a:r>
              <a:rPr lang="ru-RU" sz="2600" dirty="0" err="1" smtClean="0"/>
              <a:t>затверджено</a:t>
            </a:r>
            <a:r>
              <a:rPr lang="ru-RU" sz="2600" dirty="0" smtClean="0"/>
              <a:t> Наказом </a:t>
            </a:r>
            <a:r>
              <a:rPr lang="ru-RU" sz="2600" dirty="0" err="1" smtClean="0"/>
              <a:t>Міністерства</a:t>
            </a:r>
            <a:r>
              <a:rPr lang="ru-RU" sz="2600" dirty="0" smtClean="0"/>
              <a:t> </a:t>
            </a:r>
            <a:r>
              <a:rPr lang="ru-RU" sz="2600" dirty="0" err="1" smtClean="0"/>
              <a:t>фінансів</a:t>
            </a:r>
            <a:r>
              <a:rPr lang="ru-RU" sz="2600" dirty="0" smtClean="0"/>
              <a:t> </a:t>
            </a:r>
            <a:r>
              <a:rPr lang="ru-RU" sz="2600" dirty="0" err="1" smtClean="0"/>
              <a:t>України</a:t>
            </a:r>
            <a:r>
              <a:rPr lang="ru-RU" sz="2600" dirty="0" smtClean="0"/>
              <a:t> № 163 </a:t>
            </a:r>
            <a:r>
              <a:rPr lang="ru-RU" sz="2600" dirty="0" err="1" smtClean="0"/>
              <a:t>від</a:t>
            </a:r>
            <a:r>
              <a:rPr lang="ru-RU" sz="2600" dirty="0" smtClean="0"/>
              <a:t> 19.03.2021 року </a:t>
            </a:r>
            <a:r>
              <a:rPr lang="uk-UA" sz="2600" dirty="0" smtClean="0"/>
              <a:t>(далі – Положення № 163)</a:t>
            </a:r>
            <a:r>
              <a:rPr lang="ru-RU" sz="2600" dirty="0" smtClean="0"/>
              <a:t>.</a:t>
            </a:r>
            <a:br>
              <a:rPr lang="ru-RU" sz="2600" dirty="0" smtClean="0"/>
            </a:br>
            <a:r>
              <a:rPr lang="en-US" sz="2600" dirty="0" smtClean="0"/>
              <a:t>	</a:t>
            </a:r>
            <a:r>
              <a:rPr lang="ru-RU" sz="2600" dirty="0" err="1" smtClean="0"/>
              <a:t>Зразки</a:t>
            </a:r>
            <a:r>
              <a:rPr lang="ru-RU" sz="2600" dirty="0" smtClean="0"/>
              <a:t> </a:t>
            </a:r>
            <a:r>
              <a:rPr lang="ru-RU" sz="2600" dirty="0" err="1" smtClean="0"/>
              <a:t>складання</a:t>
            </a:r>
            <a:r>
              <a:rPr lang="ru-RU" sz="2600" dirty="0" smtClean="0"/>
              <a:t> схематичного </a:t>
            </a:r>
            <a:r>
              <a:rPr lang="ru-RU" sz="2600" dirty="0" err="1" smtClean="0"/>
              <a:t>зображення</a:t>
            </a:r>
            <a:r>
              <a:rPr lang="ru-RU" sz="2600" dirty="0" smtClean="0"/>
              <a:t> </a:t>
            </a:r>
            <a:r>
              <a:rPr lang="ru-RU" sz="2600" dirty="0" err="1" smtClean="0"/>
              <a:t>структури</a:t>
            </a:r>
            <a:r>
              <a:rPr lang="ru-RU" sz="2600" dirty="0" smtClean="0"/>
              <a:t> </a:t>
            </a:r>
            <a:r>
              <a:rPr lang="ru-RU" sz="2600" dirty="0" err="1" smtClean="0"/>
              <a:t>власності</a:t>
            </a:r>
            <a:r>
              <a:rPr lang="ru-RU" sz="2600" dirty="0" smtClean="0"/>
              <a:t> </a:t>
            </a:r>
            <a:r>
              <a:rPr lang="uk-UA" sz="2600" dirty="0" err="1" smtClean="0"/>
              <a:t>оприлюднено</a:t>
            </a:r>
            <a:r>
              <a:rPr lang="uk-UA" sz="2600" dirty="0" smtClean="0"/>
              <a:t> на офіційному </a:t>
            </a:r>
            <a:r>
              <a:rPr lang="uk-UA" sz="2600" dirty="0" err="1" smtClean="0"/>
              <a:t>вебсайті</a:t>
            </a:r>
            <a:r>
              <a:rPr lang="uk-UA" sz="2600" dirty="0" smtClean="0"/>
              <a:t> Мінфіну.</a:t>
            </a:r>
            <a:r>
              <a:rPr lang="ru-RU" sz="2600" dirty="0" smtClean="0"/>
              <a:t/>
            </a:r>
            <a:br>
              <a:rPr lang="ru-RU" sz="2600" dirty="0" smtClean="0"/>
            </a:br>
            <a:r>
              <a:rPr lang="en-US" sz="2600" u="sng" dirty="0" smtClean="0">
                <a:hlinkClick r:id="rId3"/>
              </a:rPr>
              <a:t>https</a:t>
            </a:r>
            <a:r>
              <a:rPr lang="uk-UA" sz="2600" u="sng" dirty="0" smtClean="0">
                <a:hlinkClick r:id="rId3"/>
              </a:rPr>
              <a:t>://</a:t>
            </a:r>
            <a:r>
              <a:rPr lang="en-US" sz="2600" u="sng" dirty="0" err="1" smtClean="0">
                <a:hlinkClick r:id="rId3"/>
              </a:rPr>
              <a:t>mof</a:t>
            </a:r>
            <a:r>
              <a:rPr lang="uk-UA" sz="2600" u="sng" dirty="0" smtClean="0">
                <a:hlinkClick r:id="rId3"/>
              </a:rPr>
              <a:t>.</a:t>
            </a:r>
            <a:r>
              <a:rPr lang="en-US" sz="2600" u="sng" dirty="0" err="1" smtClean="0">
                <a:hlinkClick r:id="rId3"/>
              </a:rPr>
              <a:t>gov</a:t>
            </a:r>
            <a:r>
              <a:rPr lang="uk-UA" sz="2600" u="sng" dirty="0" smtClean="0">
                <a:hlinkClick r:id="rId3"/>
              </a:rPr>
              <a:t>.</a:t>
            </a:r>
            <a:r>
              <a:rPr lang="en-US" sz="2600" u="sng" dirty="0" err="1" smtClean="0">
                <a:hlinkClick r:id="rId3"/>
              </a:rPr>
              <a:t>ua</a:t>
            </a:r>
            <a:r>
              <a:rPr lang="uk-UA" sz="2600" u="sng" dirty="0" smtClean="0">
                <a:hlinkClick r:id="rId3"/>
              </a:rPr>
              <a:t>/</a:t>
            </a:r>
            <a:r>
              <a:rPr lang="en-US" sz="2600" u="sng" dirty="0" smtClean="0">
                <a:hlinkClick r:id="rId3"/>
              </a:rPr>
              <a:t>storage</a:t>
            </a:r>
            <a:r>
              <a:rPr lang="uk-UA" sz="2600" u="sng" dirty="0" smtClean="0">
                <a:hlinkClick r:id="rId3"/>
              </a:rPr>
              <a:t>/</a:t>
            </a:r>
            <a:r>
              <a:rPr lang="en-US" sz="2600" u="sng" dirty="0" smtClean="0">
                <a:hlinkClick r:id="rId3"/>
              </a:rPr>
              <a:t>files</a:t>
            </a:r>
            <a:r>
              <a:rPr lang="uk-UA" sz="2600" u="sng" dirty="0" smtClean="0">
                <a:hlinkClick r:id="rId3"/>
              </a:rPr>
              <a:t>/%</a:t>
            </a:r>
            <a:r>
              <a:rPr lang="en-US" sz="2600" u="sng" dirty="0" smtClean="0">
                <a:hlinkClick r:id="rId3"/>
              </a:rPr>
              <a:t>D</a:t>
            </a:r>
            <a:r>
              <a:rPr lang="uk-UA" sz="2600" u="sng" dirty="0" smtClean="0">
                <a:hlinkClick r:id="rId3"/>
              </a:rPr>
              <a:t>0%97%</a:t>
            </a:r>
            <a:r>
              <a:rPr lang="en-US" sz="2600" u="sng" dirty="0" smtClean="0">
                <a:hlinkClick r:id="rId3"/>
              </a:rPr>
              <a:t>D</a:t>
            </a:r>
            <a:r>
              <a:rPr lang="uk-UA" sz="2600" u="sng" dirty="0" smtClean="0">
                <a:hlinkClick r:id="rId3"/>
              </a:rPr>
              <a:t>1%80%</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0%</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7%</a:t>
            </a:r>
            <a:r>
              <a:rPr lang="en-US" sz="2600" u="sng" dirty="0" smtClean="0">
                <a:hlinkClick r:id="rId3"/>
              </a:rPr>
              <a:t>D</a:t>
            </a:r>
            <a:r>
              <a:rPr lang="uk-UA" sz="2600" u="sng" dirty="0" smtClean="0">
                <a:hlinkClick r:id="rId3"/>
              </a:rPr>
              <a:t>0%</a:t>
            </a:r>
            <a:r>
              <a:rPr lang="en-US" sz="2600" u="sng" dirty="0" smtClean="0">
                <a:hlinkClick r:id="rId3"/>
              </a:rPr>
              <a:t>BA</a:t>
            </a:r>
            <a:r>
              <a:rPr lang="uk-UA" sz="2600" u="sng" dirty="0" smtClean="0">
                <a:hlinkClick r:id="rId3"/>
              </a:rPr>
              <a:t>%</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8_%</a:t>
            </a:r>
            <a:r>
              <a:rPr lang="en-US" sz="2600" u="sng" dirty="0" smtClean="0">
                <a:hlinkClick r:id="rId3"/>
              </a:rPr>
              <a:t>D</a:t>
            </a:r>
            <a:r>
              <a:rPr lang="uk-UA" sz="2600" u="sng" dirty="0" smtClean="0">
                <a:hlinkClick r:id="rId3"/>
              </a:rPr>
              <a:t>1%81%</a:t>
            </a:r>
            <a:r>
              <a:rPr lang="en-US" sz="2600" u="sng" dirty="0" smtClean="0">
                <a:hlinkClick r:id="rId3"/>
              </a:rPr>
              <a:t>D</a:t>
            </a:r>
            <a:r>
              <a:rPr lang="uk-UA" sz="2600" u="sng" dirty="0" smtClean="0">
                <a:hlinkClick r:id="rId3"/>
              </a:rPr>
              <a:t>0%</a:t>
            </a:r>
            <a:r>
              <a:rPr lang="en-US" sz="2600" u="sng" dirty="0" smtClean="0">
                <a:hlinkClick r:id="rId3"/>
              </a:rPr>
              <a:t>BA</a:t>
            </a:r>
            <a:r>
              <a:rPr lang="uk-UA" sz="2600" u="sng" dirty="0" smtClean="0">
                <a:hlinkClick r:id="rId3"/>
              </a:rPr>
              <a:t>%</a:t>
            </a:r>
            <a:r>
              <a:rPr lang="en-US" sz="2600" u="sng" dirty="0" smtClean="0">
                <a:hlinkClick r:id="rId3"/>
              </a:rPr>
              <a:t>D</a:t>
            </a:r>
            <a:r>
              <a:rPr lang="uk-UA" sz="2600" u="sng" dirty="0" smtClean="0">
                <a:hlinkClick r:id="rId3"/>
              </a:rPr>
              <a:t>0%</a:t>
            </a:r>
            <a:r>
              <a:rPr lang="en-US" sz="2600" u="sng" dirty="0" smtClean="0">
                <a:hlinkClick r:id="rId3"/>
              </a:rPr>
              <a:t>BB</a:t>
            </a:r>
            <a:r>
              <a:rPr lang="uk-UA" sz="2600" u="sng" dirty="0" smtClean="0">
                <a:hlinkClick r:id="rId3"/>
              </a:rPr>
              <a:t>%</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0%</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4%</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0%</a:t>
            </a:r>
            <a:r>
              <a:rPr lang="en-US" sz="2600" u="sng" dirty="0" smtClean="0">
                <a:hlinkClick r:id="rId3"/>
              </a:rPr>
              <a:t>D</a:t>
            </a:r>
            <a:r>
              <a:rPr lang="uk-UA" sz="2600" u="sng" dirty="0" smtClean="0">
                <a:hlinkClick r:id="rId3"/>
              </a:rPr>
              <a:t>0%</a:t>
            </a:r>
            <a:r>
              <a:rPr lang="en-US" sz="2600" u="sng" dirty="0" smtClean="0">
                <a:hlinkClick r:id="rId3"/>
              </a:rPr>
              <a:t>BD</a:t>
            </a:r>
            <a:r>
              <a:rPr lang="uk-UA" sz="2600" u="sng" dirty="0" smtClean="0">
                <a:hlinkClick r:id="rId3"/>
              </a:rPr>
              <a:t>%</a:t>
            </a:r>
            <a:r>
              <a:rPr lang="en-US" sz="2600" u="sng" dirty="0" smtClean="0">
                <a:hlinkClick r:id="rId3"/>
              </a:rPr>
              <a:t>D</a:t>
            </a:r>
            <a:r>
              <a:rPr lang="uk-UA" sz="2600" u="sng" dirty="0" smtClean="0">
                <a:hlinkClick r:id="rId3"/>
              </a:rPr>
              <a:t>0%</a:t>
            </a:r>
            <a:r>
              <a:rPr lang="en-US" sz="2600" u="sng" dirty="0" smtClean="0">
                <a:hlinkClick r:id="rId3"/>
              </a:rPr>
              <a:t>BD</a:t>
            </a:r>
            <a:r>
              <a:rPr lang="uk-UA" sz="2600" u="sng" dirty="0" smtClean="0">
                <a:hlinkClick r:id="rId3"/>
              </a:rPr>
              <a:t>%</a:t>
            </a:r>
            <a:r>
              <a:rPr lang="en-US" sz="2600" u="sng" dirty="0" smtClean="0">
                <a:hlinkClick r:id="rId3"/>
              </a:rPr>
              <a:t>D</a:t>
            </a:r>
            <a:r>
              <a:rPr lang="uk-UA" sz="2600" u="sng" dirty="0" smtClean="0">
                <a:hlinkClick r:id="rId3"/>
              </a:rPr>
              <a:t>1%8</a:t>
            </a:r>
            <a:r>
              <a:rPr lang="en-US" sz="2600" u="sng" dirty="0" smtClean="0">
                <a:hlinkClick r:id="rId3"/>
              </a:rPr>
              <a:t>F</a:t>
            </a:r>
            <a:r>
              <a:rPr lang="uk-UA" sz="2600" u="sng" dirty="0" smtClean="0">
                <a:hlinkClick r:id="rId3"/>
              </a:rPr>
              <a:t>_%</a:t>
            </a:r>
            <a:r>
              <a:rPr lang="en-US" sz="2600" u="sng" dirty="0" smtClean="0">
                <a:hlinkClick r:id="rId3"/>
              </a:rPr>
              <a:t>D</a:t>
            </a:r>
            <a:r>
              <a:rPr lang="uk-UA" sz="2600" u="sng" dirty="0" smtClean="0">
                <a:hlinkClick r:id="rId3"/>
              </a:rPr>
              <a:t>1%81%</a:t>
            </a:r>
            <a:r>
              <a:rPr lang="en-US" sz="2600" u="sng" dirty="0" smtClean="0">
                <a:hlinkClick r:id="rId3"/>
              </a:rPr>
              <a:t>D</a:t>
            </a:r>
            <a:r>
              <a:rPr lang="uk-UA" sz="2600" u="sng" dirty="0" smtClean="0">
                <a:hlinkClick r:id="rId3"/>
              </a:rPr>
              <a:t>1%82%</a:t>
            </a:r>
            <a:r>
              <a:rPr lang="en-US" sz="2600" u="sng" dirty="0" smtClean="0">
                <a:hlinkClick r:id="rId3"/>
              </a:rPr>
              <a:t>D</a:t>
            </a:r>
            <a:r>
              <a:rPr lang="uk-UA" sz="2600" u="sng" dirty="0" smtClean="0">
                <a:hlinkClick r:id="rId3"/>
              </a:rPr>
              <a:t>1%80%</a:t>
            </a:r>
            <a:r>
              <a:rPr lang="en-US" sz="2600" u="sng" dirty="0" smtClean="0">
                <a:hlinkClick r:id="rId3"/>
              </a:rPr>
              <a:t>D</a:t>
            </a:r>
            <a:r>
              <a:rPr lang="uk-UA" sz="2600" u="sng" dirty="0" smtClean="0">
                <a:hlinkClick r:id="rId3"/>
              </a:rPr>
              <a:t>1%83%</a:t>
            </a:r>
            <a:r>
              <a:rPr lang="en-US" sz="2600" u="sng" dirty="0" smtClean="0">
                <a:hlinkClick r:id="rId3"/>
              </a:rPr>
              <a:t>D</a:t>
            </a:r>
            <a:r>
              <a:rPr lang="uk-UA" sz="2600" u="sng" dirty="0" smtClean="0">
                <a:hlinkClick r:id="rId3"/>
              </a:rPr>
              <a:t>0%</a:t>
            </a:r>
            <a:r>
              <a:rPr lang="en-US" sz="2600" u="sng" dirty="0" smtClean="0">
                <a:hlinkClick r:id="rId3"/>
              </a:rPr>
              <a:t>BA</a:t>
            </a:r>
            <a:r>
              <a:rPr lang="uk-UA" sz="2600" u="sng" dirty="0" smtClean="0">
                <a:hlinkClick r:id="rId3"/>
              </a:rPr>
              <a:t>%</a:t>
            </a:r>
            <a:r>
              <a:rPr lang="en-US" sz="2600" u="sng" dirty="0" smtClean="0">
                <a:hlinkClick r:id="rId3"/>
              </a:rPr>
              <a:t>D</a:t>
            </a:r>
            <a:r>
              <a:rPr lang="uk-UA" sz="2600" u="sng" dirty="0" smtClean="0">
                <a:hlinkClick r:id="rId3"/>
              </a:rPr>
              <a:t>1%82%</a:t>
            </a:r>
            <a:r>
              <a:rPr lang="en-US" sz="2600" u="sng" dirty="0" smtClean="0">
                <a:hlinkClick r:id="rId3"/>
              </a:rPr>
              <a:t>D</a:t>
            </a:r>
            <a:r>
              <a:rPr lang="uk-UA" sz="2600" u="sng" dirty="0" smtClean="0">
                <a:hlinkClick r:id="rId3"/>
              </a:rPr>
              <a:t>1%83%</a:t>
            </a:r>
            <a:r>
              <a:rPr lang="en-US" sz="2600" u="sng" dirty="0" smtClean="0">
                <a:hlinkClick r:id="rId3"/>
              </a:rPr>
              <a:t>D</a:t>
            </a:r>
            <a:r>
              <a:rPr lang="uk-UA" sz="2600" u="sng" dirty="0" smtClean="0">
                <a:hlinkClick r:id="rId3"/>
              </a:rPr>
              <a:t>1%80%</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8_%</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2%</a:t>
            </a:r>
            <a:r>
              <a:rPr lang="en-US" sz="2600" u="sng" dirty="0" smtClean="0">
                <a:hlinkClick r:id="rId3"/>
              </a:rPr>
              <a:t>D</a:t>
            </a:r>
            <a:r>
              <a:rPr lang="uk-UA" sz="2600" u="sng" dirty="0" smtClean="0">
                <a:hlinkClick r:id="rId3"/>
              </a:rPr>
              <a:t>0%</a:t>
            </a:r>
            <a:r>
              <a:rPr lang="en-US" sz="2600" u="sng" dirty="0" smtClean="0">
                <a:hlinkClick r:id="rId3"/>
              </a:rPr>
              <a:t>BB</a:t>
            </a:r>
            <a:r>
              <a:rPr lang="uk-UA" sz="2600" u="sng" dirty="0" smtClean="0">
                <a:hlinkClick r:id="rId3"/>
              </a:rPr>
              <a:t>%</a:t>
            </a:r>
            <a:r>
              <a:rPr lang="en-US" sz="2600" u="sng" dirty="0" smtClean="0">
                <a:hlinkClick r:id="rId3"/>
              </a:rPr>
              <a:t>D</a:t>
            </a:r>
            <a:r>
              <a:rPr lang="uk-UA" sz="2600" u="sng" dirty="0" smtClean="0">
                <a:hlinkClick r:id="rId3"/>
              </a:rPr>
              <a:t>0%</a:t>
            </a:r>
            <a:r>
              <a:rPr lang="en-US" sz="2600" u="sng" dirty="0" smtClean="0">
                <a:hlinkClick r:id="rId3"/>
              </a:rPr>
              <a:t>B</a:t>
            </a:r>
            <a:r>
              <a:rPr lang="uk-UA" sz="2600" u="sng" dirty="0" smtClean="0">
                <a:hlinkClick r:id="rId3"/>
              </a:rPr>
              <a:t>0%</a:t>
            </a:r>
            <a:r>
              <a:rPr lang="en-US" sz="2600" u="sng" dirty="0" smtClean="0">
                <a:hlinkClick r:id="rId3"/>
              </a:rPr>
              <a:t>D</a:t>
            </a:r>
            <a:r>
              <a:rPr lang="uk-UA" sz="2600" u="sng" dirty="0" smtClean="0">
                <a:hlinkClick r:id="rId3"/>
              </a:rPr>
              <a:t>1%81%</a:t>
            </a:r>
            <a:r>
              <a:rPr lang="en-US" sz="2600" u="sng" dirty="0" smtClean="0">
                <a:hlinkClick r:id="rId3"/>
              </a:rPr>
              <a:t>D</a:t>
            </a:r>
            <a:r>
              <a:rPr lang="uk-UA" sz="2600" u="sng" dirty="0" smtClean="0">
                <a:hlinkClick r:id="rId3"/>
              </a:rPr>
              <a:t>0%</a:t>
            </a:r>
            <a:r>
              <a:rPr lang="en-US" sz="2600" u="sng" dirty="0" smtClean="0">
                <a:hlinkClick r:id="rId3"/>
              </a:rPr>
              <a:t>BD</a:t>
            </a:r>
            <a:r>
              <a:rPr lang="uk-UA" sz="2600" u="sng" dirty="0" smtClean="0">
                <a:hlinkClick r:id="rId3"/>
              </a:rPr>
              <a:t>%</a:t>
            </a:r>
            <a:r>
              <a:rPr lang="en-US" sz="2600" u="sng" dirty="0" smtClean="0">
                <a:hlinkClick r:id="rId3"/>
              </a:rPr>
              <a:t>D</a:t>
            </a:r>
            <a:r>
              <a:rPr lang="uk-UA" sz="2600" u="sng" dirty="0" smtClean="0">
                <a:hlinkClick r:id="rId3"/>
              </a:rPr>
              <a:t>0%</a:t>
            </a:r>
            <a:r>
              <a:rPr lang="en-US" sz="2600" u="sng" dirty="0" smtClean="0">
                <a:hlinkClick r:id="rId3"/>
              </a:rPr>
              <a:t>BE</a:t>
            </a:r>
            <a:r>
              <a:rPr lang="uk-UA" sz="2600" u="sng" dirty="0" smtClean="0">
                <a:hlinkClick r:id="rId3"/>
              </a:rPr>
              <a:t>%</a:t>
            </a:r>
            <a:r>
              <a:rPr lang="en-US" sz="2600" u="sng" dirty="0" smtClean="0">
                <a:hlinkClick r:id="rId3"/>
              </a:rPr>
              <a:t>D</a:t>
            </a:r>
            <a:r>
              <a:rPr lang="uk-UA" sz="2600" u="sng" dirty="0" smtClean="0">
                <a:hlinkClick r:id="rId3"/>
              </a:rPr>
              <a:t>1%81%</a:t>
            </a:r>
            <a:r>
              <a:rPr lang="en-US" sz="2600" u="sng" dirty="0" smtClean="0">
                <a:hlinkClick r:id="rId3"/>
              </a:rPr>
              <a:t>D</a:t>
            </a:r>
            <a:r>
              <a:rPr lang="uk-UA" sz="2600" u="sng" dirty="0" smtClean="0">
                <a:hlinkClick r:id="rId3"/>
              </a:rPr>
              <a:t>1%82%</a:t>
            </a:r>
            <a:r>
              <a:rPr lang="en-US" sz="2600" u="sng" dirty="0" smtClean="0">
                <a:hlinkClick r:id="rId3"/>
              </a:rPr>
              <a:t>D</a:t>
            </a:r>
            <a:r>
              <a:rPr lang="uk-UA" sz="2600" u="sng" dirty="0" smtClean="0">
                <a:hlinkClick r:id="rId3"/>
              </a:rPr>
              <a:t>1%96_08_06_2021.</a:t>
            </a:r>
            <a:r>
              <a:rPr lang="en-US" sz="2600" u="sng" dirty="0" err="1" smtClean="0">
                <a:hlinkClick r:id="rId3"/>
              </a:rPr>
              <a:t>pdf</a:t>
            </a:r>
            <a:r>
              <a:rPr lang="ru-RU" sz="2600" dirty="0" smtClean="0"/>
              <a:t/>
            </a:r>
            <a:br>
              <a:rPr lang="ru-RU" sz="2600" dirty="0" smtClean="0"/>
            </a:br>
            <a:r>
              <a:rPr lang="en-US" sz="2600" i="1" dirty="0" smtClean="0"/>
              <a:t>	                    </a:t>
            </a:r>
            <a:r>
              <a:rPr lang="uk-UA" sz="2600" i="1" dirty="0" smtClean="0"/>
              <a:t>Примітка</a:t>
            </a:r>
            <a:r>
              <a:rPr lang="uk-UA" sz="2600" dirty="0" smtClean="0"/>
              <a:t>: </a:t>
            </a:r>
            <a:r>
              <a:rPr lang="ru-RU" sz="2600" dirty="0" err="1" smtClean="0"/>
              <a:t>Положення</a:t>
            </a:r>
            <a:r>
              <a:rPr lang="ru-RU" sz="2600" dirty="0" smtClean="0"/>
              <a:t> про форму та структуру </a:t>
            </a:r>
            <a:r>
              <a:rPr lang="ru-RU" sz="2600" dirty="0" err="1" smtClean="0"/>
              <a:t>власності</a:t>
            </a:r>
            <a:r>
              <a:rPr lang="ru-RU" sz="2600" dirty="0" smtClean="0"/>
              <a:t>, </a:t>
            </a:r>
            <a:r>
              <a:rPr lang="ru-RU" sz="2600" dirty="0" err="1" smtClean="0"/>
              <a:t>затверджене</a:t>
            </a:r>
            <a:r>
              <a:rPr lang="ru-RU" sz="2600" dirty="0" smtClean="0"/>
              <a:t> </a:t>
            </a:r>
            <a:r>
              <a:rPr lang="ru-RU" sz="2600" dirty="0" err="1" smtClean="0"/>
              <a:t>рішенням</a:t>
            </a:r>
            <a:r>
              <a:rPr lang="ru-RU" sz="2600" dirty="0" smtClean="0"/>
              <a:t> </a:t>
            </a:r>
            <a:r>
              <a:rPr lang="ru-RU" sz="2600" dirty="0" err="1" smtClean="0"/>
              <a:t>Національної</a:t>
            </a:r>
            <a:r>
              <a:rPr lang="en-US" sz="2600" dirty="0" smtClean="0"/>
              <a:t/>
            </a:r>
            <a:br>
              <a:rPr lang="en-US" sz="2600" dirty="0" smtClean="0"/>
            </a:br>
            <a:r>
              <a:rPr lang="en-US" sz="2600" dirty="0" smtClean="0"/>
              <a:t>                         </a:t>
            </a:r>
            <a:r>
              <a:rPr lang="ru-RU" sz="2600" dirty="0" smtClean="0"/>
              <a:t> </a:t>
            </a:r>
            <a:r>
              <a:rPr lang="en-US" sz="2600" dirty="0" smtClean="0"/>
              <a:t>     </a:t>
            </a:r>
            <a:r>
              <a:rPr lang="ru-RU" sz="2600" dirty="0" err="1" smtClean="0"/>
              <a:t>комісії</a:t>
            </a:r>
            <a:r>
              <a:rPr lang="ru-RU" sz="2600" dirty="0" smtClean="0"/>
              <a:t> </a:t>
            </a:r>
            <a:r>
              <a:rPr lang="ru-RU" sz="2600" dirty="0" err="1" smtClean="0"/>
              <a:t>з</a:t>
            </a:r>
            <a:r>
              <a:rPr lang="ru-RU" sz="2600" dirty="0" smtClean="0"/>
              <a:t> </a:t>
            </a:r>
            <a:r>
              <a:rPr lang="ru-RU" sz="2600" dirty="0" err="1" smtClean="0"/>
              <a:t>цінних</a:t>
            </a:r>
            <a:r>
              <a:rPr lang="ru-RU" sz="2600" dirty="0" smtClean="0"/>
              <a:t> </a:t>
            </a:r>
            <a:r>
              <a:rPr lang="ru-RU" sz="2600" dirty="0" err="1" smtClean="0"/>
              <a:t>паперів</a:t>
            </a:r>
            <a:r>
              <a:rPr lang="ru-RU" sz="2600" dirty="0" smtClean="0"/>
              <a:t> та фондового ринку № 224 </a:t>
            </a:r>
            <a:r>
              <a:rPr lang="ru-RU" sz="2600" dirty="0" err="1" smtClean="0"/>
              <a:t>від</a:t>
            </a:r>
            <a:r>
              <a:rPr lang="ru-RU" sz="2600" dirty="0" smtClean="0"/>
              <a:t> 23.02.2024 року </a:t>
            </a:r>
            <a:r>
              <a:rPr lang="ru-RU" sz="2600" dirty="0" err="1" smtClean="0"/>
              <a:t>із</a:t>
            </a:r>
            <a:r>
              <a:rPr lang="ru-RU" sz="2600" dirty="0" smtClean="0"/>
              <a:t> </a:t>
            </a:r>
            <a:r>
              <a:rPr lang="ru-RU" sz="2600" dirty="0" err="1" smtClean="0"/>
              <a:t>змінами</a:t>
            </a:r>
            <a:r>
              <a:rPr lang="ru-RU" sz="2600" dirty="0" smtClean="0"/>
              <a:t> </a:t>
            </a:r>
            <a:r>
              <a:rPr lang="ru-RU" sz="2600" u="sng" dirty="0" smtClean="0"/>
              <a:t>не набрало </a:t>
            </a:r>
            <a:r>
              <a:rPr lang="en-US" sz="2600" u="sng" dirty="0" smtClean="0"/>
              <a:t/>
            </a:r>
            <a:br>
              <a:rPr lang="en-US" sz="2600" u="sng" dirty="0" smtClean="0"/>
            </a:br>
            <a:r>
              <a:rPr lang="en-US" sz="2600" dirty="0" smtClean="0"/>
              <a:t>                               </a:t>
            </a:r>
            <a:r>
              <a:rPr lang="ru-RU" sz="2600" u="sng" dirty="0" err="1" smtClean="0"/>
              <a:t>чинності</a:t>
            </a:r>
            <a:r>
              <a:rPr lang="ru-RU" sz="2600" dirty="0" smtClean="0"/>
              <a:t>.</a:t>
            </a:r>
            <a:br>
              <a:rPr lang="ru-RU" sz="2600" dirty="0" smtClean="0"/>
            </a:br>
            <a:r>
              <a:rPr lang="en-US" sz="2600" dirty="0" smtClean="0"/>
              <a:t/>
            </a:r>
            <a:br>
              <a:rPr lang="en-US" sz="2600" dirty="0" smtClean="0"/>
            </a:b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3</a:t>
            </a:fld>
            <a:endParaRPr sz="1795">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5" name="Подзаголовок 2"/>
          <p:cNvSpPr txBox="1">
            <a:spLocks/>
          </p:cNvSpPr>
          <p:nvPr/>
        </p:nvSpPr>
        <p:spPr>
          <a:xfrm>
            <a:off x="381000" y="1624806"/>
            <a:ext cx="17297400" cy="7430294"/>
          </a:xfrm>
          <a:prstGeom prst="rect">
            <a:avLst/>
          </a:prstGeom>
        </p:spPr>
        <p:txBody>
          <a:bodyPr wrap="square" lIns="0" tIns="0" rIns="0" bIns="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3900" b="0" i="0" u="none" strike="noStrike" kern="0" cap="none" spc="0" normalizeH="0" baseline="0" noProof="0" dirty="0" smtClean="0">
              <a:ln>
                <a:noFill/>
              </a:ln>
              <a:solidFill>
                <a:schemeClr val="bg1"/>
              </a:solidFill>
              <a:effectLst/>
              <a:uLnTx/>
              <a:uFillTx/>
              <a:latin typeface="Calibri"/>
              <a:ea typeface="+mn-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3000" b="0" i="0" u="none" strike="noStrike" kern="0" cap="none" spc="0" normalizeH="0" baseline="0" noProof="0" dirty="0" smtClean="0">
              <a:ln>
                <a:noFill/>
              </a:ln>
              <a:solidFill>
                <a:srgbClr val="1E3C61"/>
              </a:solidFill>
              <a:effectLst/>
              <a:uLnTx/>
              <a:uFillTx/>
              <a:latin typeface="Calibri"/>
              <a:ea typeface="+mn-ea"/>
              <a:cs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srgbClr val="1E3C61"/>
              </a:solidFill>
              <a:effectLst/>
              <a:uLnTx/>
              <a:uFillTx/>
              <a:latin typeface="Calibri"/>
              <a:ea typeface="+mn-ea"/>
              <a:cs typeface="Calibri"/>
            </a:endParaRPr>
          </a:p>
        </p:txBody>
      </p:sp>
      <p:sp>
        <p:nvSpPr>
          <p:cNvPr id="7" name="object 2"/>
          <p:cNvSpPr/>
          <p:nvPr/>
        </p:nvSpPr>
        <p:spPr>
          <a:xfrm>
            <a:off x="457200" y="1243807"/>
            <a:ext cx="17221200" cy="6858000"/>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8" name="Скругленный прямоугольник 7"/>
          <p:cNvSpPr/>
          <p:nvPr/>
        </p:nvSpPr>
        <p:spPr>
          <a:xfrm>
            <a:off x="381000" y="253206"/>
            <a:ext cx="176022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endParaRPr lang="ru-RU" sz="4400" kern="0" dirty="0" smtClean="0">
              <a:solidFill>
                <a:schemeClr val="bg1"/>
              </a:solidFill>
              <a:cs typeface="Calibri"/>
            </a:endParaRPr>
          </a:p>
          <a:p>
            <a:r>
              <a:rPr lang="uk-UA" sz="2800" dirty="0" smtClean="0"/>
              <a:t>Відповідно до підпункту ґ пункту 7 частини другої статті 6 Закону № </a:t>
            </a:r>
            <a:r>
              <a:rPr lang="uk-UA" sz="2800" dirty="0" err="1" smtClean="0"/>
              <a:t>361-ІХ</a:t>
            </a:r>
            <a:r>
              <a:rPr lang="uk-UA" sz="2800" dirty="0" smtClean="0"/>
              <a:t>, </a:t>
            </a:r>
            <a:r>
              <a:rPr lang="uk-UA" sz="2800" b="1" u="sng" dirty="0" smtClean="0"/>
              <a:t>нотаріуси є спеціально визначеними </a:t>
            </a:r>
            <a:r>
              <a:rPr lang="uk-UA" sz="2800" b="1" u="sng" dirty="0" err="1" smtClean="0"/>
              <a:t>СПФМ</a:t>
            </a:r>
            <a:r>
              <a:rPr lang="uk-UA" sz="2800" b="1" u="sng" dirty="0" smtClean="0"/>
              <a:t>. </a:t>
            </a:r>
            <a:r>
              <a:rPr lang="ru-RU" sz="2800" b="1" u="sng" dirty="0" smtClean="0"/>
              <a:t>При </a:t>
            </a:r>
            <a:r>
              <a:rPr lang="ru-RU" sz="2800" b="1" u="sng" dirty="0" err="1" smtClean="0"/>
              <a:t>виконанні</a:t>
            </a:r>
            <a:r>
              <a:rPr lang="ru-RU" sz="2800" b="1" u="sng" dirty="0" smtClean="0"/>
              <a:t> </a:t>
            </a:r>
            <a:r>
              <a:rPr lang="ru-RU" sz="2800" b="1" u="sng" dirty="0" err="1" smtClean="0"/>
              <a:t>функцій</a:t>
            </a:r>
            <a:r>
              <a:rPr lang="ru-RU" sz="2800" b="1" u="sng" dirty="0" smtClean="0"/>
              <a:t> державного </a:t>
            </a:r>
            <a:r>
              <a:rPr lang="ru-RU" sz="2800" b="1" u="sng" dirty="0" err="1" smtClean="0"/>
              <a:t>реєстратора</a:t>
            </a:r>
            <a:r>
              <a:rPr lang="ru-RU" sz="2800" b="1" u="sng" dirty="0" smtClean="0"/>
              <a:t> </a:t>
            </a:r>
            <a:r>
              <a:rPr lang="ru-RU" sz="2800" b="1" u="sng" dirty="0" err="1" smtClean="0"/>
              <a:t>нотаріуси</a:t>
            </a:r>
            <a:r>
              <a:rPr lang="ru-RU" sz="2800" b="1" u="sng" dirty="0" smtClean="0"/>
              <a:t> не </a:t>
            </a:r>
            <a:r>
              <a:rPr lang="ru-RU" sz="2800" b="1" u="sng" dirty="0" err="1" smtClean="0"/>
              <a:t>виконують</a:t>
            </a:r>
            <a:r>
              <a:rPr lang="ru-RU" sz="2800" b="1" u="sng" dirty="0" smtClean="0"/>
              <a:t> </a:t>
            </a:r>
            <a:r>
              <a:rPr lang="ru-RU" sz="2800" b="1" u="sng" dirty="0" err="1" smtClean="0"/>
              <a:t>функцій</a:t>
            </a:r>
            <a:r>
              <a:rPr lang="ru-RU" sz="2800" b="1" u="sng" dirty="0" smtClean="0"/>
              <a:t> </a:t>
            </a:r>
            <a:r>
              <a:rPr lang="ru-RU" sz="2800" b="1" u="sng" dirty="0" err="1" smtClean="0"/>
              <a:t>СПФМ</a:t>
            </a:r>
            <a:r>
              <a:rPr lang="ru-RU" sz="2800" b="1" u="sng" dirty="0" smtClean="0"/>
              <a:t>.</a:t>
            </a:r>
          </a:p>
          <a:p>
            <a:r>
              <a:rPr lang="uk-UA" sz="2800" dirty="0" smtClean="0"/>
              <a:t>Відповідно до пункту 1 частини першої статті 10 Закону № 361-IX, </a:t>
            </a:r>
            <a:r>
              <a:rPr lang="uk-UA" sz="2800" b="1" dirty="0" smtClean="0"/>
              <a:t>виконання обов’язків</a:t>
            </a:r>
            <a:r>
              <a:rPr lang="uk-UA" sz="2800" dirty="0" smtClean="0"/>
              <a:t> </a:t>
            </a:r>
            <a:r>
              <a:rPr lang="uk-UA" sz="2800" b="1" dirty="0" err="1" smtClean="0"/>
              <a:t>СПФМ</a:t>
            </a:r>
            <a:r>
              <a:rPr lang="uk-UA" sz="2800" dirty="0" smtClean="0"/>
              <a:t> забезпечується нотаріусами, якщо вони беруть участь, діючи від імені та/або за дорученням клієнта, у будь-якій фінансовій операції та/або допомагають клієнту планувати чи здійснювати операцію </a:t>
            </a:r>
            <a:r>
              <a:rPr lang="uk-UA" sz="2800" b="1" dirty="0" smtClean="0"/>
              <a:t>щодо</a:t>
            </a:r>
            <a:r>
              <a:rPr lang="uk-UA" sz="2800" dirty="0" smtClean="0"/>
              <a:t>:</a:t>
            </a:r>
            <a:endParaRPr lang="ru-RU" sz="2800" dirty="0" smtClean="0"/>
          </a:p>
          <a:p>
            <a:pPr lvl="0" defTabSz="914400">
              <a:defRPr/>
            </a:pPr>
            <a:r>
              <a:rPr lang="ru-RU" sz="2800" i="1" kern="0" dirty="0" smtClean="0">
                <a:solidFill>
                  <a:schemeClr val="bg1"/>
                </a:solidFill>
                <a:cs typeface="Calibri"/>
              </a:rPr>
              <a:t>                                </a:t>
            </a:r>
            <a:endParaRPr lang="en-US" sz="2800" i="1" kern="0" dirty="0" smtClean="0">
              <a:solidFill>
                <a:schemeClr val="tx2">
                  <a:lumMod val="75000"/>
                </a:schemeClr>
              </a:solidFill>
              <a:cs typeface="Calibri"/>
            </a:endParaRPr>
          </a:p>
          <a:p>
            <a:pPr algn="ctr"/>
            <a:endParaRPr lang="ru-RU" dirty="0"/>
          </a:p>
        </p:txBody>
      </p:sp>
      <p:sp>
        <p:nvSpPr>
          <p:cNvPr id="9" name="Содержимое 2"/>
          <p:cNvSpPr txBox="1">
            <a:spLocks/>
          </p:cNvSpPr>
          <p:nvPr/>
        </p:nvSpPr>
        <p:spPr>
          <a:xfrm>
            <a:off x="609600" y="2767806"/>
            <a:ext cx="16916400" cy="6553200"/>
          </a:xfrm>
          <a:prstGeom prst="rect">
            <a:avLst/>
          </a:prstGeom>
        </p:spPr>
        <p:txBody>
          <a:bodyPr wrap="square" lIns="0" tIns="0" rIns="0" bIns="0">
            <a:normAutofit/>
          </a:bodyPr>
          <a:lstStyle/>
          <a:p>
            <a:pPr marL="514350" lvl="0" indent="-514350">
              <a:buFont typeface="+mj-lt"/>
              <a:buAutoNum type="arabicPeriod"/>
            </a:pPr>
            <a:r>
              <a:rPr lang="uk-UA" sz="3200" b="1" dirty="0" smtClean="0"/>
              <a:t>купівлі-продажу нерухомості або управління майном при фінансуванні будівництва житла</a:t>
            </a:r>
            <a:r>
              <a:rPr lang="uk-UA" sz="3200" dirty="0" smtClean="0"/>
              <a:t>;</a:t>
            </a:r>
            <a:endParaRPr lang="ru-RU" sz="3200" dirty="0" smtClean="0"/>
          </a:p>
          <a:p>
            <a:pPr marL="514350" lvl="0" indent="-514350">
              <a:buFont typeface="+mj-lt"/>
              <a:buAutoNum type="arabicPeriod"/>
            </a:pPr>
            <a:r>
              <a:rPr lang="uk-UA" sz="3200" b="1" dirty="0" smtClean="0"/>
              <a:t>купівлі-продажу суб’єктів господарювання та корпоративних прав</a:t>
            </a:r>
            <a:r>
              <a:rPr lang="uk-UA" sz="3200" dirty="0" smtClean="0"/>
              <a:t>;</a:t>
            </a:r>
            <a:endParaRPr lang="ru-RU" sz="3200" dirty="0" smtClean="0"/>
          </a:p>
          <a:p>
            <a:pPr marL="514350" lvl="0" indent="-514350">
              <a:buFont typeface="+mj-lt"/>
              <a:buAutoNum type="arabicPeriod"/>
            </a:pPr>
            <a:r>
              <a:rPr lang="uk-UA" sz="3200" dirty="0" smtClean="0"/>
              <a:t>управління коштами, цінними паперами або іншими активами клієнта;</a:t>
            </a:r>
            <a:endParaRPr lang="ru-RU" sz="3200" dirty="0" smtClean="0"/>
          </a:p>
          <a:p>
            <a:pPr marL="514350" lvl="0" indent="-514350">
              <a:buFont typeface="+mj-lt"/>
              <a:buAutoNum type="arabicPeriod"/>
            </a:pPr>
            <a:r>
              <a:rPr lang="uk-UA" sz="3200" dirty="0" smtClean="0"/>
              <a:t>відкриття та/або управління банківським рахунком або рахунком у цінних паперах;</a:t>
            </a:r>
            <a:endParaRPr lang="ru-RU" sz="3200" dirty="0" smtClean="0"/>
          </a:p>
          <a:p>
            <a:pPr marL="514350" lvl="0" indent="-514350">
              <a:buFont typeface="+mj-lt"/>
              <a:buAutoNum type="arabicPeriod"/>
            </a:pPr>
            <a:r>
              <a:rPr lang="uk-UA" sz="3200" dirty="0" smtClean="0"/>
              <a:t>залучення коштів, необхідних для створення юридичних осіб та фондів, забезпечення їх діяльності або</a:t>
            </a:r>
            <a:endParaRPr lang="ru-RU" sz="3200" dirty="0" smtClean="0"/>
          </a:p>
          <a:p>
            <a:pPr marL="514350" lvl="0" indent="-514350">
              <a:buFont typeface="+mj-lt"/>
              <a:buAutoNum type="arabicPeriod"/>
            </a:pPr>
            <a:r>
              <a:rPr lang="uk-UA" sz="3200" dirty="0" smtClean="0"/>
              <a:t>управління ними;</a:t>
            </a:r>
            <a:endParaRPr lang="ru-RU" sz="3200" dirty="0" smtClean="0"/>
          </a:p>
          <a:p>
            <a:pPr marL="514350" lvl="0" indent="-514350">
              <a:buFont typeface="+mj-lt"/>
              <a:buAutoNum type="arabicPeriod"/>
            </a:pPr>
            <a:r>
              <a:rPr lang="uk-UA" sz="3200" dirty="0" smtClean="0"/>
              <a:t>створення, забезпечення діяльності або управління юридичними особами, фондами, трастами або іншими</a:t>
            </a:r>
            <a:endParaRPr lang="ru-RU" sz="3200" dirty="0" smtClean="0"/>
          </a:p>
          <a:p>
            <a:pPr marL="514350" lvl="0" indent="-514350">
              <a:buFont typeface="+mj-lt"/>
              <a:buAutoNum type="arabicPeriod"/>
            </a:pPr>
            <a:r>
              <a:rPr lang="uk-UA" sz="3200" dirty="0" smtClean="0"/>
              <a:t>подібними правовими утвореннями.</a:t>
            </a:r>
            <a:endParaRPr lang="ru-RU" sz="3200" dirty="0" smtClean="0"/>
          </a:p>
          <a:p>
            <a:pPr marL="514350" lvl="0" indent="-514350"/>
            <a:r>
              <a:rPr lang="uk-UA" sz="3200" b="1" u="sng" dirty="0" smtClean="0"/>
              <a:t>Тобто перелік функцій нотаріуса як </a:t>
            </a:r>
            <a:r>
              <a:rPr lang="uk-UA" sz="3200" b="1" u="sng" dirty="0" err="1" smtClean="0"/>
              <a:t>СПФМ</a:t>
            </a:r>
            <a:r>
              <a:rPr lang="uk-UA" sz="3200" b="1" u="sng" dirty="0" smtClean="0"/>
              <a:t> є чітко визначеним.</a:t>
            </a:r>
            <a:endParaRPr lang="ru-RU" sz="3200"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4</a:t>
            </a:fld>
            <a:endParaRPr sz="1795" dirty="0">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7" name="Содержимое 2"/>
          <p:cNvSpPr txBox="1">
            <a:spLocks/>
          </p:cNvSpPr>
          <p:nvPr/>
        </p:nvSpPr>
        <p:spPr>
          <a:xfrm>
            <a:off x="457200" y="558006"/>
            <a:ext cx="17602200" cy="7772400"/>
          </a:xfrm>
          <a:prstGeom prst="rect">
            <a:avLst/>
          </a:prstGeom>
        </p:spPr>
        <p:txBody>
          <a:bodyPr wrap="square" lIns="0" tIns="0" rIns="0" bIns="0">
            <a:normAutofit lnSpcReduction="10000"/>
          </a:bodyPr>
          <a:lstStyle/>
          <a:p>
            <a:endParaRPr lang="ru-RU" sz="3200" dirty="0" smtClean="0"/>
          </a:p>
          <a:p>
            <a:r>
              <a:rPr lang="uk-UA" sz="3200" dirty="0" smtClean="0"/>
              <a:t>Відповідно до пункту 8-1 частини другої статті 8, та частини 6 статті 5-1 Закону України № 361-</a:t>
            </a:r>
            <a:r>
              <a:rPr lang="en-US" sz="3200" dirty="0" smtClean="0"/>
              <a:t>IX </a:t>
            </a:r>
            <a:r>
              <a:rPr lang="uk-UA" sz="3200" b="1" u="sng" dirty="0" err="1" smtClean="0"/>
              <a:t>СПФМ</a:t>
            </a:r>
            <a:r>
              <a:rPr lang="uk-UA" sz="3200" b="1" u="sng" dirty="0" smtClean="0"/>
              <a:t> зобов’язаний:</a:t>
            </a:r>
            <a:r>
              <a:rPr lang="uk-UA" sz="3200" dirty="0" smtClean="0"/>
              <a:t> </a:t>
            </a:r>
            <a:endParaRPr lang="ru-RU" sz="3200" dirty="0" smtClean="0"/>
          </a:p>
          <a:p>
            <a:r>
              <a:rPr lang="uk-UA" sz="3200" b="1" dirty="0" smtClean="0"/>
              <a:t>повідомляти</a:t>
            </a:r>
            <a:r>
              <a:rPr lang="uk-UA" sz="3200" dirty="0" smtClean="0"/>
              <a:t> в порядку, встановленому Міністерством юстиції України, </a:t>
            </a:r>
            <a:r>
              <a:rPr lang="uk-UA" sz="3200" b="1" dirty="0" smtClean="0"/>
              <a:t>держателя Єдиного державного реєстру</a:t>
            </a:r>
            <a:r>
              <a:rPr lang="uk-UA" sz="3200" dirty="0" smtClean="0"/>
              <a:t> (далі</a:t>
            </a:r>
            <a:r>
              <a:rPr lang="ru-RU" sz="3200" dirty="0" smtClean="0"/>
              <a:t> </a:t>
            </a:r>
            <a:r>
              <a:rPr lang="uk-UA" sz="3200" dirty="0" smtClean="0"/>
              <a:t>– </a:t>
            </a:r>
            <a:r>
              <a:rPr lang="uk-UA" sz="3200" dirty="0" err="1" smtClean="0"/>
              <a:t>ЄДР</a:t>
            </a:r>
            <a:r>
              <a:rPr lang="uk-UA" sz="3200" dirty="0" smtClean="0"/>
              <a:t>)</a:t>
            </a:r>
            <a:r>
              <a:rPr lang="uk-UA" sz="3200" b="1" dirty="0" smtClean="0"/>
              <a:t> </a:t>
            </a:r>
            <a:r>
              <a:rPr lang="uk-UA" sz="3200" dirty="0" smtClean="0"/>
              <a:t>про </a:t>
            </a:r>
            <a:r>
              <a:rPr lang="uk-UA" sz="3200" b="1" dirty="0" smtClean="0"/>
              <a:t>виявлення розбіжностей</a:t>
            </a:r>
            <a:r>
              <a:rPr lang="uk-UA" sz="3200" dirty="0" smtClean="0"/>
              <a:t> між отриманими ним в результаті здійснення належної перевірки та розміщеними в </a:t>
            </a:r>
            <a:r>
              <a:rPr lang="uk-UA" sz="3200" dirty="0" err="1" smtClean="0"/>
              <a:t>ЄДР</a:t>
            </a:r>
            <a:r>
              <a:rPr lang="uk-UA" sz="3200" dirty="0" smtClean="0"/>
              <a:t> </a:t>
            </a:r>
            <a:r>
              <a:rPr lang="uk-UA" sz="3200" b="1" dirty="0" smtClean="0"/>
              <a:t>відомостями про кінцевих </a:t>
            </a:r>
            <a:r>
              <a:rPr lang="uk-UA" sz="3200" b="1" dirty="0" err="1" smtClean="0"/>
              <a:t>бенефіціарних</a:t>
            </a:r>
            <a:r>
              <a:rPr lang="uk-UA" sz="3200" b="1" dirty="0" smtClean="0"/>
              <a:t> власників </a:t>
            </a:r>
            <a:r>
              <a:rPr lang="uk-UA" sz="3200" dirty="0" smtClean="0"/>
              <a:t>(далі – </a:t>
            </a:r>
            <a:r>
              <a:rPr lang="uk-UA" sz="3200" dirty="0" err="1" smtClean="0"/>
              <a:t>КБВ</a:t>
            </a:r>
            <a:r>
              <a:rPr lang="uk-UA" sz="3200" dirty="0" smtClean="0"/>
              <a:t>)</a:t>
            </a:r>
            <a:r>
              <a:rPr lang="uk-UA" sz="3200" b="1" dirty="0" smtClean="0"/>
              <a:t> та структуру власності клієнта</a:t>
            </a:r>
            <a:r>
              <a:rPr lang="uk-UA" sz="3200" dirty="0" smtClean="0"/>
              <a:t> (зокрема, про виявлення неповноти, неточностей чи помилок в інформації про кінцевого </a:t>
            </a:r>
            <a:r>
              <a:rPr lang="ru-RU" sz="3200" dirty="0" err="1" smtClean="0"/>
              <a:t>бенефіціарного</a:t>
            </a:r>
            <a:r>
              <a:rPr lang="uk-UA" sz="3200" dirty="0" smtClean="0"/>
              <a:t> </a:t>
            </a:r>
            <a:r>
              <a:rPr lang="ru-RU" sz="3200" dirty="0" err="1" smtClean="0"/>
              <a:t>власника</a:t>
            </a:r>
            <a:r>
              <a:rPr lang="uk-UA" sz="3200" dirty="0" smtClean="0"/>
              <a:t> </a:t>
            </a:r>
            <a:r>
              <a:rPr lang="ru-RU" sz="3200" dirty="0" err="1" smtClean="0"/>
              <a:t>або</a:t>
            </a:r>
            <a:r>
              <a:rPr lang="ru-RU" sz="3200" dirty="0" smtClean="0"/>
              <a:t> про структуру </a:t>
            </a:r>
            <a:r>
              <a:rPr lang="ru-RU" sz="3200" dirty="0" err="1" smtClean="0"/>
              <a:t>власності</a:t>
            </a:r>
            <a:r>
              <a:rPr lang="ru-RU" sz="3200" dirty="0" smtClean="0"/>
              <a:t> такого </a:t>
            </a:r>
            <a:r>
              <a:rPr lang="ru-RU" sz="3200" dirty="0" err="1" smtClean="0"/>
              <a:t>клієнта</a:t>
            </a:r>
            <a:r>
              <a:rPr lang="ru-RU" sz="3200" dirty="0" smtClean="0"/>
              <a:t>, </a:t>
            </a:r>
            <a:r>
              <a:rPr lang="ru-RU" sz="3200" dirty="0" err="1" smtClean="0"/>
              <a:t>що</a:t>
            </a:r>
            <a:r>
              <a:rPr lang="uk-UA" sz="3200" dirty="0" smtClean="0"/>
              <a:t> </a:t>
            </a:r>
            <a:r>
              <a:rPr lang="ru-RU" sz="3200" dirty="0" err="1" smtClean="0"/>
              <a:t>міститься</a:t>
            </a:r>
            <a:r>
              <a:rPr lang="ru-RU" sz="3200" dirty="0" smtClean="0"/>
              <a:t> в </a:t>
            </a:r>
            <a:r>
              <a:rPr lang="ru-RU" sz="3200" dirty="0" err="1" smtClean="0"/>
              <a:t>ЄДР</a:t>
            </a:r>
            <a:r>
              <a:rPr lang="ru-RU" sz="3200" dirty="0" smtClean="0"/>
              <a:t>) – </a:t>
            </a:r>
            <a:r>
              <a:rPr lang="ru-RU" sz="3200" b="1" dirty="0" err="1" smtClean="0"/>
              <a:t>протягом</a:t>
            </a:r>
            <a:r>
              <a:rPr lang="ru-RU" sz="3200" b="1" dirty="0" smtClean="0"/>
              <a:t> 10 </a:t>
            </a:r>
            <a:r>
              <a:rPr lang="ru-RU" sz="3200" b="1" dirty="0" err="1" smtClean="0"/>
              <a:t>робочих</a:t>
            </a:r>
            <a:r>
              <a:rPr lang="uk-UA" sz="3200" b="1" dirty="0" smtClean="0"/>
              <a:t> </a:t>
            </a:r>
            <a:r>
              <a:rPr lang="ru-RU" sz="3200" b="1" dirty="0" err="1" smtClean="0"/>
              <a:t>днів</a:t>
            </a:r>
            <a:r>
              <a:rPr lang="ru-RU" sz="3200" b="1" dirty="0" smtClean="0"/>
              <a:t> </a:t>
            </a:r>
            <a:r>
              <a:rPr lang="ru-RU" sz="3200" b="1" dirty="0" err="1" smtClean="0"/>
              <a:t>з</a:t>
            </a:r>
            <a:r>
              <a:rPr lang="ru-RU" sz="3200" b="1" dirty="0" smtClean="0"/>
              <a:t> дня </a:t>
            </a:r>
            <a:r>
              <a:rPr lang="ru-RU" sz="3200" b="1" dirty="0" err="1" smtClean="0"/>
              <a:t>виявлення</a:t>
            </a:r>
            <a:r>
              <a:rPr lang="uk-UA" sz="3200" b="1" dirty="0" smtClean="0"/>
              <a:t> </a:t>
            </a:r>
            <a:r>
              <a:rPr lang="ru-RU" sz="3200" b="1" dirty="0" err="1" smtClean="0"/>
              <a:t>розбіжностей</a:t>
            </a:r>
            <a:r>
              <a:rPr lang="uk-UA" sz="3200" dirty="0" smtClean="0"/>
              <a:t>. </a:t>
            </a:r>
            <a:endParaRPr lang="ru-RU" sz="3200" dirty="0" smtClean="0"/>
          </a:p>
          <a:p>
            <a:r>
              <a:rPr lang="ru-RU" sz="3200" dirty="0" err="1" smtClean="0"/>
              <a:t>Згідно</a:t>
            </a:r>
            <a:r>
              <a:rPr lang="ru-RU" sz="3200" dirty="0" smtClean="0"/>
              <a:t> </a:t>
            </a:r>
            <a:r>
              <a:rPr lang="ru-RU" sz="3200" dirty="0" err="1" smtClean="0"/>
              <a:t>з</a:t>
            </a:r>
            <a:r>
              <a:rPr lang="ru-RU" sz="3200" dirty="0" smtClean="0"/>
              <a:t> пунктом 6 </a:t>
            </a:r>
            <a:r>
              <a:rPr lang="ru-RU" sz="3200" dirty="0" err="1" smtClean="0"/>
              <a:t>частини</a:t>
            </a:r>
            <a:r>
              <a:rPr lang="ru-RU" sz="3200" dirty="0" smtClean="0"/>
              <a:t> </a:t>
            </a:r>
            <a:r>
              <a:rPr lang="ru-RU" sz="3200" dirty="0" err="1" smtClean="0"/>
              <a:t>першої</a:t>
            </a:r>
            <a:r>
              <a:rPr lang="ru-RU" sz="3200" dirty="0" smtClean="0"/>
              <a:t> </a:t>
            </a:r>
            <a:r>
              <a:rPr lang="ru-RU" sz="3200" dirty="0" err="1" smtClean="0"/>
              <a:t>статті</a:t>
            </a:r>
            <a:r>
              <a:rPr lang="ru-RU" sz="3200" dirty="0" smtClean="0"/>
              <a:t> 1 Закону № 755 держателем </a:t>
            </a:r>
            <a:r>
              <a:rPr lang="ru-RU" sz="3200" dirty="0" err="1" smtClean="0"/>
              <a:t>Єдиного</a:t>
            </a:r>
            <a:r>
              <a:rPr lang="ru-RU" sz="3200" dirty="0" smtClean="0"/>
              <a:t> державного </a:t>
            </a:r>
            <a:r>
              <a:rPr lang="ru-RU" sz="3200" dirty="0" err="1" smtClean="0"/>
              <a:t>реєстру</a:t>
            </a:r>
            <a:r>
              <a:rPr lang="ru-RU" sz="3200" dirty="0" smtClean="0"/>
              <a:t> </a:t>
            </a:r>
            <a:r>
              <a:rPr lang="ru-RU" sz="3200" dirty="0" err="1" smtClean="0"/>
              <a:t>є</a:t>
            </a:r>
            <a:r>
              <a:rPr lang="ru-RU" sz="3200" dirty="0" smtClean="0"/>
              <a:t> </a:t>
            </a:r>
            <a:r>
              <a:rPr lang="ru-RU" sz="3200" dirty="0" err="1" smtClean="0"/>
              <a:t>Міністерство</a:t>
            </a:r>
            <a:r>
              <a:rPr lang="ru-RU" sz="3200" dirty="0" smtClean="0"/>
              <a:t> </a:t>
            </a:r>
            <a:r>
              <a:rPr lang="ru-RU" sz="3200" dirty="0" err="1" smtClean="0"/>
              <a:t>юстиції</a:t>
            </a:r>
            <a:r>
              <a:rPr lang="ru-RU" sz="3200" dirty="0" smtClean="0"/>
              <a:t> </a:t>
            </a:r>
            <a:r>
              <a:rPr lang="ru-RU" sz="3200" dirty="0" err="1" smtClean="0"/>
              <a:t>України</a:t>
            </a:r>
            <a:r>
              <a:rPr lang="ru-RU" sz="3200" dirty="0" smtClean="0"/>
              <a:t>.</a:t>
            </a:r>
            <a:endParaRPr lang="en-US" sz="3200" dirty="0" smtClean="0"/>
          </a:p>
          <a:p>
            <a:r>
              <a:rPr lang="uk-UA" sz="3200" dirty="0" smtClean="0"/>
              <a:t>Відповідно до пункту 9 частини другої статті 9</a:t>
            </a:r>
            <a:r>
              <a:rPr lang="uk-UA" sz="3200" b="1" i="1" dirty="0" smtClean="0"/>
              <a:t> </a:t>
            </a:r>
            <a:r>
              <a:rPr lang="uk-UA" sz="3200" dirty="0" smtClean="0"/>
              <a:t>Закону України № 755-</a:t>
            </a:r>
            <a:r>
              <a:rPr lang="en-US" sz="3200" dirty="0" smtClean="0"/>
              <a:t>IV </a:t>
            </a:r>
            <a:r>
              <a:rPr lang="uk-UA" sz="3200" b="1" dirty="0" smtClean="0"/>
              <a:t>у разі зміни кінцевого </a:t>
            </a:r>
            <a:r>
              <a:rPr lang="uk-UA" sz="3200" b="1" dirty="0" err="1" smtClean="0"/>
              <a:t>бенефіціарного</a:t>
            </a:r>
            <a:r>
              <a:rPr lang="uk-UA" sz="3200" b="1" dirty="0" smtClean="0"/>
              <a:t> власника юридичної особи</a:t>
            </a:r>
            <a:r>
              <a:rPr lang="uk-UA" sz="3200" dirty="0" smtClean="0"/>
              <a:t> державна реєстрація змін до відомостей про кінцевих </a:t>
            </a:r>
            <a:r>
              <a:rPr lang="uk-UA" sz="3200" dirty="0" err="1" smtClean="0"/>
              <a:t>бенефіціарних</a:t>
            </a:r>
            <a:r>
              <a:rPr lang="uk-UA" sz="3200" dirty="0" smtClean="0"/>
              <a:t> власників юридичної особи проводиться </a:t>
            </a:r>
            <a:r>
              <a:rPr lang="uk-UA" sz="3200" b="1" dirty="0" smtClean="0"/>
              <a:t>протягом 30 робочих днів </a:t>
            </a:r>
            <a:r>
              <a:rPr lang="uk-UA" sz="3200" dirty="0" smtClean="0"/>
              <a:t>з дня виникнення таких змін.</a:t>
            </a:r>
            <a:endParaRPr lang="ru-RU" sz="3200" dirty="0" smtClean="0"/>
          </a:p>
          <a:p>
            <a:pPr marL="0" marR="0" lvl="0" indent="0" defTabSz="914400" eaLnBrk="1" fontAlgn="auto" latinLnBrk="0" hangingPunct="1">
              <a:lnSpc>
                <a:spcPct val="100000"/>
              </a:lnSpc>
              <a:spcBef>
                <a:spcPts val="0"/>
              </a:spcBef>
              <a:spcAft>
                <a:spcPts val="0"/>
              </a:spcAft>
              <a:buClrTx/>
              <a:buSzTx/>
              <a:buFontTx/>
              <a:buNone/>
              <a:tabLst/>
              <a:defRPr/>
            </a:pPr>
            <a:endParaRPr kumimoji="0" lang="ru-RU" sz="4200" b="0" i="0" u="none" strike="noStrike" kern="0" cap="none" spc="0" normalizeH="0" baseline="0" noProof="0" dirty="0">
              <a:ln>
                <a:noFill/>
              </a:ln>
              <a:solidFill>
                <a:srgbClr val="1E3C61"/>
              </a:solidFill>
              <a:effectLst/>
              <a:uLnTx/>
              <a:uFillTx/>
              <a:latin typeface="Calibri"/>
              <a:ea typeface="+mn-ea"/>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989" y="1777206"/>
            <a:ext cx="18240022" cy="7555415"/>
          </a:xfrm>
          <a:custGeom>
            <a:avLst/>
            <a:gdLst/>
            <a:ahLst/>
            <a:cxnLst/>
            <a:rect l="l" t="t" r="r" b="b"/>
            <a:pathLst>
              <a:path w="12192000" h="4680585">
                <a:moveTo>
                  <a:pt x="12192000" y="0"/>
                </a:moveTo>
                <a:lnTo>
                  <a:pt x="0" y="0"/>
                </a:lnTo>
                <a:lnTo>
                  <a:pt x="0" y="4680204"/>
                </a:lnTo>
                <a:lnTo>
                  <a:pt x="12192000" y="4680204"/>
                </a:lnTo>
                <a:lnTo>
                  <a:pt x="12192000" y="0"/>
                </a:lnTo>
                <a:close/>
              </a:path>
            </a:pathLst>
          </a:custGeom>
          <a:solidFill>
            <a:srgbClr val="CED6E3"/>
          </a:solidFill>
        </p:spPr>
        <p:txBody>
          <a:bodyPr wrap="square" lIns="0" tIns="0" rIns="0" bIns="0" rtlCol="0"/>
          <a:lstStyle/>
          <a:p>
            <a:endParaRPr sz="4035"/>
          </a:p>
        </p:txBody>
      </p:sp>
      <p:sp>
        <p:nvSpPr>
          <p:cNvPr id="67" name="object 67"/>
          <p:cNvSpPr txBox="1">
            <a:spLocks noGrp="1"/>
          </p:cNvSpPr>
          <p:nvPr>
            <p:ph type="sldNum" sz="quarter" idx="7"/>
          </p:nvPr>
        </p:nvSpPr>
        <p:spPr>
          <a:xfrm>
            <a:off x="24721884" y="14808906"/>
            <a:ext cx="513001" cy="230832"/>
          </a:xfrm>
          <a:prstGeom prst="rect">
            <a:avLst/>
          </a:prstGeom>
        </p:spPr>
        <p:txBody>
          <a:bodyPr vert="horz" wrap="square" lIns="0" tIns="0" rIns="0" bIns="0" rtlCol="0">
            <a:spAutoFit/>
          </a:bodyPr>
          <a:lstStyle/>
          <a:p>
            <a:pPr marL="57001">
              <a:lnSpc>
                <a:spcPts val="1825"/>
              </a:lnSpc>
            </a:pPr>
            <a:fld id="{81D60167-4931-47E6-BA6A-407CBD079E47}" type="slidenum">
              <a:rPr dirty="0"/>
              <a:pPr marL="57001">
                <a:lnSpc>
                  <a:spcPts val="1825"/>
                </a:lnSpc>
              </a:pPr>
              <a:t>5</a:t>
            </a:fld>
            <a:endParaRPr dirty="0"/>
          </a:p>
        </p:txBody>
      </p:sp>
      <p:pic>
        <p:nvPicPr>
          <p:cNvPr id="68" name="Рисунок 67" descr="Изображение выглядит как эмблема, логотип, Торговая марка, символ&#10;&#10;Автоматически созданное описание">
            <a:extLst>
              <a:ext uri="{FF2B5EF4-FFF2-40B4-BE49-F238E27FC236}">
                <a16:creationId xmlns="" xmlns:a16="http://schemas.microsoft.com/office/drawing/2014/main" id="{10C123F7-9F69-F904-C529-8CED3588124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75966" y="42750"/>
            <a:ext cx="1888107" cy="1628808"/>
          </a:xfrm>
          <a:prstGeom prst="rect">
            <a:avLst/>
          </a:prstGeom>
        </p:spPr>
      </p:pic>
      <p:sp>
        <p:nvSpPr>
          <p:cNvPr id="10"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5</a:t>
            </a:fld>
            <a:endParaRPr sz="1795" dirty="0">
              <a:latin typeface="Palatino Linotype"/>
              <a:cs typeface="Palatino Linotype"/>
            </a:endParaRPr>
          </a:p>
        </p:txBody>
      </p:sp>
      <p:sp>
        <p:nvSpPr>
          <p:cNvPr id="11" name="Содержимое 2"/>
          <p:cNvSpPr txBox="1">
            <a:spLocks/>
          </p:cNvSpPr>
          <p:nvPr/>
        </p:nvSpPr>
        <p:spPr>
          <a:xfrm>
            <a:off x="228600" y="1853406"/>
            <a:ext cx="17602200" cy="7848600"/>
          </a:xfrm>
          <a:prstGeom prst="rect">
            <a:avLst/>
          </a:prstGeom>
        </p:spPr>
        <p:txBody>
          <a:bodyPr wrap="square" lIns="0" tIns="0" rIns="0" bIns="0">
            <a:normAutofit fontScale="77500" lnSpcReduction="20000"/>
          </a:bodyPr>
          <a:lstStyle/>
          <a:p>
            <a:r>
              <a:rPr lang="uk-UA" sz="4400" dirty="0" smtClean="0"/>
              <a:t>Порядок повідомлення держателя Єдиного державного реєстру юридичних осіб, фізичних осіб - підприємців та громадських формувань про виявлення розбіжностей між отриманими суб’єктом первинного фінансового моніторингу в результаті здійснення належної перевірки та розміщеними в Єдиному державному реєстрі юридичних осіб, фізичних осіб - підприємців та громадських формувань відомостями про кінцевих </a:t>
            </a:r>
            <a:r>
              <a:rPr lang="uk-UA" sz="4400" dirty="0" err="1" smtClean="0"/>
              <a:t>бенефіціарних</a:t>
            </a:r>
            <a:r>
              <a:rPr lang="uk-UA" sz="4400" dirty="0" smtClean="0"/>
              <a:t> власників та/або структуру власності юридичної особи, затверджений Наказом Міністерства юстиції України № 2542/5 від 12.07.2023 року із змінами (далі – Наказ № 2542/5). Пунктом 3 Наказу № 2542/5 визначені </a:t>
            </a:r>
            <a:r>
              <a:rPr lang="uk-UA" sz="4400" b="1" dirty="0" smtClean="0"/>
              <a:t>види розбіжностей про </a:t>
            </a:r>
            <a:r>
              <a:rPr lang="uk-UA" sz="4400" b="1" dirty="0" err="1" smtClean="0"/>
              <a:t>КБВ</a:t>
            </a:r>
            <a:r>
              <a:rPr lang="uk-UA" sz="4400" b="1" dirty="0" smtClean="0"/>
              <a:t> та/або структуру власності юридичної особи</a:t>
            </a:r>
            <a:r>
              <a:rPr lang="uk-UA" sz="4400" dirty="0" smtClean="0"/>
              <a:t>, отримані </a:t>
            </a:r>
            <a:r>
              <a:rPr lang="uk-UA" sz="4400" dirty="0" err="1" smtClean="0"/>
              <a:t>СПФМ</a:t>
            </a:r>
            <a:r>
              <a:rPr lang="uk-UA" sz="4400" dirty="0" smtClean="0"/>
              <a:t> у результаті здійснення належної перевірки юридичної особи, та відповідними відомостями, розміщеними в Єдиному державному реєстрі (далі - розбіжності):</a:t>
            </a:r>
            <a:endParaRPr lang="ru-RU" sz="4400" dirty="0" smtClean="0"/>
          </a:p>
          <a:p>
            <a:r>
              <a:rPr lang="uk-UA" sz="4400" dirty="0" smtClean="0"/>
              <a:t>1) </a:t>
            </a:r>
            <a:r>
              <a:rPr lang="uk-UA" sz="4400" u="sng" dirty="0" smtClean="0"/>
              <a:t>неповнота</a:t>
            </a:r>
            <a:r>
              <a:rPr lang="uk-UA" sz="4400" dirty="0" smtClean="0"/>
              <a:t> відомостей про </a:t>
            </a:r>
            <a:r>
              <a:rPr lang="uk-UA" sz="4400" b="1" u="sng" dirty="0" err="1" smtClean="0"/>
              <a:t>КБВ</a:t>
            </a:r>
            <a:r>
              <a:rPr lang="uk-UA" sz="4400" dirty="0" smtClean="0"/>
              <a:t>;</a:t>
            </a:r>
            <a:endParaRPr lang="ru-RU" sz="4400" dirty="0" smtClean="0"/>
          </a:p>
          <a:p>
            <a:r>
              <a:rPr lang="uk-UA" sz="4400" dirty="0" smtClean="0"/>
              <a:t>2) </a:t>
            </a:r>
            <a:r>
              <a:rPr lang="uk-UA" sz="4400" u="sng" dirty="0" smtClean="0"/>
              <a:t>неточність</a:t>
            </a:r>
            <a:r>
              <a:rPr lang="uk-UA" sz="4400" dirty="0" smtClean="0"/>
              <a:t> у відомостях про </a:t>
            </a:r>
            <a:r>
              <a:rPr lang="uk-UA" sz="4400" dirty="0" err="1" smtClean="0"/>
              <a:t>КБВ</a:t>
            </a:r>
            <a:r>
              <a:rPr lang="uk-UA" sz="4400" dirty="0" smtClean="0"/>
              <a:t>;</a:t>
            </a:r>
            <a:endParaRPr lang="ru-RU" sz="4400" dirty="0" smtClean="0"/>
          </a:p>
          <a:p>
            <a:r>
              <a:rPr lang="uk-UA" sz="4400" dirty="0" smtClean="0"/>
              <a:t>3) </a:t>
            </a:r>
            <a:r>
              <a:rPr lang="uk-UA" sz="4400" u="sng" dirty="0" smtClean="0"/>
              <a:t>помилка</a:t>
            </a:r>
            <a:r>
              <a:rPr lang="uk-UA" sz="4400" dirty="0" smtClean="0"/>
              <a:t> у відомостях про </a:t>
            </a:r>
            <a:r>
              <a:rPr lang="uk-UA" sz="4400" dirty="0" err="1" smtClean="0"/>
              <a:t>КБВ</a:t>
            </a:r>
            <a:r>
              <a:rPr lang="uk-UA" sz="4400" dirty="0" smtClean="0"/>
              <a:t>;</a:t>
            </a:r>
            <a:endParaRPr lang="ru-RU" sz="4400" dirty="0" smtClean="0"/>
          </a:p>
          <a:p>
            <a:r>
              <a:rPr lang="uk-UA" sz="4400" dirty="0" smtClean="0"/>
              <a:t>4) </a:t>
            </a:r>
            <a:r>
              <a:rPr lang="uk-UA" sz="4400" u="sng" dirty="0" smtClean="0"/>
              <a:t>неповнота</a:t>
            </a:r>
            <a:r>
              <a:rPr lang="uk-UA" sz="4400" dirty="0" smtClean="0"/>
              <a:t> відомостей </a:t>
            </a:r>
            <a:r>
              <a:rPr lang="uk-UA" sz="4400" b="1" u="sng" dirty="0" smtClean="0"/>
              <a:t>у структурі власності юридичної особи</a:t>
            </a:r>
            <a:r>
              <a:rPr lang="uk-UA" sz="4400" dirty="0" smtClean="0"/>
              <a:t>;</a:t>
            </a:r>
            <a:endParaRPr lang="ru-RU" sz="4400" dirty="0" smtClean="0"/>
          </a:p>
          <a:p>
            <a:r>
              <a:rPr lang="uk-UA" sz="4400" dirty="0" smtClean="0"/>
              <a:t>5) </a:t>
            </a:r>
            <a:r>
              <a:rPr lang="uk-UA" sz="4400" u="sng" dirty="0" smtClean="0"/>
              <a:t>неточність</a:t>
            </a:r>
            <a:r>
              <a:rPr lang="uk-UA" sz="4400" dirty="0" smtClean="0"/>
              <a:t> у відомостях структури власності юридичної особи;</a:t>
            </a:r>
            <a:endParaRPr lang="ru-RU" sz="4400" dirty="0" smtClean="0"/>
          </a:p>
          <a:p>
            <a:r>
              <a:rPr lang="uk-UA" sz="4400" dirty="0" smtClean="0"/>
              <a:t>6) </a:t>
            </a:r>
            <a:r>
              <a:rPr lang="uk-UA" sz="4400" u="sng" dirty="0" smtClean="0"/>
              <a:t>помилка</a:t>
            </a:r>
            <a:r>
              <a:rPr lang="uk-UA" sz="4400" dirty="0" smtClean="0"/>
              <a:t> у відомостях структури власності юридичної особи.</a:t>
            </a:r>
            <a:endParaRPr lang="ru-RU" sz="4400" dirty="0" smtClean="0"/>
          </a:p>
          <a:p>
            <a:r>
              <a:rPr lang="uk-UA" sz="4400" b="1" dirty="0" smtClean="0"/>
              <a:t>Не класифікується як вид розбіжностей, якщо в Єдиному державному реєстрі відсутні відомості про </a:t>
            </a:r>
            <a:r>
              <a:rPr lang="uk-UA" sz="4400" b="1" dirty="0" err="1" smtClean="0"/>
              <a:t>КБВ</a:t>
            </a:r>
            <a:r>
              <a:rPr lang="uk-UA" sz="4400" b="1" dirty="0" smtClean="0"/>
              <a:t> та/або структуру власності юридичної особи.</a:t>
            </a:r>
            <a:endParaRPr lang="ru-RU" sz="4400" dirty="0" smtClean="0"/>
          </a:p>
          <a:p>
            <a:pPr marL="0" marR="0" lvl="0" indent="0" defTabSz="914400" eaLnBrk="1" fontAlgn="auto" latinLnBrk="0" hangingPunct="1">
              <a:lnSpc>
                <a:spcPct val="100000"/>
              </a:lnSpc>
              <a:spcBef>
                <a:spcPts val="0"/>
              </a:spcBef>
              <a:spcAft>
                <a:spcPts val="0"/>
              </a:spcAft>
              <a:buClrTx/>
              <a:buSzTx/>
              <a:buFontTx/>
              <a:buNone/>
              <a:tabLst/>
              <a:defRPr/>
            </a:pPr>
            <a:endParaRPr kumimoji="0" lang="ru-RU" sz="4200" b="0" i="0" u="none" strike="noStrike" kern="0" cap="none" spc="0" normalizeH="0" baseline="0" noProof="0" dirty="0">
              <a:ln>
                <a:noFill/>
              </a:ln>
              <a:solidFill>
                <a:srgbClr val="1E3C61"/>
              </a:solidFill>
              <a:effectLst/>
              <a:uLnTx/>
              <a:uFillTx/>
              <a:latin typeface="Calibri"/>
              <a:ea typeface="+mn-ea"/>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6</a:t>
            </a:fld>
            <a:endParaRPr sz="1795">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4" name="Содержимое 2"/>
          <p:cNvSpPr txBox="1">
            <a:spLocks/>
          </p:cNvSpPr>
          <p:nvPr/>
        </p:nvSpPr>
        <p:spPr>
          <a:xfrm>
            <a:off x="533400" y="177006"/>
            <a:ext cx="17526000" cy="7978002"/>
          </a:xfrm>
          <a:prstGeom prst="rect">
            <a:avLst/>
          </a:prstGeom>
        </p:spPr>
        <p:txBody>
          <a:bodyPr wrap="square" lIns="0" tIns="0" rIns="0" bIns="0">
            <a:normAutofit fontScale="85000" lnSpcReduction="20000"/>
          </a:bodyPr>
          <a:lstStyle/>
          <a:p>
            <a:r>
              <a:rPr lang="uk-UA" sz="4000" dirty="0" smtClean="0"/>
              <a:t>	</a:t>
            </a:r>
          </a:p>
          <a:p>
            <a:r>
              <a:rPr lang="en-US" sz="4000" kern="0" dirty="0" smtClean="0">
                <a:solidFill>
                  <a:srgbClr val="1E3C61"/>
                </a:solidFill>
                <a:latin typeface="Calibri"/>
                <a:cs typeface="Calibri"/>
              </a:rPr>
              <a:t>	</a:t>
            </a:r>
          </a:p>
          <a:p>
            <a:r>
              <a:rPr lang="en-US" sz="4000" dirty="0" smtClean="0"/>
              <a:t>	</a:t>
            </a:r>
            <a:r>
              <a:rPr lang="uk-UA" sz="4000" dirty="0" smtClean="0"/>
              <a:t>Відповідно до п. 4 Розділу Х Прикінцеві та Перехідні положення</a:t>
            </a:r>
            <a:r>
              <a:rPr lang="uk-UA" sz="4000" b="1" dirty="0" smtClean="0"/>
              <a:t> </a:t>
            </a:r>
            <a:r>
              <a:rPr lang="uk-UA" sz="4000" dirty="0" smtClean="0"/>
              <a:t>Закону України</a:t>
            </a:r>
            <a:r>
              <a:rPr lang="uk-UA" sz="4000" b="1" dirty="0" smtClean="0"/>
              <a:t> </a:t>
            </a:r>
            <a:r>
              <a:rPr lang="uk-UA" sz="4000" dirty="0" smtClean="0"/>
              <a:t>№ 361-</a:t>
            </a:r>
            <a:r>
              <a:rPr lang="en-US" sz="4000" dirty="0" smtClean="0"/>
              <a:t>IX</a:t>
            </a:r>
            <a:r>
              <a:rPr lang="uk-UA" sz="4000" dirty="0" smtClean="0"/>
              <a:t> юридичні особи, </a:t>
            </a:r>
            <a:r>
              <a:rPr lang="uk-UA" sz="4000" u="sng" dirty="0" smtClean="0"/>
              <a:t>зареєстровані до набрання чинності </a:t>
            </a:r>
            <a:r>
              <a:rPr lang="uk-UA" sz="4000" dirty="0" smtClean="0"/>
              <a:t>нормативно-правовими актами, якими затверджені положення про форму та зміст структури власності і методологія визначення юридичною </a:t>
            </a:r>
            <a:r>
              <a:rPr lang="ru-RU" sz="4000" dirty="0" smtClean="0"/>
              <a:t>особою </a:t>
            </a:r>
            <a:r>
              <a:rPr lang="uk-UA" sz="4000" dirty="0" err="1" smtClean="0"/>
              <a:t>КБВ</a:t>
            </a:r>
            <a:r>
              <a:rPr lang="uk-UA" sz="4000" dirty="0" smtClean="0"/>
              <a:t> (крім осіб, зазначених у частині восьмій статті 5</a:t>
            </a:r>
            <a:r>
              <a:rPr lang="uk-UA" sz="4000" baseline="30000" dirty="0" smtClean="0"/>
              <a:t>1</a:t>
            </a:r>
            <a:r>
              <a:rPr lang="ru-RU" sz="4000" dirty="0" smtClean="0"/>
              <a:t> </a:t>
            </a:r>
            <a:r>
              <a:rPr lang="uk-UA" sz="4000" dirty="0" smtClean="0"/>
              <a:t>цього Закону, та юридичних осіб, які подали відомості про </a:t>
            </a:r>
            <a:r>
              <a:rPr lang="uk-UA" sz="4000" dirty="0" err="1" smtClean="0"/>
              <a:t>КБВ</a:t>
            </a:r>
            <a:r>
              <a:rPr lang="uk-UA" sz="4000" dirty="0" smtClean="0"/>
              <a:t> та структуру власності</a:t>
            </a:r>
            <a:r>
              <a:rPr lang="ru-RU" sz="4000" dirty="0" smtClean="0"/>
              <a:t>), </a:t>
            </a:r>
            <a:r>
              <a:rPr lang="ru-RU" sz="4000" u="sng" dirty="0" err="1" smtClean="0"/>
              <a:t>подають</a:t>
            </a:r>
            <a:r>
              <a:rPr lang="ru-RU" sz="4000" u="sng" dirty="0" smtClean="0"/>
              <a:t> </a:t>
            </a:r>
            <a:r>
              <a:rPr lang="ru-RU" sz="4000" u="sng" dirty="0" err="1" smtClean="0"/>
              <a:t>інформацію</a:t>
            </a:r>
            <a:r>
              <a:rPr lang="ru-RU" sz="4000" dirty="0" smtClean="0"/>
              <a:t> про </a:t>
            </a:r>
            <a:r>
              <a:rPr lang="uk-UA" sz="4000" dirty="0" err="1" smtClean="0"/>
              <a:t>КБВ</a:t>
            </a:r>
            <a:r>
              <a:rPr lang="uk-UA" sz="4000" dirty="0" smtClean="0"/>
              <a:t> </a:t>
            </a:r>
            <a:r>
              <a:rPr lang="ru-RU" sz="4000" u="sng" dirty="0" smtClean="0"/>
              <a:t>в </a:t>
            </a:r>
            <a:r>
              <a:rPr lang="ru-RU" sz="4000" u="sng" dirty="0" err="1" smtClean="0"/>
              <a:t>обсязі</a:t>
            </a:r>
            <a:r>
              <a:rPr lang="ru-RU" sz="4000" u="sng" dirty="0" smtClean="0"/>
              <a:t>,</a:t>
            </a:r>
            <a:r>
              <a:rPr lang="ru-RU" sz="4000" dirty="0" smtClean="0"/>
              <a:t> </a:t>
            </a:r>
            <a:r>
              <a:rPr lang="ru-RU" sz="4000" dirty="0" err="1" smtClean="0"/>
              <a:t>визначеному</a:t>
            </a:r>
            <a:r>
              <a:rPr lang="uk-UA" sz="4000" dirty="0" smtClean="0"/>
              <a:t> </a:t>
            </a:r>
            <a:r>
              <a:rPr lang="ru-RU" sz="4000" dirty="0" err="1" smtClean="0"/>
              <a:t>цим</a:t>
            </a:r>
            <a:r>
              <a:rPr lang="ru-RU" sz="4000" dirty="0" smtClean="0"/>
              <a:t> законом, та структуру </a:t>
            </a:r>
            <a:r>
              <a:rPr lang="ru-RU" sz="4000" dirty="0" err="1" smtClean="0"/>
              <a:t>власності</a:t>
            </a:r>
            <a:r>
              <a:rPr lang="ru-RU" sz="4000" dirty="0" smtClean="0"/>
              <a:t> в порядку, </a:t>
            </a:r>
            <a:r>
              <a:rPr lang="ru-RU" sz="4000" dirty="0" err="1" smtClean="0"/>
              <a:t>встановленому</a:t>
            </a:r>
            <a:r>
              <a:rPr lang="ru-RU" sz="4000" dirty="0" smtClean="0"/>
              <a:t> Законом </a:t>
            </a:r>
            <a:r>
              <a:rPr lang="uk-UA" sz="4000" dirty="0" smtClean="0"/>
              <a:t>№ 755-</a:t>
            </a:r>
            <a:r>
              <a:rPr lang="en-US" sz="4000" dirty="0" smtClean="0"/>
              <a:t>IV</a:t>
            </a:r>
            <a:r>
              <a:rPr lang="uk-UA" sz="4000" dirty="0" smtClean="0"/>
              <a:t>, протягом шести місяців з дня набрання чинності нормативно-правовими актами, якими будуть затверджені </a:t>
            </a:r>
            <a:r>
              <a:rPr lang="ru-RU" sz="4000" dirty="0" err="1" smtClean="0"/>
              <a:t>положення</a:t>
            </a:r>
            <a:r>
              <a:rPr lang="ru-RU" sz="4000" dirty="0" smtClean="0"/>
              <a:t> про форму та </a:t>
            </a:r>
            <a:r>
              <a:rPr lang="ru-RU" sz="4000" dirty="0" err="1" smtClean="0"/>
              <a:t>зміст</a:t>
            </a:r>
            <a:r>
              <a:rPr lang="uk-UA" sz="4000" dirty="0" smtClean="0"/>
              <a:t> </a:t>
            </a:r>
            <a:r>
              <a:rPr lang="ru-RU" sz="4000" dirty="0" err="1" smtClean="0"/>
              <a:t>структури</a:t>
            </a:r>
            <a:r>
              <a:rPr lang="uk-UA" sz="4000" dirty="0" smtClean="0"/>
              <a:t> </a:t>
            </a:r>
            <a:r>
              <a:rPr lang="ru-RU" sz="4000" dirty="0" err="1" smtClean="0"/>
              <a:t>власності</a:t>
            </a:r>
            <a:r>
              <a:rPr lang="ru-RU" sz="4000" dirty="0" smtClean="0"/>
              <a:t> </a:t>
            </a:r>
            <a:r>
              <a:rPr lang="ru-RU" sz="4000" dirty="0" err="1" smtClean="0"/>
              <a:t>і</a:t>
            </a:r>
            <a:r>
              <a:rPr lang="ru-RU" sz="4000" dirty="0" smtClean="0"/>
              <a:t> </a:t>
            </a:r>
            <a:r>
              <a:rPr lang="ru-RU" sz="4000" dirty="0" err="1" smtClean="0"/>
              <a:t>методологія</a:t>
            </a:r>
            <a:r>
              <a:rPr lang="uk-UA" sz="4000" dirty="0" smtClean="0"/>
              <a:t> </a:t>
            </a:r>
            <a:r>
              <a:rPr lang="ru-RU" sz="4000" dirty="0" err="1" smtClean="0"/>
              <a:t>визначення</a:t>
            </a:r>
            <a:r>
              <a:rPr lang="uk-UA" sz="4000" dirty="0" smtClean="0"/>
              <a:t> </a:t>
            </a:r>
            <a:r>
              <a:rPr lang="ru-RU" sz="4000" dirty="0" err="1" smtClean="0"/>
              <a:t>юридичною</a:t>
            </a:r>
            <a:r>
              <a:rPr lang="ru-RU" sz="4000" dirty="0" smtClean="0"/>
              <a:t> особою </a:t>
            </a:r>
            <a:r>
              <a:rPr lang="uk-UA" sz="4000" dirty="0" err="1" smtClean="0"/>
              <a:t>КБВ</a:t>
            </a:r>
            <a:r>
              <a:rPr lang="ru-RU" sz="4000" dirty="0" smtClean="0"/>
              <a:t>, </a:t>
            </a:r>
            <a:r>
              <a:rPr lang="ru-RU" sz="4000" u="sng" dirty="0" err="1" smtClean="0"/>
              <a:t>але</a:t>
            </a:r>
            <a:r>
              <a:rPr lang="ru-RU" sz="4000" u="sng" dirty="0" smtClean="0"/>
              <a:t> не </a:t>
            </a:r>
            <a:r>
              <a:rPr lang="ru-RU" sz="4000" u="sng" dirty="0" err="1" smtClean="0"/>
              <a:t>раніше</a:t>
            </a:r>
            <a:r>
              <a:rPr lang="ru-RU" sz="4000" b="1" dirty="0" smtClean="0"/>
              <a:t> 90 </a:t>
            </a:r>
            <a:r>
              <a:rPr lang="ru-RU" sz="4000" b="1" dirty="0" err="1" smtClean="0"/>
              <a:t>днів</a:t>
            </a:r>
            <a:r>
              <a:rPr lang="ru-RU" sz="4000" b="1" dirty="0" smtClean="0"/>
              <a:t> </a:t>
            </a:r>
            <a:r>
              <a:rPr lang="ru-RU" sz="4000" b="1" dirty="0" err="1" smtClean="0"/>
              <a:t>з</a:t>
            </a:r>
            <a:r>
              <a:rPr lang="ru-RU" sz="4000" b="1" dirty="0" smtClean="0"/>
              <a:t> дня </a:t>
            </a:r>
            <a:r>
              <a:rPr lang="ru-RU" sz="4000" b="1" dirty="0" err="1" smtClean="0"/>
              <a:t>припинення</a:t>
            </a:r>
            <a:r>
              <a:rPr lang="uk-UA" sz="4000" b="1" dirty="0" smtClean="0"/>
              <a:t> </a:t>
            </a:r>
            <a:r>
              <a:rPr lang="ru-RU" sz="4000" b="1" dirty="0" err="1" smtClean="0"/>
              <a:t>або</a:t>
            </a:r>
            <a:r>
              <a:rPr lang="uk-UA" sz="4000" b="1" dirty="0" smtClean="0"/>
              <a:t> </a:t>
            </a:r>
            <a:r>
              <a:rPr lang="ru-RU" sz="4000" b="1" dirty="0" err="1" smtClean="0"/>
              <a:t>скасування</a:t>
            </a:r>
            <a:r>
              <a:rPr lang="uk-UA" sz="4000" b="1" dirty="0" smtClean="0"/>
              <a:t> </a:t>
            </a:r>
            <a:r>
              <a:rPr lang="ru-RU" sz="4000" b="1" dirty="0" err="1" smtClean="0"/>
              <a:t>воєнного</a:t>
            </a:r>
            <a:r>
              <a:rPr lang="ru-RU" sz="4000" b="1" dirty="0" smtClean="0"/>
              <a:t> стану в </a:t>
            </a:r>
            <a:r>
              <a:rPr lang="ru-RU" sz="4000" b="1" dirty="0" err="1" smtClean="0"/>
              <a:t>Україні</a:t>
            </a:r>
            <a:r>
              <a:rPr lang="ru-RU" sz="4000" b="1" dirty="0" smtClean="0"/>
              <a:t>.</a:t>
            </a:r>
            <a:endParaRPr lang="ru-RU" sz="4000" dirty="0" smtClean="0"/>
          </a:p>
          <a:p>
            <a:r>
              <a:rPr lang="en-US" sz="4000" dirty="0" smtClean="0"/>
              <a:t>	</a:t>
            </a:r>
            <a:r>
              <a:rPr lang="uk-UA" sz="4000" u="sng" dirty="0" smtClean="0"/>
              <a:t>У разі виявлення юридичною особою</a:t>
            </a:r>
            <a:r>
              <a:rPr lang="uk-UA" sz="4000" dirty="0" smtClean="0"/>
              <a:t> після набрання чинності нормативно-правовими актами, якими будуть затверджені </a:t>
            </a:r>
            <a:r>
              <a:rPr lang="uk-UA" sz="4000" u="sng" dirty="0" smtClean="0"/>
              <a:t>положення про форму та зміст структури власності і методологія визначення юридичною особою </a:t>
            </a:r>
            <a:r>
              <a:rPr lang="uk-UA" sz="4000" u="sng" dirty="0" err="1" smtClean="0"/>
              <a:t>КБВ</a:t>
            </a:r>
            <a:r>
              <a:rPr lang="uk-UA" sz="4000" dirty="0" smtClean="0"/>
              <a:t>, </a:t>
            </a:r>
            <a:r>
              <a:rPr lang="uk-UA" sz="4000" u="sng" dirty="0" smtClean="0"/>
              <a:t>неповноти, неточностей чи помилок у раніше поданій державному реєстратору інформації </a:t>
            </a:r>
            <a:r>
              <a:rPr lang="uk-UA" sz="4000" dirty="0" smtClean="0"/>
              <a:t>про кінцевого </a:t>
            </a:r>
            <a:r>
              <a:rPr lang="uk-UA" sz="4000" dirty="0" err="1" smtClean="0"/>
              <a:t>бенефіціарного</a:t>
            </a:r>
            <a:r>
              <a:rPr lang="uk-UA" sz="4000" dirty="0" smtClean="0"/>
              <a:t> власника та структуру власності юридичної особи така особа </a:t>
            </a:r>
            <a:r>
              <a:rPr lang="uk-UA" sz="4000" u="sng" dirty="0" smtClean="0"/>
              <a:t>протягом шести місяців з дня набрання чинності такими нормативно-правовими актами</a:t>
            </a:r>
            <a:r>
              <a:rPr lang="uk-UA" sz="4000" dirty="0" smtClean="0"/>
              <a:t> повторно подає виправлені відомості в порядку, передбаченому </a:t>
            </a:r>
            <a:r>
              <a:rPr lang="uk-UA" sz="4000" u="sng" dirty="0" smtClean="0"/>
              <a:t>Законом </a:t>
            </a:r>
            <a:r>
              <a:rPr lang="uk-UA" sz="4000" dirty="0" smtClean="0"/>
              <a:t>№ 755-</a:t>
            </a:r>
            <a:r>
              <a:rPr lang="en-US" sz="4000" dirty="0" smtClean="0"/>
              <a:t>IV</a:t>
            </a:r>
            <a:r>
              <a:rPr lang="uk-UA" sz="4000" dirty="0" smtClean="0"/>
              <a:t>.</a:t>
            </a:r>
            <a:endParaRPr lang="ru-RU" sz="4000" dirty="0" smtClean="0"/>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394" b="0" i="0" u="none" strike="noStrike" kern="0" cap="none" spc="0" normalizeH="0" baseline="0" noProof="0" dirty="0">
              <a:ln>
                <a:noFill/>
              </a:ln>
              <a:solidFill>
                <a:srgbClr val="1E3C61"/>
              </a:solidFill>
              <a:effectLst/>
              <a:uLnTx/>
              <a:uFillTx/>
              <a:latin typeface="Calibri"/>
              <a:ea typeface="+mn-ea"/>
              <a:cs typeface="Calibri"/>
            </a:endParaRPr>
          </a:p>
        </p:txBody>
      </p:sp>
      <p:sp>
        <p:nvSpPr>
          <p:cNvPr id="5" name="object 2"/>
          <p:cNvSpPr/>
          <p:nvPr/>
        </p:nvSpPr>
        <p:spPr>
          <a:xfrm>
            <a:off x="457200" y="786606"/>
            <a:ext cx="17602200" cy="7535409"/>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530258" y="9930606"/>
            <a:ext cx="309941"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7</a:t>
            </a:fld>
            <a:endParaRPr sz="1795" dirty="0">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5" name="Содержимое 2"/>
          <p:cNvSpPr txBox="1">
            <a:spLocks/>
          </p:cNvSpPr>
          <p:nvPr/>
        </p:nvSpPr>
        <p:spPr>
          <a:xfrm>
            <a:off x="457200" y="428604"/>
            <a:ext cx="17526000" cy="7978002"/>
          </a:xfrm>
          <a:prstGeom prst="rect">
            <a:avLst/>
          </a:prstGeom>
        </p:spPr>
        <p:txBody>
          <a:bodyPr wrap="square" lIns="0" tIns="0" rIns="0" bIns="0">
            <a:normAutofit fontScale="85000" lnSpcReduction="20000"/>
          </a:bodyPr>
          <a:lstStyle/>
          <a:p>
            <a:r>
              <a:rPr lang="en-US" sz="4000" dirty="0" smtClean="0"/>
              <a:t>	</a:t>
            </a:r>
            <a:r>
              <a:rPr lang="uk-UA" sz="4000" dirty="0" smtClean="0"/>
              <a:t>Відповідно до пункту 8 статті 5-1 Закону України</a:t>
            </a:r>
            <a:r>
              <a:rPr lang="uk-UA" sz="4000" b="1" dirty="0" smtClean="0"/>
              <a:t> </a:t>
            </a:r>
            <a:r>
              <a:rPr lang="uk-UA" sz="4000" dirty="0" smtClean="0"/>
              <a:t>№ 361-</a:t>
            </a:r>
            <a:r>
              <a:rPr lang="en-US" sz="4000" dirty="0" smtClean="0"/>
              <a:t>IX </a:t>
            </a:r>
            <a:r>
              <a:rPr lang="uk-UA" sz="4000" b="1" dirty="0" smtClean="0"/>
              <a:t>вимоги «щодо надання інформації про </a:t>
            </a:r>
            <a:r>
              <a:rPr lang="uk-UA" sz="4000" b="1" dirty="0" err="1" smtClean="0"/>
              <a:t>КБВ</a:t>
            </a:r>
            <a:r>
              <a:rPr lang="uk-UA" sz="4000" b="1" dirty="0" smtClean="0"/>
              <a:t>» не поширюються на</a:t>
            </a:r>
            <a:r>
              <a:rPr lang="uk-UA" sz="4000" dirty="0" smtClean="0"/>
              <a:t> політичні партії, структурні утворення політичних партій, професійні спілки, їх об'єднання, організації профспілок, передбачені статутом профспілок та їх об'єднань, творчі спілки, місцеві осередки творчих спілок, організації роботодавців, їх об'єднання, адвокатські об'єднання, адвокатські бюро, організації, що здійснюють професійне самоврядування у сфері нотаріату, державні органи, </a:t>
            </a:r>
            <a:r>
              <a:rPr lang="uk-UA" sz="4000" dirty="0" err="1" smtClean="0"/>
              <a:t>органи</a:t>
            </a:r>
            <a:r>
              <a:rPr lang="uk-UA" sz="4000" dirty="0" smtClean="0"/>
              <a:t> місцевого самоврядування, їх асоціації, публічні компанії (юридичні особи, створені у формі публічного акціонерного товариства, акції яких допущені до торгів принаймні на одній фондовій біржі (регульованому ринку) з переліку іноземних фондових бірж (регульованих ринків), який формується в</a:t>
            </a:r>
            <a:r>
              <a:rPr lang="ru-RU" sz="4000" dirty="0" smtClean="0"/>
              <a:t> </a:t>
            </a:r>
            <a:r>
              <a:rPr lang="uk-UA" sz="4000" dirty="0" smtClean="0">
                <a:hlinkClick r:id="rId3"/>
              </a:rPr>
              <a:t>порядку</a:t>
            </a:r>
            <a:r>
              <a:rPr lang="ru-RU" sz="4000" dirty="0" smtClean="0"/>
              <a:t> </a:t>
            </a:r>
            <a:r>
              <a:rPr lang="uk-UA" sz="4000" dirty="0" smtClean="0"/>
              <a:t>визначеному Кабінетом Міністрів України, на які розповсюджуються вимоги щодо розкриття інформації про кінцевих </a:t>
            </a:r>
            <a:r>
              <a:rPr lang="uk-UA" sz="4000" dirty="0" err="1" smtClean="0"/>
              <a:t>бенефіціарних</a:t>
            </a:r>
            <a:r>
              <a:rPr lang="uk-UA" sz="4000" dirty="0" smtClean="0"/>
              <a:t> власників, рівнозначні тим, що були прийняті Європейським Союзом), державні та комунальні підприємства, установи, організації, торгово-промислові палати, державні пенсійні фонди, житлово-будівельні кооперативи, дачні (дачно-будівельні) кооперативи, садівничі та гаражні (гаражно-будівельні) кооперативи (товариства), об'єднання співвласників багатоквартирного будинку, асоціації власників житлових будинків, внесені до Реєстру неприбуткових установ та організацій сільськогосподарські кооперативи, сільськогосподарські кооперативні об'єднання, відокремлені структурні підрозділи із статусом юридичної особи (крім відокремленого підрозділу іноземної неурядової організації).</a:t>
            </a:r>
            <a:endParaRPr lang="en-US" sz="4000" dirty="0" smtClean="0"/>
          </a:p>
          <a:p>
            <a:endParaRPr lang="ru-RU"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459200" y="9854406"/>
            <a:ext cx="381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8</a:t>
            </a:fld>
            <a:endParaRPr sz="1795" dirty="0">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4" name="Содержимое 2"/>
          <p:cNvSpPr txBox="1">
            <a:spLocks/>
          </p:cNvSpPr>
          <p:nvPr/>
        </p:nvSpPr>
        <p:spPr>
          <a:xfrm>
            <a:off x="381000" y="405606"/>
            <a:ext cx="17754600" cy="7978002"/>
          </a:xfrm>
          <a:prstGeom prst="rect">
            <a:avLst/>
          </a:prstGeom>
        </p:spPr>
        <p:txBody>
          <a:bodyPr wrap="square" lIns="0" tIns="0" rIns="0" bIns="0">
            <a:noAutofit/>
          </a:bodyPr>
          <a:lstStyle/>
          <a:p>
            <a:r>
              <a:rPr lang="en-US" sz="2000" dirty="0" smtClean="0"/>
              <a:t>	</a:t>
            </a:r>
            <a:r>
              <a:rPr lang="uk-UA" sz="2600" dirty="0" smtClean="0"/>
              <a:t>Відповідно до</a:t>
            </a:r>
            <a:r>
              <a:rPr lang="uk-UA" sz="2600" b="1" dirty="0" smtClean="0"/>
              <a:t> </a:t>
            </a:r>
            <a:r>
              <a:rPr lang="uk-UA" sz="2600" dirty="0" smtClean="0"/>
              <a:t>статті 9</a:t>
            </a:r>
            <a:r>
              <a:rPr lang="uk-UA" sz="2600" b="1" i="1" dirty="0" smtClean="0"/>
              <a:t> </a:t>
            </a:r>
            <a:r>
              <a:rPr lang="uk-UA" sz="2600" dirty="0" smtClean="0"/>
              <a:t>Закону України №</a:t>
            </a:r>
            <a:r>
              <a:rPr lang="ru-RU" sz="2600" dirty="0" smtClean="0"/>
              <a:t> </a:t>
            </a:r>
            <a:r>
              <a:rPr lang="uk-UA" sz="2600" dirty="0" smtClean="0"/>
              <a:t>755-</a:t>
            </a:r>
            <a:r>
              <a:rPr lang="en-US" sz="2600" dirty="0" smtClean="0"/>
              <a:t>IV</a:t>
            </a:r>
            <a:r>
              <a:rPr lang="uk-UA" sz="2600" dirty="0" smtClean="0"/>
              <a:t>, в </a:t>
            </a:r>
            <a:r>
              <a:rPr lang="uk-UA" sz="2600" dirty="0" err="1" smtClean="0"/>
              <a:t>ЄДР</a:t>
            </a:r>
            <a:r>
              <a:rPr lang="uk-UA" sz="2600" dirty="0" smtClean="0"/>
              <a:t> містяться такі відомості про юридичну особу, </a:t>
            </a:r>
            <a:r>
              <a:rPr lang="uk-UA" sz="2600" u="sng" dirty="0" smtClean="0"/>
              <a:t>крім державних органів і органів місцевого самоврядування як юридичних осіб</a:t>
            </a:r>
            <a:r>
              <a:rPr lang="uk-UA" sz="2600" dirty="0" smtClean="0"/>
              <a:t>:</a:t>
            </a:r>
            <a:endParaRPr lang="ru-RU" sz="2600" dirty="0" smtClean="0"/>
          </a:p>
          <a:p>
            <a:pPr lvl="0"/>
            <a:r>
              <a:rPr lang="en-US" sz="2600" dirty="0" smtClean="0"/>
              <a:t>	-</a:t>
            </a:r>
            <a:r>
              <a:rPr lang="uk-UA" sz="2600" dirty="0" smtClean="0"/>
              <a:t>Пункт 8 частини другої статті 9:</a:t>
            </a:r>
            <a:r>
              <a:rPr lang="uk-UA" sz="2600" b="1" dirty="0" smtClean="0"/>
              <a:t> перелік засновників (учасників)</a:t>
            </a:r>
            <a:r>
              <a:rPr lang="uk-UA" sz="2600" dirty="0" smtClean="0"/>
              <a:t> (</a:t>
            </a:r>
            <a:r>
              <a:rPr lang="uk-UA" sz="2600" u="sng" dirty="0" smtClean="0"/>
              <a:t>крім акціонерних товариств, громадських формувань, товариств з обмеженою відповідальністю та товариств з додатковою відповідальністю, частки яких обліковуються в обліковій системі часток</a:t>
            </a:r>
            <a:r>
              <a:rPr lang="uk-UA" sz="2600" dirty="0" smtClean="0"/>
              <a:t>) юридичної особи: 1) прізвище, ім’я, по батькові (за наявності), 2) дата народження, 3) країна громадянства, 4) місце проживання, 5) реєстраційний номер облікової картки платника податків (за наявності), 6) серія (за наявності) та номер документа, що посвідчує особу та підтверджує громадянство України, або паспортного документа іноземця чи документа, що посвідчує особу без громадянства, якщо засновник - фізична особа; А) найменування, Б) країна </a:t>
            </a:r>
            <a:r>
              <a:rPr lang="uk-UA" sz="2600" dirty="0" err="1" smtClean="0"/>
              <a:t>резидентства</a:t>
            </a:r>
            <a:r>
              <a:rPr lang="uk-UA" sz="2600" dirty="0" smtClean="0"/>
              <a:t>, В) місцезнаходження та Г) ідентифікаційний (реєстраційний, обліковий) номер (код) у країні реєстрації, якщо засновник - юридична особа; 7) інформація для здійснення зв’язку із засновником (учасником) юридичної особи (телефон та/або адреса електронної пошти);</a:t>
            </a:r>
            <a:endParaRPr lang="ru-RU" sz="2600" dirty="0" smtClean="0"/>
          </a:p>
          <a:p>
            <a:pPr lvl="0"/>
            <a:r>
              <a:rPr lang="en-US" sz="2600" dirty="0" smtClean="0"/>
              <a:t>	-</a:t>
            </a:r>
            <a:r>
              <a:rPr lang="uk-UA" sz="2600" dirty="0" smtClean="0"/>
              <a:t>Пункт 9 частини другої статті 9:</a:t>
            </a:r>
            <a:r>
              <a:rPr lang="uk-UA" sz="2600" b="1" dirty="0" smtClean="0"/>
              <a:t> </a:t>
            </a:r>
            <a:r>
              <a:rPr lang="uk-UA" sz="2600" dirty="0" smtClean="0"/>
              <a:t>інформація про </a:t>
            </a:r>
            <a:r>
              <a:rPr lang="uk-UA" sz="2600" b="1" dirty="0" smtClean="0"/>
              <a:t>кінцевого </a:t>
            </a:r>
            <a:r>
              <a:rPr lang="uk-UA" sz="2600" b="1" dirty="0" err="1" smtClean="0"/>
              <a:t>бенефіціарного</a:t>
            </a:r>
            <a:r>
              <a:rPr lang="uk-UA" sz="2600" b="1" dirty="0" smtClean="0"/>
              <a:t> власника юридичної</a:t>
            </a:r>
            <a:r>
              <a:rPr lang="uk-UA" sz="2600" dirty="0" smtClean="0"/>
              <a:t> особи…: 1) прізвище, ім’я, по батькові (за наявності), 2) дата народження, 3) країна громадянства (підданства), а в разі, якщо кінцевий </a:t>
            </a:r>
            <a:r>
              <a:rPr lang="uk-UA" sz="2600" dirty="0" err="1" smtClean="0"/>
              <a:t>бенефіціарний</a:t>
            </a:r>
            <a:r>
              <a:rPr lang="uk-UA" sz="2600" dirty="0" smtClean="0"/>
              <a:t> власник-іноземець є громадянином (підданим) декількох країн, - усі країни його громадянства (підданства), 4) серія (за наявності) та номер документа (документів), що посвідчує особу та підтверджує громадянство (підданство), зокрема, але не виключно, паспорта громадянина України для виїзду за кордон, 5) унікальний номер запису в Єдиному державному демографічному реєстрі (за наявності), 6) місце проживання, 7) реєстраційний номер облікової картки платника податків (за наявності), а також А) повне найменування, Б) місцезнаходження та В) ідентифікаційний код (для резидента) засновника юридичної особи, в якому ця особа є кінцевим </a:t>
            </a:r>
            <a:r>
              <a:rPr lang="uk-UA" sz="2600" dirty="0" err="1" smtClean="0"/>
              <a:t>бенефіціарним</a:t>
            </a:r>
            <a:r>
              <a:rPr lang="uk-UA" sz="2600" dirty="0" smtClean="0"/>
              <a:t> власником, Г) характер та міра (рівень, ступінь, частка) </a:t>
            </a:r>
            <a:r>
              <a:rPr lang="uk-UA" sz="2600" dirty="0" err="1" smtClean="0"/>
              <a:t>бенефіціарного</a:t>
            </a:r>
            <a:r>
              <a:rPr lang="uk-UA" sz="2600" dirty="0" smtClean="0"/>
              <a:t> володіння (вигоди, інтересу, впливу);</a:t>
            </a:r>
            <a:endParaRPr lang="ru-RU" sz="2600" dirty="0" smtClean="0"/>
          </a:p>
          <a:p>
            <a:pPr lvl="0"/>
            <a:r>
              <a:rPr lang="en-US" sz="2600" dirty="0" smtClean="0"/>
              <a:t>	</a:t>
            </a:r>
            <a:endParaRPr lang="uk-UA" sz="2600" kern="0" dirty="0" smtClean="0">
              <a:solidFill>
                <a:srgbClr val="1E3C61"/>
              </a:solidFill>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46"/>
          <p:cNvSpPr txBox="1"/>
          <p:nvPr/>
        </p:nvSpPr>
        <p:spPr>
          <a:xfrm>
            <a:off x="16459200" y="9854406"/>
            <a:ext cx="381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9</a:t>
            </a:fld>
            <a:endParaRPr sz="1795" dirty="0">
              <a:latin typeface="Palatino Linotype"/>
              <a:cs typeface="Palatino Linotype"/>
            </a:endParaRPr>
          </a:p>
        </p:txBody>
      </p:sp>
      <p:pic>
        <p:nvPicPr>
          <p:cNvPr id="47" name="Рисунок 4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50918" y="8094009"/>
            <a:ext cx="1888107" cy="1628808"/>
          </a:xfrm>
          <a:prstGeom prst="rect">
            <a:avLst/>
          </a:prstGeom>
        </p:spPr>
      </p:pic>
      <p:sp>
        <p:nvSpPr>
          <p:cNvPr id="4" name="Содержимое 2"/>
          <p:cNvSpPr txBox="1">
            <a:spLocks/>
          </p:cNvSpPr>
          <p:nvPr/>
        </p:nvSpPr>
        <p:spPr>
          <a:xfrm>
            <a:off x="457200" y="481806"/>
            <a:ext cx="17526000" cy="7978002"/>
          </a:xfrm>
          <a:prstGeom prst="rect">
            <a:avLst/>
          </a:prstGeom>
        </p:spPr>
        <p:txBody>
          <a:bodyPr wrap="square" lIns="0" tIns="0" rIns="0" bIns="0">
            <a:noAutofit/>
          </a:bodyPr>
          <a:lstStyle/>
          <a:p>
            <a:r>
              <a:rPr lang="en-US" sz="2000" dirty="0" smtClean="0"/>
              <a:t>	</a:t>
            </a:r>
            <a:r>
              <a:rPr lang="uk-UA" sz="3200" dirty="0" smtClean="0"/>
              <a:t>Відповідно до</a:t>
            </a:r>
            <a:r>
              <a:rPr lang="uk-UA" sz="3200" b="1" dirty="0" smtClean="0"/>
              <a:t> </a:t>
            </a:r>
            <a:r>
              <a:rPr lang="uk-UA" sz="3200" dirty="0" smtClean="0"/>
              <a:t>статті 9</a:t>
            </a:r>
            <a:r>
              <a:rPr lang="uk-UA" sz="3200" b="1" i="1" dirty="0" smtClean="0"/>
              <a:t> </a:t>
            </a:r>
            <a:r>
              <a:rPr lang="uk-UA" sz="3200" dirty="0" smtClean="0"/>
              <a:t>Закону України №</a:t>
            </a:r>
            <a:r>
              <a:rPr lang="ru-RU" sz="3200" dirty="0" smtClean="0"/>
              <a:t> </a:t>
            </a:r>
            <a:r>
              <a:rPr lang="uk-UA" sz="3200" dirty="0" smtClean="0"/>
              <a:t>755-</a:t>
            </a:r>
            <a:r>
              <a:rPr lang="en-US" sz="3200" dirty="0" smtClean="0"/>
              <a:t>IV</a:t>
            </a:r>
            <a:r>
              <a:rPr lang="uk-UA" sz="3200" dirty="0" smtClean="0"/>
              <a:t>, в </a:t>
            </a:r>
            <a:r>
              <a:rPr lang="uk-UA" sz="3200" dirty="0" err="1" smtClean="0"/>
              <a:t>ЄДР</a:t>
            </a:r>
            <a:r>
              <a:rPr lang="uk-UA" sz="3200" dirty="0" smtClean="0"/>
              <a:t> містяться такі відомості про юридичну особу, </a:t>
            </a:r>
            <a:r>
              <a:rPr lang="uk-UA" sz="3200" u="sng" dirty="0" smtClean="0"/>
              <a:t>крім державних органів і органів місцевого самоврядування як юридичних осіб</a:t>
            </a:r>
            <a:r>
              <a:rPr lang="uk-UA" sz="3200" dirty="0" smtClean="0"/>
              <a:t>:</a:t>
            </a:r>
            <a:endParaRPr lang="ru-RU" sz="3200" dirty="0" smtClean="0"/>
          </a:p>
          <a:p>
            <a:pPr lvl="0"/>
            <a:r>
              <a:rPr lang="en-US" sz="3200" dirty="0" smtClean="0"/>
              <a:t>	</a:t>
            </a:r>
            <a:r>
              <a:rPr lang="en-US" sz="3200" dirty="0" smtClean="0"/>
              <a:t>-</a:t>
            </a:r>
            <a:r>
              <a:rPr lang="uk-UA" sz="3200" dirty="0" smtClean="0"/>
              <a:t>Пункт 13 частини другої статті 9:</a:t>
            </a:r>
            <a:r>
              <a:rPr lang="uk-UA" sz="3200" b="1" dirty="0" smtClean="0"/>
              <a:t> </a:t>
            </a:r>
            <a:r>
              <a:rPr lang="uk-UA" sz="3200" dirty="0" smtClean="0"/>
              <a:t>відомості про </a:t>
            </a:r>
            <a:r>
              <a:rPr lang="uk-UA" sz="3200" b="1" dirty="0" smtClean="0"/>
              <a:t>керівника</a:t>
            </a:r>
            <a:r>
              <a:rPr lang="uk-UA" sz="3200" dirty="0" smtClean="0"/>
              <a:t> юридичної особи та про інших осіб (за наявності), які можуть вчиняти дії від імені юридичної особи, у тому числі підписувати договори, подавати документи для державної реєстрації тощо: 1) прізвище, ім’я, по батькові, 2) дата народження, 3) реєстраційний номер облікової картки платника податків </a:t>
            </a:r>
            <a:r>
              <a:rPr lang="uk-UA" sz="3200" u="sng" dirty="0" smtClean="0"/>
              <a:t>або</a:t>
            </a:r>
            <a:r>
              <a:rPr lang="uk-UA" sz="3200" dirty="0" smtClean="0"/>
              <a:t> серія та номер паспорта (для фізичних осіб, які мають відмітку в паспорті про право здійснювати платежі за серією та номером паспорта, 4) інформація для здійснення зв’язку з керівником юридичної особи (телефон та/або адреса електронної пошти)), 5) дані про наявність обмежень щодо представництва юридичної особи.</a:t>
            </a:r>
            <a:endParaRPr lang="ru-RU" sz="3200" dirty="0" smtClean="0"/>
          </a:p>
          <a:p>
            <a:r>
              <a:rPr lang="en-US" sz="3200" b="1" dirty="0" smtClean="0"/>
              <a:t>	</a:t>
            </a:r>
            <a:r>
              <a:rPr lang="ru-RU" sz="3200" b="1" dirty="0" smtClean="0"/>
              <a:t>О</a:t>
            </a:r>
            <a:r>
              <a:rPr lang="uk-UA" sz="3200" b="1" dirty="0" err="1" smtClean="0"/>
              <a:t>бов’язок</a:t>
            </a:r>
            <a:r>
              <a:rPr lang="uk-UA" sz="3200" b="1" dirty="0" smtClean="0"/>
              <a:t> надсилання повідомлення держателю </a:t>
            </a:r>
            <a:r>
              <a:rPr lang="uk-UA" sz="3200" b="1" dirty="0" err="1" smtClean="0"/>
              <a:t>ЄДР</a:t>
            </a:r>
            <a:r>
              <a:rPr lang="uk-UA" sz="3200" b="1" dirty="0" smtClean="0"/>
              <a:t> стосується виключно щодо розбіжностей (неповноти, неточності, помилок) щодо </a:t>
            </a:r>
            <a:r>
              <a:rPr lang="uk-UA" sz="3200" b="1" dirty="0" err="1" smtClean="0"/>
              <a:t>КБВ</a:t>
            </a:r>
            <a:r>
              <a:rPr lang="uk-UA" sz="3200" b="1" dirty="0" smtClean="0"/>
              <a:t> та структури власності, </a:t>
            </a:r>
            <a:r>
              <a:rPr lang="uk-UA" sz="3200" dirty="0" smtClean="0"/>
              <a:t>та </a:t>
            </a:r>
            <a:r>
              <a:rPr lang="uk-UA" sz="3200" u="sng" dirty="0" smtClean="0"/>
              <a:t>не стосується неповноти даних щодо переліку засновників (учасників) та відомостей про керівника юридичної особи</a:t>
            </a:r>
            <a:r>
              <a:rPr lang="uk-UA" sz="3200" dirty="0" smtClean="0"/>
              <a:t>.</a:t>
            </a:r>
            <a:endParaRPr lang="ru-RU" sz="3200" dirty="0" smtClean="0"/>
          </a:p>
          <a:p>
            <a:endParaRPr lang="uk-UA" sz="2000" kern="0" dirty="0" smtClean="0">
              <a:solidFill>
                <a:srgbClr val="1E3C61"/>
              </a:solidFill>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664</Words>
  <Application>Microsoft Office PowerPoint</Application>
  <PresentationFormat>Произвольный</PresentationFormat>
  <Paragraphs>79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Office Theme</vt:lpstr>
      <vt:lpstr>ВИЯВЛЕННЯ РОЗБІЖНОСТЕЙ У ВІДОМОСТЯХ ПРО КІНЦЕВИХ БЕНЕФІЦІАРНИХ ВЛАСНИКІВ ТА СТРУКТУРУ ВЛАСНОСТІ КЛІЄНТА </vt:lpstr>
      <vt:lpstr>Законом України № 2571-ІХ «Про внесення змін до деяких законів України щодо вдосконалення регулювання кінцевої бенефіціарної власності та структури власності юридичних осіб» (далі – Закон № 2571), внесено зміни до Закону України «Про державну реєстрацію юридичних осіб, фізичних осіб – підприємців та громадських формувань (далі – Закон № 755-IV) та Закону України «Про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 (далі – Закон № 361-ІХ).  Законом № 2571 доповнено Закон № 361-ІХ статтею 5-1 , яка встановлює обов’язок для юридичної особи мати інформацію про кінцевого бенефіціарного власника (далі – КБВ) або його відсутність та структуру власності та подавати таку інформацію для внесення до Єдиного державного реєстру юридичних осіб, фізичних осіб – підприємців та громадських формувань (далі – ЄДР) у порядку, визначеному Законом № 755-IV.  Оновлений механізм перевірки достовірності інформації про КБВ та структуру власності в ЄДР запроваджено з 01 вересня 2024 року.   Чинне Положення про форму та зміст структури власності, затверджено Наказом Міністерства фінансів України № 163 від 19.03.2021 року (далі – Положення № 163).  Зразки складання схематичного зображення структури власності оприлюднено на офіційному вебсайті Мінфіну. https://mof.gov.ua/storage/files/%D0%97%D1%80%D0%B0%D0%B7%D0%BA%D0%B8_%D1%81%D0%BA%D0%BB%D0%B0%D0%B4%D0%B0%D0%BD%D0%BD%D1%8F_%D1%81%D1%82%D1%80%D1%83%D0%BA%D1%82%D1%83%D1%80%D0%B8_%D0%B2%D0%BB%D0%B0%D1%81%D0%BD%D0%BE%D1%81%D1%82%D1%96_08_06_2021.pdf                      Примітка: Положення про форму та структуру власності, затверджене рішенням Національної                                комісії з цінних паперів та фондового ринку № 224 від 23.02.2024 року із змінами не набрало                                 чинності.   </vt:lpstr>
      <vt:lpstr>Слайд 3</vt:lpstr>
      <vt:lpstr>Слайд 4</vt:lpstr>
      <vt:lpstr>Слайд 5</vt:lpstr>
      <vt:lpstr>Слайд 6</vt:lpstr>
      <vt:lpstr>Слайд 7</vt:lpstr>
      <vt:lpstr>Слайд 8</vt:lpstr>
      <vt:lpstr>Слайд 9</vt:lpstr>
      <vt:lpstr>Слайд 10</vt:lpstr>
      <vt:lpstr>Внесення відмітки про можливу недостовірність інформації про КБВ та/або структуру власності юридичної особи є реєстраційною дією, а отже це знаходить відображення у витягу з Єдиного державного реєстру юридичних осіб, фізичних осіб - підприємців та громадських формувань. З моменту проведення такої державної реєстрації, при формуванні витягу з Єдиного державного реєстру юридичних осіб, фізичних осіб - підприємців та громадських формувань, в графі «Відомості про структуру власності:» буде вказано «Наявна відмітка про можливу недостовірність структури власності», та в графі «Дані про хронологію реєстраційних дій:» буде вказано «Державна реєстрація підтвердження достовірності відомостей про кінцевого бенефіціарного власника та/або структура власності, дата, номер, державний реєстратор».  </vt:lpstr>
      <vt:lpstr>Слайд 12</vt:lpstr>
      <vt:lpstr>Слайд 13</vt:lpstr>
      <vt:lpstr>Слайд 14</vt:lpstr>
      <vt:lpstr>Слайд 15</vt:lpstr>
      <vt:lpstr>Слайд 16</vt:lpstr>
      <vt:lpstr>Дякуємо за Вашу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von Carlsburg, V. (BNotK)</dc:creator>
  <cp:lastModifiedBy>Я</cp:lastModifiedBy>
  <cp:revision>60</cp:revision>
  <dcterms:created xsi:type="dcterms:W3CDTF">2024-06-13T06:56:00Z</dcterms:created>
  <dcterms:modified xsi:type="dcterms:W3CDTF">2025-02-04T11:57:53Z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2024-05-30T00:00:00Z</vt:filetime>
  </property>
  <property fmtid="{D5CDD505-2E9C-101B-9397-08002B2CF9AE}" pid="3" name="Creator">
    <vt:lpwstr>Microsoft® PowerPoint® 2019</vt:lpwstr>
  </property>
  <property fmtid="{D5CDD505-2E9C-101B-9397-08002B2CF9AE}" pid="4" name="LastSaved">
    <vt:filetime>2024-06-13T00:00:00Z</vt:filetime>
  </property>
</Properties>
</file>