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sldIdLst>
    <p:sldId id="256" r:id="rId2"/>
    <p:sldId id="289" r:id="rId3"/>
    <p:sldId id="302" r:id="rId4"/>
    <p:sldId id="299" r:id="rId5"/>
    <p:sldId id="301" r:id="rId6"/>
    <p:sldId id="303" r:id="rId7"/>
    <p:sldId id="304" r:id="rId8"/>
    <p:sldId id="305" r:id="rId9"/>
    <p:sldId id="306" r:id="rId10"/>
    <p:sldId id="312" r:id="rId11"/>
    <p:sldId id="296" r:id="rId12"/>
    <p:sldId id="297" r:id="rId13"/>
    <p:sldId id="298" r:id="rId14"/>
    <p:sldId id="307" r:id="rId15"/>
    <p:sldId id="308" r:id="rId16"/>
    <p:sldId id="309" r:id="rId17"/>
    <p:sldId id="310" r:id="rId18"/>
    <p:sldId id="311" r:id="rId19"/>
    <p:sldId id="314" r:id="rId20"/>
    <p:sldId id="313" r:id="rId21"/>
    <p:sldId id="279" r:id="rId22"/>
  </p:sldIdLst>
  <p:sldSz cx="18288000" cy="10260013"/>
  <p:notesSz cx="12192000" cy="6858000"/>
  <p:defaultTextStyle>
    <a:defPPr>
      <a:defRPr lang="uk-UA"/>
    </a:defPPr>
    <a:lvl1pPr marL="0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685114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1370228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2055343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2740457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3425571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4110685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4795799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5480914" algn="l" defTabSz="1370228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9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0F3"/>
    <a:srgbClr val="ECB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6" y="144"/>
      </p:cViewPr>
      <p:guideLst>
        <p:guide orient="horz" pos="4309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0604"/>
            <a:ext cx="15544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45607"/>
            <a:ext cx="1280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736805"/>
          </a:xfrm>
        </p:spPr>
        <p:txBody>
          <a:bodyPr lIns="0" tIns="0" rIns="0" bIns="0"/>
          <a:lstStyle>
            <a:lvl1pPr>
              <a:defRPr sz="4788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1954" y="2610224"/>
            <a:ext cx="13006388" cy="368434"/>
          </a:xfrm>
        </p:spPr>
        <p:txBody>
          <a:bodyPr lIns="0" tIns="0" rIns="0" bIns="0"/>
          <a:lstStyle>
            <a:lvl1pPr>
              <a:defRPr sz="2394" b="0" i="0">
                <a:solidFill>
                  <a:srgbClr val="1E3C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736805"/>
          </a:xfrm>
        </p:spPr>
        <p:txBody>
          <a:bodyPr lIns="0" tIns="0" rIns="0" bIns="0"/>
          <a:lstStyle>
            <a:lvl1pPr>
              <a:defRPr sz="4788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59803"/>
            <a:ext cx="79552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59803"/>
            <a:ext cx="79552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23258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39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2" y="336803"/>
                </a:lnTo>
                <a:lnTo>
                  <a:pt x="358139" y="0"/>
                </a:lnTo>
                <a:close/>
              </a:path>
            </a:pathLst>
          </a:custGeom>
          <a:solidFill>
            <a:srgbClr val="9EA9BE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7" name="bg object 17"/>
          <p:cNvSpPr/>
          <p:nvPr/>
        </p:nvSpPr>
        <p:spPr>
          <a:xfrm>
            <a:off x="16050006" y="9753851"/>
            <a:ext cx="1165860" cy="504451"/>
          </a:xfrm>
          <a:custGeom>
            <a:avLst/>
            <a:gdLst/>
            <a:ahLst/>
            <a:cxnLst/>
            <a:rect l="l" t="t" r="r" b="b"/>
            <a:pathLst>
              <a:path w="777240" h="337184">
                <a:moveTo>
                  <a:pt x="7772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554863" y="336803"/>
                </a:lnTo>
                <a:lnTo>
                  <a:pt x="777240" y="0"/>
                </a:lnTo>
                <a:close/>
              </a:path>
            </a:pathLst>
          </a:custGeom>
          <a:solidFill>
            <a:srgbClr val="00A4DF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8" name="bg object 18"/>
          <p:cNvSpPr/>
          <p:nvPr/>
        </p:nvSpPr>
        <p:spPr>
          <a:xfrm>
            <a:off x="15816834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3" y="336803"/>
                </a:lnTo>
                <a:lnTo>
                  <a:pt x="358140" y="0"/>
                </a:lnTo>
                <a:close/>
              </a:path>
            </a:pathLst>
          </a:custGeom>
          <a:solidFill>
            <a:srgbClr val="1E3C61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736805"/>
          </a:xfrm>
        </p:spPr>
        <p:txBody>
          <a:bodyPr lIns="0" tIns="0" rIns="0" bIns="0"/>
          <a:lstStyle>
            <a:lvl1pPr>
              <a:defRPr sz="4788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23258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39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2" y="336803"/>
                </a:lnTo>
                <a:lnTo>
                  <a:pt x="358139" y="0"/>
                </a:lnTo>
                <a:close/>
              </a:path>
            </a:pathLst>
          </a:custGeom>
          <a:solidFill>
            <a:srgbClr val="9EA9BE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7" name="bg object 17"/>
          <p:cNvSpPr/>
          <p:nvPr/>
        </p:nvSpPr>
        <p:spPr>
          <a:xfrm>
            <a:off x="16050006" y="9753851"/>
            <a:ext cx="1165860" cy="504451"/>
          </a:xfrm>
          <a:custGeom>
            <a:avLst/>
            <a:gdLst/>
            <a:ahLst/>
            <a:cxnLst/>
            <a:rect l="l" t="t" r="r" b="b"/>
            <a:pathLst>
              <a:path w="777240" h="337184">
                <a:moveTo>
                  <a:pt x="7772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554863" y="336803"/>
                </a:lnTo>
                <a:lnTo>
                  <a:pt x="777240" y="0"/>
                </a:lnTo>
                <a:close/>
              </a:path>
            </a:pathLst>
          </a:custGeom>
          <a:solidFill>
            <a:srgbClr val="00A4DF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8" name="bg object 18"/>
          <p:cNvSpPr/>
          <p:nvPr/>
        </p:nvSpPr>
        <p:spPr>
          <a:xfrm>
            <a:off x="15816834" y="9753851"/>
            <a:ext cx="537210" cy="504451"/>
          </a:xfrm>
          <a:custGeom>
            <a:avLst/>
            <a:gdLst/>
            <a:ahLst/>
            <a:cxnLst/>
            <a:rect l="l" t="t" r="r" b="b"/>
            <a:pathLst>
              <a:path w="358140" h="337184">
                <a:moveTo>
                  <a:pt x="358140" y="0"/>
                </a:moveTo>
                <a:lnTo>
                  <a:pt x="222376" y="0"/>
                </a:lnTo>
                <a:lnTo>
                  <a:pt x="0" y="336803"/>
                </a:lnTo>
                <a:lnTo>
                  <a:pt x="135763" y="336803"/>
                </a:lnTo>
                <a:lnTo>
                  <a:pt x="358140" y="0"/>
                </a:lnTo>
                <a:close/>
              </a:path>
            </a:pathLst>
          </a:custGeom>
          <a:solidFill>
            <a:srgbClr val="1E3C61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9" name="bg object 19"/>
          <p:cNvSpPr/>
          <p:nvPr/>
        </p:nvSpPr>
        <p:spPr>
          <a:xfrm>
            <a:off x="1172718" y="9653531"/>
            <a:ext cx="1969770" cy="0"/>
          </a:xfrm>
          <a:custGeom>
            <a:avLst/>
            <a:gdLst/>
            <a:ahLst/>
            <a:cxnLst/>
            <a:rect l="l" t="t" r="r" b="b"/>
            <a:pathLst>
              <a:path w="1313180">
                <a:moveTo>
                  <a:pt x="0" y="0"/>
                </a:moveTo>
                <a:lnTo>
                  <a:pt x="1312671" y="0"/>
                </a:lnTo>
              </a:path>
            </a:pathLst>
          </a:custGeom>
          <a:ln w="12192">
            <a:solidFill>
              <a:srgbClr val="5F7488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20" name="bg object 20"/>
          <p:cNvSpPr/>
          <p:nvPr/>
        </p:nvSpPr>
        <p:spPr>
          <a:xfrm>
            <a:off x="1153288" y="393300"/>
            <a:ext cx="2052638" cy="0"/>
          </a:xfrm>
          <a:custGeom>
            <a:avLst/>
            <a:gdLst/>
            <a:ahLst/>
            <a:cxnLst/>
            <a:rect l="l" t="t" r="r" b="b"/>
            <a:pathLst>
              <a:path w="1368425">
                <a:moveTo>
                  <a:pt x="0" y="0"/>
                </a:moveTo>
                <a:lnTo>
                  <a:pt x="1368171" y="0"/>
                </a:lnTo>
              </a:path>
            </a:pathLst>
          </a:custGeom>
          <a:ln w="38100">
            <a:solidFill>
              <a:srgbClr val="5F7488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716" y="556510"/>
            <a:ext cx="1612056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E3C6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1954" y="2610224"/>
            <a:ext cx="130063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1E3C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41812"/>
            <a:ext cx="5852160" cy="41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41812"/>
            <a:ext cx="4206240" cy="41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492538" y="9898572"/>
            <a:ext cx="34290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95" b="0" i="0">
                <a:solidFill>
                  <a:srgbClr val="FDFFFF"/>
                </a:solidFill>
                <a:latin typeface="Palatino Linotype"/>
                <a:cs typeface="Palatino Linotype"/>
              </a:defRPr>
            </a:lvl1pPr>
          </a:lstStyle>
          <a:p>
            <a:pPr marL="57001">
              <a:lnSpc>
                <a:spcPts val="1825"/>
              </a:lnSpc>
            </a:pPr>
            <a:fld id="{81D60167-4931-47E6-BA6A-407CBD079E47}" type="slidenum">
              <a:rPr lang="uk-UA" smtClean="0"/>
              <a:pPr marL="57001">
                <a:lnSpc>
                  <a:spcPts val="1825"/>
                </a:lnSpc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84017">
        <a:defRPr>
          <a:latin typeface="+mn-lt"/>
          <a:ea typeface="+mn-ea"/>
          <a:cs typeface="+mn-cs"/>
        </a:defRPr>
      </a:lvl2pPr>
      <a:lvl3pPr marL="1368034">
        <a:defRPr>
          <a:latin typeface="+mn-lt"/>
          <a:ea typeface="+mn-ea"/>
          <a:cs typeface="+mn-cs"/>
        </a:defRPr>
      </a:lvl3pPr>
      <a:lvl4pPr marL="2052051">
        <a:defRPr>
          <a:latin typeface="+mn-lt"/>
          <a:ea typeface="+mn-ea"/>
          <a:cs typeface="+mn-cs"/>
        </a:defRPr>
      </a:lvl4pPr>
      <a:lvl5pPr marL="2736068">
        <a:defRPr>
          <a:latin typeface="+mn-lt"/>
          <a:ea typeface="+mn-ea"/>
          <a:cs typeface="+mn-cs"/>
        </a:defRPr>
      </a:lvl5pPr>
      <a:lvl6pPr marL="3420085">
        <a:defRPr>
          <a:latin typeface="+mn-lt"/>
          <a:ea typeface="+mn-ea"/>
          <a:cs typeface="+mn-cs"/>
        </a:defRPr>
      </a:lvl6pPr>
      <a:lvl7pPr marL="4104102">
        <a:defRPr>
          <a:latin typeface="+mn-lt"/>
          <a:ea typeface="+mn-ea"/>
          <a:cs typeface="+mn-cs"/>
        </a:defRPr>
      </a:lvl7pPr>
      <a:lvl8pPr marL="4788118">
        <a:defRPr>
          <a:latin typeface="+mn-lt"/>
          <a:ea typeface="+mn-ea"/>
          <a:cs typeface="+mn-cs"/>
        </a:defRPr>
      </a:lvl8pPr>
      <a:lvl9pPr marL="547213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84017">
        <a:defRPr>
          <a:latin typeface="+mn-lt"/>
          <a:ea typeface="+mn-ea"/>
          <a:cs typeface="+mn-cs"/>
        </a:defRPr>
      </a:lvl2pPr>
      <a:lvl3pPr marL="1368034">
        <a:defRPr>
          <a:latin typeface="+mn-lt"/>
          <a:ea typeface="+mn-ea"/>
          <a:cs typeface="+mn-cs"/>
        </a:defRPr>
      </a:lvl3pPr>
      <a:lvl4pPr marL="2052051">
        <a:defRPr>
          <a:latin typeface="+mn-lt"/>
          <a:ea typeface="+mn-ea"/>
          <a:cs typeface="+mn-cs"/>
        </a:defRPr>
      </a:lvl4pPr>
      <a:lvl5pPr marL="2736068">
        <a:defRPr>
          <a:latin typeface="+mn-lt"/>
          <a:ea typeface="+mn-ea"/>
          <a:cs typeface="+mn-cs"/>
        </a:defRPr>
      </a:lvl5pPr>
      <a:lvl6pPr marL="3420085">
        <a:defRPr>
          <a:latin typeface="+mn-lt"/>
          <a:ea typeface="+mn-ea"/>
          <a:cs typeface="+mn-cs"/>
        </a:defRPr>
      </a:lvl6pPr>
      <a:lvl7pPr marL="4104102">
        <a:defRPr>
          <a:latin typeface="+mn-lt"/>
          <a:ea typeface="+mn-ea"/>
          <a:cs typeface="+mn-cs"/>
        </a:defRPr>
      </a:lvl7pPr>
      <a:lvl8pPr marL="4788118">
        <a:defRPr>
          <a:latin typeface="+mn-lt"/>
          <a:ea typeface="+mn-ea"/>
          <a:cs typeface="+mn-cs"/>
        </a:defRPr>
      </a:lvl8pPr>
      <a:lvl9pPr marL="547213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kon.rada.gov.ua/go/2518-2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kon.rada.gov.ua/go/2518-2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go/2518-2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2518-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zakon.rada.gov.ua/laws/show/3480-15" TargetMode="External"/><Relationship Id="rId4" Type="http://schemas.openxmlformats.org/officeDocument/2006/relationships/hyperlink" Target="https://zakon.rada.gov.ua/laws/show/978-1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kon.rada.gov.ua/go/2518-20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kon.rada.gov.ua/go/978-1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zakon.rada.gov.ua/go/978-15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978-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zakon.rada.gov.ua/laws/show/2518-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978-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978-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go/978-1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710003"/>
            <a:ext cx="18240022" cy="7296009"/>
            <a:chOff x="-356535" y="1206636"/>
            <a:chExt cx="12192000" cy="487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56535" y="1206636"/>
              <a:ext cx="12192000" cy="487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44508" y="5214799"/>
              <a:ext cx="4987404" cy="764004"/>
            </a:xfrm>
            <a:custGeom>
              <a:avLst/>
              <a:gdLst/>
              <a:ahLst/>
              <a:cxnLst/>
              <a:rect l="l" t="t" r="r" b="b"/>
              <a:pathLst>
                <a:path w="6551930" h="3633470">
                  <a:moveTo>
                    <a:pt x="6551676" y="0"/>
                  </a:moveTo>
                  <a:lnTo>
                    <a:pt x="0" y="0"/>
                  </a:lnTo>
                  <a:lnTo>
                    <a:pt x="0" y="3633216"/>
                  </a:lnTo>
                  <a:lnTo>
                    <a:pt x="6551676" y="3633216"/>
                  </a:lnTo>
                  <a:lnTo>
                    <a:pt x="6551676" y="0"/>
                  </a:lnTo>
                  <a:close/>
                </a:path>
              </a:pathLst>
            </a:custGeom>
            <a:solidFill>
              <a:srgbClr val="FDFFFF"/>
            </a:solidFill>
          </p:spPr>
          <p:txBody>
            <a:bodyPr wrap="square" lIns="0" tIns="0" rIns="0" bIns="0" rtlCol="0"/>
            <a:lstStyle/>
            <a:p>
              <a:endParaRPr sz="4035" dirty="0"/>
            </a:p>
          </p:txBody>
        </p:sp>
      </p:grpSp>
      <p:sp>
        <p:nvSpPr>
          <p:cNvPr id="9" name="object 5"/>
          <p:cNvSpPr/>
          <p:nvPr/>
        </p:nvSpPr>
        <p:spPr>
          <a:xfrm>
            <a:off x="4747292" y="5587205"/>
            <a:ext cx="9197308" cy="1855937"/>
          </a:xfrm>
          <a:custGeom>
            <a:avLst/>
            <a:gdLst/>
            <a:ahLst/>
            <a:cxnLst/>
            <a:rect l="l" t="t" r="r" b="b"/>
            <a:pathLst>
              <a:path w="6551930" h="3633470">
                <a:moveTo>
                  <a:pt x="6551676" y="0"/>
                </a:moveTo>
                <a:lnTo>
                  <a:pt x="0" y="0"/>
                </a:lnTo>
                <a:lnTo>
                  <a:pt x="0" y="3633216"/>
                </a:lnTo>
                <a:lnTo>
                  <a:pt x="6551676" y="3633216"/>
                </a:lnTo>
                <a:lnTo>
                  <a:pt x="6551676" y="0"/>
                </a:lnTo>
                <a:close/>
              </a:path>
            </a:pathLst>
          </a:custGeom>
          <a:solidFill>
            <a:srgbClr val="FDFFFF"/>
          </a:solidFill>
        </p:spPr>
        <p:txBody>
          <a:bodyPr wrap="square" lIns="0" tIns="0" rIns="0" bIns="0" rtlCol="0"/>
          <a:lstStyle/>
          <a:p>
            <a:endParaRPr sz="4035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82852" y="5890027"/>
            <a:ext cx="8905083" cy="1250292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algn="ctr"/>
            <a:r>
              <a:rPr lang="uk-UA" sz="4000" b="1" dirty="0" smtClean="0"/>
              <a:t>Фінансовий моніторинг МОН: </a:t>
            </a:r>
            <a:br>
              <a:rPr lang="uk-UA" sz="4000" b="1" dirty="0" smtClean="0"/>
            </a:br>
            <a:r>
              <a:rPr lang="uk-UA" sz="4000" b="1" dirty="0" smtClean="0">
                <a:solidFill>
                  <a:srgbClr val="FF0000"/>
                </a:solidFill>
              </a:rPr>
              <a:t>чи проводимо</a:t>
            </a:r>
            <a:r>
              <a:rPr lang="uk-UA" sz="4000" b="1" dirty="0" smtClean="0"/>
              <a:t>, акценти</a:t>
            </a:r>
            <a:endParaRPr lang="uk-UA" sz="2000" dirty="0"/>
          </a:p>
        </p:txBody>
      </p:sp>
      <p:sp>
        <p:nvSpPr>
          <p:cNvPr id="7" name="object 7"/>
          <p:cNvSpPr txBox="1"/>
          <p:nvPr/>
        </p:nvSpPr>
        <p:spPr>
          <a:xfrm>
            <a:off x="10896600" y="7913959"/>
            <a:ext cx="7879082" cy="728031"/>
          </a:xfrm>
          <a:prstGeom prst="rect">
            <a:avLst/>
          </a:prstGeom>
        </p:spPr>
        <p:txBody>
          <a:bodyPr vert="horz" wrap="square" lIns="0" tIns="19950" rIns="0" bIns="0" rtlCol="0">
            <a:spAutoFit/>
          </a:bodyPr>
          <a:lstStyle/>
          <a:p>
            <a:r>
              <a:rPr lang="uk-UA" sz="2300" b="1" dirty="0"/>
              <a:t>Анна КОТЛЯР, </a:t>
            </a:r>
            <a:r>
              <a:rPr lang="uk-UA" sz="2300" dirty="0"/>
              <a:t>член Комісії з аналітично-методичного забезпечення </a:t>
            </a:r>
            <a:r>
              <a:rPr lang="uk-UA" sz="2300" dirty="0" smtClean="0"/>
              <a:t>нотаріальної діяльності </a:t>
            </a:r>
            <a:r>
              <a:rPr lang="uk-UA" sz="2300" dirty="0"/>
              <a:t>НПУ, нотаріус</a:t>
            </a:r>
            <a:endParaRPr sz="2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Рисунок 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5" y="237960"/>
            <a:ext cx="3698600" cy="147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614708" y="13257297"/>
            <a:ext cx="1289698" cy="1307554"/>
          </a:xfrm>
          <a:prstGeom prst="rect">
            <a:avLst/>
          </a:prstGeom>
        </p:spPr>
        <p:txBody>
          <a:bodyPr vert="horz" wrap="square" lIns="0" tIns="18050" rIns="0" bIns="0" rtlCol="0">
            <a:spAutoFit/>
          </a:bodyPr>
          <a:lstStyle/>
          <a:p>
            <a:pPr marL="19000" marR="7600" indent="715368">
              <a:spcBef>
                <a:spcPts val="142"/>
              </a:spcBef>
            </a:pPr>
            <a:r>
              <a:rPr lang="uk-UA" sz="4189" b="1" spc="-7" dirty="0">
                <a:solidFill>
                  <a:srgbClr val="FDFFFF"/>
                </a:solidFill>
                <a:latin typeface="Calibri"/>
                <a:cs typeface="Calibri"/>
              </a:rPr>
              <a:t>текст</a:t>
            </a:r>
            <a:endParaRPr sz="4189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10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55194" y="2510062"/>
            <a:ext cx="10363200" cy="59554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dirty="0" smtClean="0"/>
              <a:t>МАЙБУТНІЙ </a:t>
            </a:r>
            <a:r>
              <a:rPr lang="ru-RU" sz="3200" b="1" dirty="0" err="1"/>
              <a:t>об’єкт</a:t>
            </a:r>
            <a:r>
              <a:rPr lang="ru-RU" sz="3200" b="1" dirty="0"/>
              <a:t> </a:t>
            </a:r>
            <a:r>
              <a:rPr lang="ru-RU" sz="3200" b="1" dirty="0" err="1"/>
              <a:t>нерухомості</a:t>
            </a:r>
            <a:r>
              <a:rPr lang="ru-RU" sz="3200" b="1" dirty="0"/>
              <a:t> </a:t>
            </a:r>
            <a:r>
              <a:rPr lang="ru-RU" sz="3200" dirty="0"/>
              <a:t>- </a:t>
            </a:r>
            <a:r>
              <a:rPr lang="ru-RU" sz="3200" dirty="0" err="1"/>
              <a:t>передбачена</a:t>
            </a:r>
            <a:r>
              <a:rPr lang="ru-RU" sz="3200" dirty="0"/>
              <a:t> проектною </a:t>
            </a:r>
            <a:r>
              <a:rPr lang="ru-RU" sz="3200" dirty="0" err="1"/>
              <a:t>документацією</a:t>
            </a:r>
            <a:r>
              <a:rPr lang="ru-RU" sz="3200" dirty="0"/>
              <a:t> на </a:t>
            </a:r>
            <a:r>
              <a:rPr lang="ru-RU" sz="3200" dirty="0" err="1"/>
              <a:t>будівництво</a:t>
            </a:r>
            <a:r>
              <a:rPr lang="ru-RU" sz="3200" dirty="0"/>
              <a:t> </a:t>
            </a:r>
            <a:r>
              <a:rPr lang="ru-RU" sz="3200" dirty="0" err="1"/>
              <a:t>складова</a:t>
            </a:r>
            <a:r>
              <a:rPr lang="ru-RU" sz="3200" dirty="0"/>
              <a:t> </a:t>
            </a:r>
            <a:r>
              <a:rPr lang="ru-RU" sz="3200" dirty="0" err="1"/>
              <a:t>частина</a:t>
            </a:r>
            <a:r>
              <a:rPr lang="ru-RU" sz="3200" dirty="0"/>
              <a:t> </a:t>
            </a:r>
            <a:r>
              <a:rPr lang="ru-RU" sz="3200" u="sng" dirty="0" smtClean="0"/>
              <a:t>ПОДІЛЬНОГО ОБ’ЄКТА </a:t>
            </a:r>
            <a:r>
              <a:rPr lang="ru-RU" sz="3200" b="1" u="sng" dirty="0" smtClean="0"/>
              <a:t>НЕ</a:t>
            </a:r>
            <a:r>
              <a:rPr lang="ru-RU" sz="3200" u="sng" dirty="0" smtClean="0"/>
              <a:t>ЗАВЕРШЕНОГО БУДІВНИЦТВА</a:t>
            </a:r>
            <a:r>
              <a:rPr lang="ru-RU" sz="3200" dirty="0" smtClean="0"/>
              <a:t>, </a:t>
            </a:r>
            <a:r>
              <a:rPr lang="ru-RU" sz="3200" dirty="0"/>
              <a:t>яка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прийняття</a:t>
            </a:r>
            <a:r>
              <a:rPr lang="ru-RU" sz="3200" dirty="0"/>
              <a:t> в </a:t>
            </a:r>
            <a:r>
              <a:rPr lang="ru-RU" sz="3200" dirty="0" err="1"/>
              <a:t>експлуатацію</a:t>
            </a:r>
            <a:r>
              <a:rPr lang="ru-RU" sz="3200" dirty="0"/>
              <a:t> </a:t>
            </a:r>
            <a:r>
              <a:rPr lang="ru-RU" sz="3200" dirty="0" err="1"/>
              <a:t>закінченого</a:t>
            </a:r>
            <a:r>
              <a:rPr lang="ru-RU" sz="3200" dirty="0"/>
              <a:t> </a:t>
            </a:r>
            <a:r>
              <a:rPr lang="ru-RU" sz="3200" dirty="0" err="1"/>
              <a:t>будівництвом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u="sng" dirty="0"/>
              <a:t>стане </a:t>
            </a:r>
            <a:r>
              <a:rPr lang="ru-RU" sz="3200" u="sng" dirty="0" err="1"/>
              <a:t>самостійним</a:t>
            </a:r>
            <a:r>
              <a:rPr lang="ru-RU" sz="3200" u="sng" dirty="0"/>
              <a:t> </a:t>
            </a:r>
            <a:r>
              <a:rPr lang="ru-RU" sz="3200" u="sng" dirty="0" err="1"/>
              <a:t>об’єктом</a:t>
            </a:r>
            <a:r>
              <a:rPr lang="ru-RU" sz="3200" u="sng" dirty="0"/>
              <a:t> </a:t>
            </a:r>
            <a:r>
              <a:rPr lang="ru-RU" sz="3200" u="sng" dirty="0" err="1"/>
              <a:t>нерухомого</a:t>
            </a:r>
            <a:r>
              <a:rPr lang="ru-RU" sz="3200" u="sng" dirty="0"/>
              <a:t> майна </a:t>
            </a:r>
            <a:r>
              <a:rPr lang="ru-RU" sz="3200" dirty="0"/>
              <a:t>(квартира, </a:t>
            </a:r>
            <a:r>
              <a:rPr lang="ru-RU" sz="3200" dirty="0" err="1"/>
              <a:t>гаражний</a:t>
            </a:r>
            <a:r>
              <a:rPr lang="ru-RU" sz="3200" dirty="0"/>
              <a:t> бокс, </a:t>
            </a:r>
            <a:r>
              <a:rPr lang="ru-RU" sz="3200" dirty="0" err="1"/>
              <a:t>інше</a:t>
            </a:r>
            <a:r>
              <a:rPr lang="ru-RU" sz="3200" dirty="0"/>
              <a:t> </a:t>
            </a:r>
            <a:r>
              <a:rPr lang="ru-RU" sz="3200" dirty="0" err="1"/>
              <a:t>житлове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нежитлове</a:t>
            </a:r>
            <a:r>
              <a:rPr lang="ru-RU" sz="3200" dirty="0"/>
              <a:t> </a:t>
            </a:r>
            <a:r>
              <a:rPr lang="ru-RU" sz="3200" dirty="0" err="1"/>
              <a:t>приміщення</a:t>
            </a:r>
            <a:r>
              <a:rPr lang="ru-RU" sz="3200" dirty="0"/>
              <a:t>, </a:t>
            </a:r>
            <a:r>
              <a:rPr lang="ru-RU" sz="3200" dirty="0" err="1"/>
              <a:t>машиномісце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).  </a:t>
            </a:r>
            <a:r>
              <a:rPr lang="ru-RU" sz="3200" dirty="0" err="1"/>
              <a:t>Майбутні</a:t>
            </a:r>
            <a:r>
              <a:rPr lang="ru-RU" sz="3200" dirty="0"/>
              <a:t> </a:t>
            </a:r>
            <a:r>
              <a:rPr lang="ru-RU" sz="3200" dirty="0" err="1"/>
              <a:t>об’єкти</a:t>
            </a:r>
            <a:r>
              <a:rPr lang="ru-RU" sz="3200" dirty="0"/>
              <a:t> </a:t>
            </a:r>
            <a:r>
              <a:rPr lang="ru-RU" sz="3200" dirty="0" err="1"/>
              <a:t>нерухомості</a:t>
            </a:r>
            <a:r>
              <a:rPr lang="ru-RU" sz="3200" dirty="0"/>
              <a:t> </a:t>
            </a:r>
            <a:r>
              <a:rPr lang="ru-RU" sz="3200" dirty="0" err="1"/>
              <a:t>поділяються</a:t>
            </a:r>
            <a:r>
              <a:rPr lang="ru-RU" sz="3200" dirty="0"/>
              <a:t> на </a:t>
            </a:r>
            <a:r>
              <a:rPr lang="ru-RU" sz="3200" u="sng" dirty="0" err="1"/>
              <a:t>майбутні</a:t>
            </a:r>
            <a:r>
              <a:rPr lang="ru-RU" sz="3200" u="sng" dirty="0"/>
              <a:t> </a:t>
            </a:r>
            <a:r>
              <a:rPr lang="ru-RU" sz="3200" u="sng" dirty="0" err="1"/>
              <a:t>об’єкти</a:t>
            </a:r>
            <a:r>
              <a:rPr lang="ru-RU" sz="3200" u="sng" dirty="0"/>
              <a:t> </a:t>
            </a:r>
            <a:r>
              <a:rPr lang="ru-RU" sz="3200" u="sng" dirty="0" err="1"/>
              <a:t>житлової</a:t>
            </a:r>
            <a:r>
              <a:rPr lang="ru-RU" sz="3200" u="sng" dirty="0"/>
              <a:t> </a:t>
            </a:r>
            <a:r>
              <a:rPr lang="ru-RU" sz="3200" u="sng" dirty="0" err="1"/>
              <a:t>нерухомості</a:t>
            </a:r>
            <a:r>
              <a:rPr lang="ru-RU" sz="3200" u="sng" dirty="0"/>
              <a:t> </a:t>
            </a:r>
            <a:r>
              <a:rPr lang="ru-RU" sz="3200" dirty="0"/>
              <a:t>(квартира, </a:t>
            </a:r>
            <a:r>
              <a:rPr lang="ru-RU" sz="3200" dirty="0" err="1"/>
              <a:t>інше</a:t>
            </a:r>
            <a:r>
              <a:rPr lang="ru-RU" sz="3200" dirty="0"/>
              <a:t> </a:t>
            </a:r>
            <a:r>
              <a:rPr lang="ru-RU" sz="3200" dirty="0" err="1"/>
              <a:t>житлове</a:t>
            </a:r>
            <a:r>
              <a:rPr lang="ru-RU" sz="3200" dirty="0"/>
              <a:t> </a:t>
            </a:r>
            <a:r>
              <a:rPr lang="ru-RU" sz="3200" dirty="0" err="1"/>
              <a:t>приміщення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) та </a:t>
            </a:r>
            <a:r>
              <a:rPr lang="ru-RU" sz="3200" u="sng" dirty="0" err="1"/>
              <a:t>майбутні</a:t>
            </a:r>
            <a:r>
              <a:rPr lang="ru-RU" sz="3200" u="sng" dirty="0"/>
              <a:t> </a:t>
            </a:r>
            <a:r>
              <a:rPr lang="ru-RU" sz="3200" u="sng" dirty="0" err="1"/>
              <a:t>об’єкти</a:t>
            </a:r>
            <a:r>
              <a:rPr lang="ru-RU" sz="3200" u="sng" dirty="0"/>
              <a:t> </a:t>
            </a:r>
            <a:r>
              <a:rPr lang="ru-RU" sz="3200" u="sng" dirty="0" err="1"/>
              <a:t>нежитлової</a:t>
            </a:r>
            <a:r>
              <a:rPr lang="ru-RU" sz="3200" u="sng" dirty="0"/>
              <a:t> </a:t>
            </a:r>
            <a:r>
              <a:rPr lang="ru-RU" sz="3200" u="sng" dirty="0" err="1"/>
              <a:t>нерухомості</a:t>
            </a:r>
            <a:r>
              <a:rPr lang="ru-RU" sz="3200" u="sng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гаражний</a:t>
            </a:r>
            <a:r>
              <a:rPr lang="ru-RU" sz="3200" dirty="0"/>
              <a:t> бокс, </a:t>
            </a:r>
            <a:r>
              <a:rPr lang="ru-RU" sz="3200" dirty="0" err="1"/>
              <a:t>інше</a:t>
            </a:r>
            <a:r>
              <a:rPr lang="ru-RU" sz="3200" dirty="0"/>
              <a:t> </a:t>
            </a:r>
            <a:r>
              <a:rPr lang="ru-RU" sz="3200" dirty="0" err="1"/>
              <a:t>нежитлове</a:t>
            </a:r>
            <a:r>
              <a:rPr lang="ru-RU" sz="3200" dirty="0"/>
              <a:t> </a:t>
            </a:r>
            <a:r>
              <a:rPr lang="ru-RU" sz="3200" dirty="0" err="1"/>
              <a:t>приміщення</a:t>
            </a:r>
            <a:r>
              <a:rPr lang="ru-RU" sz="3200" dirty="0"/>
              <a:t>, </a:t>
            </a:r>
            <a:r>
              <a:rPr lang="ru-RU" sz="3200" dirty="0" err="1"/>
              <a:t>машиномісце</a:t>
            </a:r>
            <a:r>
              <a:rPr lang="ru-RU" sz="3200" dirty="0"/>
              <a:t> </a:t>
            </a:r>
            <a:r>
              <a:rPr lang="ru-RU" sz="3200" dirty="0" err="1"/>
              <a:t>тощо</a:t>
            </a:r>
            <a:r>
              <a:rPr lang="ru-RU" sz="3200" dirty="0"/>
              <a:t>);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98537" y="4586881"/>
            <a:ext cx="6942608" cy="6365008"/>
          </a:xfrm>
          <a:custGeom>
            <a:avLst/>
            <a:gdLst/>
            <a:ahLst/>
            <a:cxnLst/>
            <a:rect l="l" t="t" r="r" b="b"/>
            <a:pathLst>
              <a:path w="4640580" h="4254500">
                <a:moveTo>
                  <a:pt x="2793633" y="38100"/>
                </a:moveTo>
                <a:lnTo>
                  <a:pt x="1846946" y="38100"/>
                </a:lnTo>
                <a:lnTo>
                  <a:pt x="1534670" y="127000"/>
                </a:lnTo>
                <a:lnTo>
                  <a:pt x="1491573" y="152400"/>
                </a:lnTo>
                <a:lnTo>
                  <a:pt x="1406613" y="177800"/>
                </a:lnTo>
                <a:lnTo>
                  <a:pt x="1364768" y="203200"/>
                </a:lnTo>
                <a:lnTo>
                  <a:pt x="1323360" y="215900"/>
                </a:lnTo>
                <a:lnTo>
                  <a:pt x="1241893" y="266700"/>
                </a:lnTo>
                <a:lnTo>
                  <a:pt x="1201853" y="279400"/>
                </a:lnTo>
                <a:lnTo>
                  <a:pt x="1123210" y="330200"/>
                </a:lnTo>
                <a:lnTo>
                  <a:pt x="1046546" y="381000"/>
                </a:lnTo>
                <a:lnTo>
                  <a:pt x="971939" y="431800"/>
                </a:lnTo>
                <a:lnTo>
                  <a:pt x="935431" y="457200"/>
                </a:lnTo>
                <a:lnTo>
                  <a:pt x="899466" y="482600"/>
                </a:lnTo>
                <a:lnTo>
                  <a:pt x="864055" y="508000"/>
                </a:lnTo>
                <a:lnTo>
                  <a:pt x="829206" y="533400"/>
                </a:lnTo>
                <a:lnTo>
                  <a:pt x="794929" y="571500"/>
                </a:lnTo>
                <a:lnTo>
                  <a:pt x="761235" y="596900"/>
                </a:lnTo>
                <a:lnTo>
                  <a:pt x="728132" y="622300"/>
                </a:lnTo>
                <a:lnTo>
                  <a:pt x="695630" y="660400"/>
                </a:lnTo>
                <a:lnTo>
                  <a:pt x="663740" y="685800"/>
                </a:lnTo>
                <a:lnTo>
                  <a:pt x="632471" y="723900"/>
                </a:lnTo>
                <a:lnTo>
                  <a:pt x="601832" y="762000"/>
                </a:lnTo>
                <a:lnTo>
                  <a:pt x="571833" y="787400"/>
                </a:lnTo>
                <a:lnTo>
                  <a:pt x="542484" y="825500"/>
                </a:lnTo>
                <a:lnTo>
                  <a:pt x="513795" y="863600"/>
                </a:lnTo>
                <a:lnTo>
                  <a:pt x="485775" y="889000"/>
                </a:lnTo>
                <a:lnTo>
                  <a:pt x="458434" y="927100"/>
                </a:lnTo>
                <a:lnTo>
                  <a:pt x="431781" y="965200"/>
                </a:lnTo>
                <a:lnTo>
                  <a:pt x="405827" y="1003300"/>
                </a:lnTo>
                <a:lnTo>
                  <a:pt x="380581" y="1041400"/>
                </a:lnTo>
                <a:lnTo>
                  <a:pt x="356053" y="1079500"/>
                </a:lnTo>
                <a:lnTo>
                  <a:pt x="332252" y="1117600"/>
                </a:lnTo>
                <a:lnTo>
                  <a:pt x="309189" y="1155700"/>
                </a:lnTo>
                <a:lnTo>
                  <a:pt x="286872" y="1193800"/>
                </a:lnTo>
                <a:lnTo>
                  <a:pt x="265311" y="1231900"/>
                </a:lnTo>
                <a:lnTo>
                  <a:pt x="244517" y="1282700"/>
                </a:lnTo>
                <a:lnTo>
                  <a:pt x="224498" y="1320800"/>
                </a:lnTo>
                <a:lnTo>
                  <a:pt x="205265" y="1358900"/>
                </a:lnTo>
                <a:lnTo>
                  <a:pt x="186828" y="1397000"/>
                </a:lnTo>
                <a:lnTo>
                  <a:pt x="169195" y="1447800"/>
                </a:lnTo>
                <a:lnTo>
                  <a:pt x="152377" y="1485900"/>
                </a:lnTo>
                <a:lnTo>
                  <a:pt x="136383" y="1524000"/>
                </a:lnTo>
                <a:lnTo>
                  <a:pt x="121223" y="1574800"/>
                </a:lnTo>
                <a:lnTo>
                  <a:pt x="106907" y="1612900"/>
                </a:lnTo>
                <a:lnTo>
                  <a:pt x="93445" y="1663700"/>
                </a:lnTo>
                <a:lnTo>
                  <a:pt x="80845" y="1701800"/>
                </a:lnTo>
                <a:lnTo>
                  <a:pt x="69118" y="1752600"/>
                </a:lnTo>
                <a:lnTo>
                  <a:pt x="58274" y="1790700"/>
                </a:lnTo>
                <a:lnTo>
                  <a:pt x="48322" y="1841500"/>
                </a:lnTo>
                <a:lnTo>
                  <a:pt x="39271" y="1892300"/>
                </a:lnTo>
                <a:lnTo>
                  <a:pt x="31132" y="1930400"/>
                </a:lnTo>
                <a:lnTo>
                  <a:pt x="23915" y="1981200"/>
                </a:lnTo>
                <a:lnTo>
                  <a:pt x="17628" y="2032000"/>
                </a:lnTo>
                <a:lnTo>
                  <a:pt x="12282" y="2070100"/>
                </a:lnTo>
                <a:lnTo>
                  <a:pt x="7886" y="2120900"/>
                </a:lnTo>
                <a:lnTo>
                  <a:pt x="4450" y="2171700"/>
                </a:lnTo>
                <a:lnTo>
                  <a:pt x="1984" y="2222500"/>
                </a:lnTo>
                <a:lnTo>
                  <a:pt x="497" y="2260600"/>
                </a:lnTo>
                <a:lnTo>
                  <a:pt x="0" y="2311400"/>
                </a:lnTo>
                <a:lnTo>
                  <a:pt x="497" y="2362200"/>
                </a:lnTo>
                <a:lnTo>
                  <a:pt x="1984" y="2413000"/>
                </a:lnTo>
                <a:lnTo>
                  <a:pt x="4450" y="2463800"/>
                </a:lnTo>
                <a:lnTo>
                  <a:pt x="7886" y="2501900"/>
                </a:lnTo>
                <a:lnTo>
                  <a:pt x="12282" y="2552700"/>
                </a:lnTo>
                <a:lnTo>
                  <a:pt x="17628" y="2603500"/>
                </a:lnTo>
                <a:lnTo>
                  <a:pt x="23915" y="2654300"/>
                </a:lnTo>
                <a:lnTo>
                  <a:pt x="31132" y="2692400"/>
                </a:lnTo>
                <a:lnTo>
                  <a:pt x="39271" y="2743200"/>
                </a:lnTo>
                <a:lnTo>
                  <a:pt x="48322" y="2794000"/>
                </a:lnTo>
                <a:lnTo>
                  <a:pt x="58274" y="2832100"/>
                </a:lnTo>
                <a:lnTo>
                  <a:pt x="69118" y="2882900"/>
                </a:lnTo>
                <a:lnTo>
                  <a:pt x="80845" y="2921000"/>
                </a:lnTo>
                <a:lnTo>
                  <a:pt x="93445" y="2971800"/>
                </a:lnTo>
                <a:lnTo>
                  <a:pt x="106907" y="3009900"/>
                </a:lnTo>
                <a:lnTo>
                  <a:pt x="121223" y="3060700"/>
                </a:lnTo>
                <a:lnTo>
                  <a:pt x="136383" y="3098800"/>
                </a:lnTo>
                <a:lnTo>
                  <a:pt x="152377" y="3149600"/>
                </a:lnTo>
                <a:lnTo>
                  <a:pt x="169195" y="3187700"/>
                </a:lnTo>
                <a:lnTo>
                  <a:pt x="186828" y="3225800"/>
                </a:lnTo>
                <a:lnTo>
                  <a:pt x="205265" y="3276600"/>
                </a:lnTo>
                <a:lnTo>
                  <a:pt x="224498" y="3314700"/>
                </a:lnTo>
                <a:lnTo>
                  <a:pt x="244517" y="3352800"/>
                </a:lnTo>
                <a:lnTo>
                  <a:pt x="265311" y="3390900"/>
                </a:lnTo>
                <a:lnTo>
                  <a:pt x="286872" y="3429000"/>
                </a:lnTo>
                <a:lnTo>
                  <a:pt x="309189" y="3479800"/>
                </a:lnTo>
                <a:lnTo>
                  <a:pt x="332252" y="3517900"/>
                </a:lnTo>
                <a:lnTo>
                  <a:pt x="356053" y="3556000"/>
                </a:lnTo>
                <a:lnTo>
                  <a:pt x="380581" y="3594100"/>
                </a:lnTo>
                <a:lnTo>
                  <a:pt x="405827" y="3632200"/>
                </a:lnTo>
                <a:lnTo>
                  <a:pt x="431781" y="3657600"/>
                </a:lnTo>
                <a:lnTo>
                  <a:pt x="458434" y="3695700"/>
                </a:lnTo>
                <a:lnTo>
                  <a:pt x="485775" y="3733800"/>
                </a:lnTo>
                <a:lnTo>
                  <a:pt x="513795" y="3771900"/>
                </a:lnTo>
                <a:lnTo>
                  <a:pt x="542484" y="3810000"/>
                </a:lnTo>
                <a:lnTo>
                  <a:pt x="571833" y="3835400"/>
                </a:lnTo>
                <a:lnTo>
                  <a:pt x="601832" y="3873500"/>
                </a:lnTo>
                <a:lnTo>
                  <a:pt x="632471" y="3911600"/>
                </a:lnTo>
                <a:lnTo>
                  <a:pt x="663740" y="3937000"/>
                </a:lnTo>
                <a:lnTo>
                  <a:pt x="695630" y="3975100"/>
                </a:lnTo>
                <a:lnTo>
                  <a:pt x="728132" y="4000500"/>
                </a:lnTo>
                <a:lnTo>
                  <a:pt x="761235" y="4038600"/>
                </a:lnTo>
                <a:lnTo>
                  <a:pt x="794929" y="4064000"/>
                </a:lnTo>
                <a:lnTo>
                  <a:pt x="829206" y="4089400"/>
                </a:lnTo>
                <a:lnTo>
                  <a:pt x="864055" y="4127500"/>
                </a:lnTo>
                <a:lnTo>
                  <a:pt x="899466" y="4152900"/>
                </a:lnTo>
                <a:lnTo>
                  <a:pt x="935431" y="4178300"/>
                </a:lnTo>
                <a:lnTo>
                  <a:pt x="971939" y="4203700"/>
                </a:lnTo>
                <a:lnTo>
                  <a:pt x="1046546" y="4254500"/>
                </a:lnTo>
                <a:lnTo>
                  <a:pt x="3594033" y="4254500"/>
                </a:lnTo>
                <a:lnTo>
                  <a:pt x="3668640" y="4203700"/>
                </a:lnTo>
                <a:lnTo>
                  <a:pt x="3705148" y="4178300"/>
                </a:lnTo>
                <a:lnTo>
                  <a:pt x="3741113" y="4152900"/>
                </a:lnTo>
                <a:lnTo>
                  <a:pt x="3776524" y="4127500"/>
                </a:lnTo>
                <a:lnTo>
                  <a:pt x="3811373" y="4089400"/>
                </a:lnTo>
                <a:lnTo>
                  <a:pt x="3845650" y="4064000"/>
                </a:lnTo>
                <a:lnTo>
                  <a:pt x="3879344" y="4038600"/>
                </a:lnTo>
                <a:lnTo>
                  <a:pt x="3912447" y="4000500"/>
                </a:lnTo>
                <a:lnTo>
                  <a:pt x="3944949" y="3975100"/>
                </a:lnTo>
                <a:lnTo>
                  <a:pt x="3976839" y="3937000"/>
                </a:lnTo>
                <a:lnTo>
                  <a:pt x="4008108" y="3911600"/>
                </a:lnTo>
                <a:lnTo>
                  <a:pt x="4038747" y="3873500"/>
                </a:lnTo>
                <a:lnTo>
                  <a:pt x="4068746" y="3835400"/>
                </a:lnTo>
                <a:lnTo>
                  <a:pt x="4098095" y="3810000"/>
                </a:lnTo>
                <a:lnTo>
                  <a:pt x="4126784" y="3771900"/>
                </a:lnTo>
                <a:lnTo>
                  <a:pt x="4154804" y="3733800"/>
                </a:lnTo>
                <a:lnTo>
                  <a:pt x="4182145" y="3695700"/>
                </a:lnTo>
                <a:lnTo>
                  <a:pt x="4208798" y="3657600"/>
                </a:lnTo>
                <a:lnTo>
                  <a:pt x="4234752" y="3632200"/>
                </a:lnTo>
                <a:lnTo>
                  <a:pt x="4259998" y="3594100"/>
                </a:lnTo>
                <a:lnTo>
                  <a:pt x="4284526" y="3556000"/>
                </a:lnTo>
                <a:lnTo>
                  <a:pt x="4308327" y="3517900"/>
                </a:lnTo>
                <a:lnTo>
                  <a:pt x="4331390" y="3479800"/>
                </a:lnTo>
                <a:lnTo>
                  <a:pt x="4353707" y="3429000"/>
                </a:lnTo>
                <a:lnTo>
                  <a:pt x="4375268" y="3390900"/>
                </a:lnTo>
                <a:lnTo>
                  <a:pt x="4396062" y="3352800"/>
                </a:lnTo>
                <a:lnTo>
                  <a:pt x="4416081" y="3314700"/>
                </a:lnTo>
                <a:lnTo>
                  <a:pt x="4435314" y="3276600"/>
                </a:lnTo>
                <a:lnTo>
                  <a:pt x="4453751" y="3225800"/>
                </a:lnTo>
                <a:lnTo>
                  <a:pt x="4471384" y="3187700"/>
                </a:lnTo>
                <a:lnTo>
                  <a:pt x="4488202" y="3149600"/>
                </a:lnTo>
                <a:lnTo>
                  <a:pt x="4504196" y="3098800"/>
                </a:lnTo>
                <a:lnTo>
                  <a:pt x="4519356" y="3060700"/>
                </a:lnTo>
                <a:lnTo>
                  <a:pt x="4533672" y="3009900"/>
                </a:lnTo>
                <a:lnTo>
                  <a:pt x="4547134" y="2971800"/>
                </a:lnTo>
                <a:lnTo>
                  <a:pt x="4559734" y="2921000"/>
                </a:lnTo>
                <a:lnTo>
                  <a:pt x="4571461" y="2882900"/>
                </a:lnTo>
                <a:lnTo>
                  <a:pt x="4582305" y="2832100"/>
                </a:lnTo>
                <a:lnTo>
                  <a:pt x="4592257" y="2794000"/>
                </a:lnTo>
                <a:lnTo>
                  <a:pt x="4601308" y="2743200"/>
                </a:lnTo>
                <a:lnTo>
                  <a:pt x="4609447" y="2692400"/>
                </a:lnTo>
                <a:lnTo>
                  <a:pt x="4616664" y="2654300"/>
                </a:lnTo>
                <a:lnTo>
                  <a:pt x="4622951" y="2603500"/>
                </a:lnTo>
                <a:lnTo>
                  <a:pt x="4628297" y="2552700"/>
                </a:lnTo>
                <a:lnTo>
                  <a:pt x="4632693" y="2501900"/>
                </a:lnTo>
                <a:lnTo>
                  <a:pt x="4636129" y="2463800"/>
                </a:lnTo>
                <a:lnTo>
                  <a:pt x="4638595" y="2413000"/>
                </a:lnTo>
                <a:lnTo>
                  <a:pt x="4640082" y="2362200"/>
                </a:lnTo>
                <a:lnTo>
                  <a:pt x="4640580" y="2311400"/>
                </a:lnTo>
                <a:lnTo>
                  <a:pt x="4640082" y="2260600"/>
                </a:lnTo>
                <a:lnTo>
                  <a:pt x="4638595" y="2222500"/>
                </a:lnTo>
                <a:lnTo>
                  <a:pt x="4636129" y="2171700"/>
                </a:lnTo>
                <a:lnTo>
                  <a:pt x="4632693" y="2120900"/>
                </a:lnTo>
                <a:lnTo>
                  <a:pt x="4628297" y="2070100"/>
                </a:lnTo>
                <a:lnTo>
                  <a:pt x="4622951" y="2032000"/>
                </a:lnTo>
                <a:lnTo>
                  <a:pt x="4616664" y="1981200"/>
                </a:lnTo>
                <a:lnTo>
                  <a:pt x="4609447" y="1930400"/>
                </a:lnTo>
                <a:lnTo>
                  <a:pt x="4601308" y="1892300"/>
                </a:lnTo>
                <a:lnTo>
                  <a:pt x="4592257" y="1841500"/>
                </a:lnTo>
                <a:lnTo>
                  <a:pt x="4582305" y="1790700"/>
                </a:lnTo>
                <a:lnTo>
                  <a:pt x="4571461" y="1752600"/>
                </a:lnTo>
                <a:lnTo>
                  <a:pt x="4559734" y="1701800"/>
                </a:lnTo>
                <a:lnTo>
                  <a:pt x="4547134" y="1663700"/>
                </a:lnTo>
                <a:lnTo>
                  <a:pt x="4533672" y="1612900"/>
                </a:lnTo>
                <a:lnTo>
                  <a:pt x="4519356" y="1574800"/>
                </a:lnTo>
                <a:lnTo>
                  <a:pt x="4504196" y="1524000"/>
                </a:lnTo>
                <a:lnTo>
                  <a:pt x="4488202" y="1485900"/>
                </a:lnTo>
                <a:lnTo>
                  <a:pt x="4471384" y="1447800"/>
                </a:lnTo>
                <a:lnTo>
                  <a:pt x="4453751" y="1397000"/>
                </a:lnTo>
                <a:lnTo>
                  <a:pt x="4435314" y="1358900"/>
                </a:lnTo>
                <a:lnTo>
                  <a:pt x="4416081" y="1320800"/>
                </a:lnTo>
                <a:lnTo>
                  <a:pt x="4396062" y="1282700"/>
                </a:lnTo>
                <a:lnTo>
                  <a:pt x="4375268" y="1231900"/>
                </a:lnTo>
                <a:lnTo>
                  <a:pt x="4353707" y="1193800"/>
                </a:lnTo>
                <a:lnTo>
                  <a:pt x="4331390" y="1155700"/>
                </a:lnTo>
                <a:lnTo>
                  <a:pt x="4308327" y="1117600"/>
                </a:lnTo>
                <a:lnTo>
                  <a:pt x="4284526" y="1079500"/>
                </a:lnTo>
                <a:lnTo>
                  <a:pt x="4259998" y="1041400"/>
                </a:lnTo>
                <a:lnTo>
                  <a:pt x="4234752" y="1003300"/>
                </a:lnTo>
                <a:lnTo>
                  <a:pt x="4208798" y="965200"/>
                </a:lnTo>
                <a:lnTo>
                  <a:pt x="4182145" y="927100"/>
                </a:lnTo>
                <a:lnTo>
                  <a:pt x="4154804" y="889000"/>
                </a:lnTo>
                <a:lnTo>
                  <a:pt x="4126784" y="863600"/>
                </a:lnTo>
                <a:lnTo>
                  <a:pt x="4098095" y="825500"/>
                </a:lnTo>
                <a:lnTo>
                  <a:pt x="4068746" y="787400"/>
                </a:lnTo>
                <a:lnTo>
                  <a:pt x="4038747" y="762000"/>
                </a:lnTo>
                <a:lnTo>
                  <a:pt x="4008108" y="723900"/>
                </a:lnTo>
                <a:lnTo>
                  <a:pt x="3976839" y="685800"/>
                </a:lnTo>
                <a:lnTo>
                  <a:pt x="3944949" y="660400"/>
                </a:lnTo>
                <a:lnTo>
                  <a:pt x="3912447" y="622300"/>
                </a:lnTo>
                <a:lnTo>
                  <a:pt x="3879344" y="596900"/>
                </a:lnTo>
                <a:lnTo>
                  <a:pt x="3845650" y="571500"/>
                </a:lnTo>
                <a:lnTo>
                  <a:pt x="3811373" y="533400"/>
                </a:lnTo>
                <a:lnTo>
                  <a:pt x="3776524" y="508000"/>
                </a:lnTo>
                <a:lnTo>
                  <a:pt x="3741113" y="482600"/>
                </a:lnTo>
                <a:lnTo>
                  <a:pt x="3705148" y="457200"/>
                </a:lnTo>
                <a:lnTo>
                  <a:pt x="3668640" y="431800"/>
                </a:lnTo>
                <a:lnTo>
                  <a:pt x="3594033" y="381000"/>
                </a:lnTo>
                <a:lnTo>
                  <a:pt x="3517369" y="330200"/>
                </a:lnTo>
                <a:lnTo>
                  <a:pt x="3438726" y="279400"/>
                </a:lnTo>
                <a:lnTo>
                  <a:pt x="3398686" y="266700"/>
                </a:lnTo>
                <a:lnTo>
                  <a:pt x="3317219" y="215900"/>
                </a:lnTo>
                <a:lnTo>
                  <a:pt x="3275811" y="203200"/>
                </a:lnTo>
                <a:lnTo>
                  <a:pt x="3233966" y="177800"/>
                </a:lnTo>
                <a:lnTo>
                  <a:pt x="3149006" y="152400"/>
                </a:lnTo>
                <a:lnTo>
                  <a:pt x="3105909" y="127000"/>
                </a:lnTo>
                <a:lnTo>
                  <a:pt x="2793633" y="38100"/>
                </a:lnTo>
                <a:close/>
              </a:path>
              <a:path w="4640580" h="4254500">
                <a:moveTo>
                  <a:pt x="2701295" y="25400"/>
                </a:moveTo>
                <a:lnTo>
                  <a:pt x="1939284" y="25400"/>
                </a:lnTo>
                <a:lnTo>
                  <a:pt x="1892955" y="38100"/>
                </a:lnTo>
                <a:lnTo>
                  <a:pt x="2747624" y="38100"/>
                </a:lnTo>
                <a:lnTo>
                  <a:pt x="2701295" y="25400"/>
                </a:lnTo>
                <a:close/>
              </a:path>
              <a:path w="4640580" h="4254500">
                <a:moveTo>
                  <a:pt x="2607714" y="12700"/>
                </a:moveTo>
                <a:lnTo>
                  <a:pt x="2032865" y="12700"/>
                </a:lnTo>
                <a:lnTo>
                  <a:pt x="1985924" y="25400"/>
                </a:lnTo>
                <a:lnTo>
                  <a:pt x="2654655" y="25400"/>
                </a:lnTo>
                <a:lnTo>
                  <a:pt x="2607714" y="12700"/>
                </a:lnTo>
                <a:close/>
              </a:path>
              <a:path w="4640580" h="4254500">
                <a:moveTo>
                  <a:pt x="2512968" y="0"/>
                </a:moveTo>
                <a:lnTo>
                  <a:pt x="2127611" y="0"/>
                </a:lnTo>
                <a:lnTo>
                  <a:pt x="2080097" y="12700"/>
                </a:lnTo>
                <a:lnTo>
                  <a:pt x="2560482" y="12700"/>
                </a:lnTo>
                <a:lnTo>
                  <a:pt x="2512968" y="0"/>
                </a:lnTo>
                <a:close/>
              </a:path>
            </a:pathLst>
          </a:custGeom>
          <a:solidFill>
            <a:srgbClr val="1E3C61">
              <a:alpha val="28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7" name="object 7"/>
          <p:cNvSpPr/>
          <p:nvPr/>
        </p:nvSpPr>
        <p:spPr>
          <a:xfrm>
            <a:off x="12496800" y="-356394"/>
            <a:ext cx="6205008" cy="5844194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D7DDE4">
              <a:alpha val="67057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2118394" y="625498"/>
            <a:ext cx="6169606" cy="23544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000" dirty="0"/>
              <a:t>Закон України № </a:t>
            </a:r>
            <a:r>
              <a:rPr lang="ru-RU" sz="3000" b="1" dirty="0" smtClean="0"/>
              <a:t>2518-I</a:t>
            </a:r>
            <a:r>
              <a:rPr lang="ru-RU" sz="3000" dirty="0"/>
              <a:t> </a:t>
            </a:r>
            <a:endParaRPr lang="ru-RU" sz="3000" dirty="0" smtClean="0"/>
          </a:p>
          <a:p>
            <a:pPr algn="r"/>
            <a:r>
              <a:rPr lang="ru-RU" sz="3000" dirty="0" err="1"/>
              <a:t>від</a:t>
            </a:r>
            <a:r>
              <a:rPr lang="ru-RU" sz="3000" dirty="0"/>
              <a:t> </a:t>
            </a:r>
            <a:r>
              <a:rPr lang="ru-RU" sz="3000" dirty="0" smtClean="0"/>
              <a:t>15.08.2022</a:t>
            </a:r>
          </a:p>
          <a:p>
            <a:pPr algn="r"/>
            <a:r>
              <a:rPr lang="ru-RU" sz="3000" dirty="0" smtClean="0">
                <a:hlinkClick r:id="rId2"/>
              </a:rPr>
              <a:t>Про </a:t>
            </a:r>
            <a:r>
              <a:rPr lang="ru-RU" sz="3000" dirty="0" err="1">
                <a:hlinkClick r:id="rId2"/>
              </a:rPr>
              <a:t>гарантування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речових</a:t>
            </a:r>
            <a:r>
              <a:rPr lang="ru-RU" sz="3000" dirty="0">
                <a:hlinkClick r:id="rId2"/>
              </a:rPr>
              <a:t> прав на </a:t>
            </a:r>
            <a:r>
              <a:rPr lang="ru-RU" sz="3000" dirty="0" err="1">
                <a:hlinkClick r:id="rId2"/>
              </a:rPr>
              <a:t>об'єкти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нерухомого</a:t>
            </a:r>
            <a:r>
              <a:rPr lang="ru-RU" sz="3000" dirty="0">
                <a:hlinkClick r:id="rId2"/>
              </a:rPr>
              <a:t> майна, </a:t>
            </a:r>
            <a:r>
              <a:rPr lang="ru-RU" sz="3000" dirty="0" err="1">
                <a:hlinkClick r:id="rId2"/>
              </a:rPr>
              <a:t>які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будуть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споруджені</a:t>
            </a:r>
            <a:r>
              <a:rPr lang="ru-RU" sz="3000" dirty="0">
                <a:hlinkClick r:id="rId2"/>
              </a:rPr>
              <a:t> в </a:t>
            </a:r>
            <a:r>
              <a:rPr lang="ru-RU" sz="3000" dirty="0" err="1">
                <a:hlinkClick r:id="rId2"/>
              </a:rPr>
              <a:t>майбутньому</a:t>
            </a:r>
            <a:endParaRPr lang="ru-RU" sz="3000" dirty="0"/>
          </a:p>
        </p:txBody>
      </p:sp>
      <p:pic>
        <p:nvPicPr>
          <p:cNvPr id="11" name="Рисунок 1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6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15.08.2022 № </a:t>
            </a:r>
            <a:r>
              <a:rPr lang="ru-RU" sz="3000" b="1" dirty="0" smtClean="0"/>
              <a:t>2518-I</a:t>
            </a:r>
          </a:p>
          <a:p>
            <a:pPr algn="r"/>
            <a:r>
              <a:rPr lang="ru-RU" sz="3000" dirty="0" smtClean="0">
                <a:hlinkClick r:id="rId2"/>
              </a:rPr>
              <a:t>Про </a:t>
            </a:r>
            <a:r>
              <a:rPr lang="ru-RU" sz="3000" dirty="0" err="1">
                <a:hlinkClick r:id="rId2"/>
              </a:rPr>
              <a:t>гарантування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речових</a:t>
            </a:r>
            <a:r>
              <a:rPr lang="ru-RU" sz="3000" dirty="0">
                <a:hlinkClick r:id="rId2"/>
              </a:rPr>
              <a:t> прав на </a:t>
            </a:r>
            <a:r>
              <a:rPr lang="ru-RU" sz="3000" dirty="0" err="1">
                <a:hlinkClick r:id="rId2"/>
              </a:rPr>
              <a:t>об'єкти</a:t>
            </a:r>
            <a:r>
              <a:rPr lang="ru-RU" sz="3000" dirty="0">
                <a:hlinkClick r:id="rId2"/>
              </a:rPr>
              <a:t> </a:t>
            </a:r>
            <a:endParaRPr lang="ru-RU" sz="3000" dirty="0" smtClean="0">
              <a:hlinkClick r:id="rId2"/>
            </a:endParaRPr>
          </a:p>
          <a:p>
            <a:pPr algn="r"/>
            <a:r>
              <a:rPr lang="ru-RU" sz="3000" dirty="0" err="1" smtClean="0">
                <a:hlinkClick r:id="rId2"/>
              </a:rPr>
              <a:t>нерухомого</a:t>
            </a:r>
            <a:r>
              <a:rPr lang="ru-RU" sz="3000" dirty="0" smtClean="0">
                <a:hlinkClick r:id="rId2"/>
              </a:rPr>
              <a:t> </a:t>
            </a:r>
            <a:r>
              <a:rPr lang="ru-RU" sz="3000" dirty="0">
                <a:hlinkClick r:id="rId2"/>
              </a:rPr>
              <a:t>майна, </a:t>
            </a:r>
            <a:r>
              <a:rPr lang="ru-RU" sz="3000" dirty="0" err="1">
                <a:hlinkClick r:id="rId2"/>
              </a:rPr>
              <a:t>які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будуть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споруджені</a:t>
            </a:r>
            <a:r>
              <a:rPr lang="ru-RU" sz="3000" dirty="0">
                <a:hlinkClick r:id="rId2"/>
              </a:rPr>
              <a:t> в </a:t>
            </a:r>
            <a:r>
              <a:rPr lang="ru-RU" sz="3000" dirty="0" err="1" smtClean="0">
                <a:hlinkClick r:id="rId2"/>
              </a:rPr>
              <a:t>майбутньому</a:t>
            </a:r>
            <a:endParaRPr lang="ru-RU" sz="3000" dirty="0"/>
          </a:p>
          <a:p>
            <a:endParaRPr lang="ru-RU" sz="2693" b="1" dirty="0" smtClean="0"/>
          </a:p>
          <a:p>
            <a:pPr algn="just"/>
            <a:r>
              <a:rPr lang="ru-RU" sz="3200" b="1" dirty="0" err="1" smtClean="0"/>
              <a:t>Спеціальне</a:t>
            </a:r>
            <a:r>
              <a:rPr lang="ru-RU" sz="3200" b="1" dirty="0" smtClean="0"/>
              <a:t> </a:t>
            </a:r>
            <a:r>
              <a:rPr lang="ru-RU" sz="3200" b="1" dirty="0"/>
              <a:t>МАЙНОВЕ ПРАВО на </a:t>
            </a:r>
            <a:r>
              <a:rPr lang="ru-RU" sz="3200" b="1" dirty="0" err="1"/>
              <a:t>об’єкт</a:t>
            </a:r>
            <a:r>
              <a:rPr lang="ru-RU" sz="3200" b="1" dirty="0"/>
              <a:t> </a:t>
            </a:r>
            <a:r>
              <a:rPr lang="ru-RU" sz="3200" b="1" dirty="0" err="1"/>
              <a:t>незавершеного</a:t>
            </a:r>
            <a:r>
              <a:rPr lang="ru-RU" sz="3200" b="1" dirty="0"/>
              <a:t> </a:t>
            </a:r>
            <a:r>
              <a:rPr lang="ru-RU" sz="3200" b="1" dirty="0" err="1"/>
              <a:t>будівництва</a:t>
            </a:r>
            <a:r>
              <a:rPr lang="ru-RU" sz="3200" b="1" dirty="0"/>
              <a:t>, </a:t>
            </a:r>
            <a:r>
              <a:rPr lang="ru-RU" sz="3200" b="1" dirty="0" err="1" smtClean="0"/>
              <a:t>майбутній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об’єкт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нерухомості</a:t>
            </a:r>
            <a:r>
              <a:rPr lang="ru-RU" sz="3200" b="1" dirty="0" smtClean="0"/>
              <a:t> </a:t>
            </a:r>
            <a:r>
              <a:rPr lang="ru-RU" sz="3200" dirty="0" smtClean="0"/>
              <a:t>(</a:t>
            </a:r>
            <a:r>
              <a:rPr lang="ru-RU" sz="3200" dirty="0" err="1" smtClean="0"/>
              <a:t>далі</a:t>
            </a:r>
            <a:r>
              <a:rPr lang="ru-RU" sz="3200" dirty="0" smtClean="0"/>
              <a:t> - </a:t>
            </a:r>
            <a:r>
              <a:rPr lang="ru-RU" sz="3200" dirty="0" err="1" smtClean="0"/>
              <a:t>спеціальне</a:t>
            </a:r>
            <a:r>
              <a:rPr lang="ru-RU" sz="3200" dirty="0" smtClean="0"/>
              <a:t> </a:t>
            </a:r>
            <a:r>
              <a:rPr lang="ru-RU" sz="3200" dirty="0" err="1" smtClean="0"/>
              <a:t>майнове</a:t>
            </a:r>
            <a:r>
              <a:rPr lang="ru-RU" sz="3200" dirty="0" smtClean="0"/>
              <a:t> право) - </a:t>
            </a:r>
            <a:r>
              <a:rPr lang="ru-RU" sz="3200" dirty="0" err="1" smtClean="0"/>
              <a:t>різновид</a:t>
            </a:r>
            <a:r>
              <a:rPr lang="ru-RU" sz="3200" dirty="0" smtClean="0"/>
              <a:t> </a:t>
            </a:r>
            <a:r>
              <a:rPr lang="ru-RU" sz="3200" dirty="0" err="1" smtClean="0"/>
              <a:t>майнового</a:t>
            </a:r>
            <a:r>
              <a:rPr lang="ru-RU" sz="3200" dirty="0" smtClean="0"/>
              <a:t> права на </a:t>
            </a:r>
            <a:r>
              <a:rPr lang="ru-RU" sz="3200" dirty="0" err="1" smtClean="0"/>
              <a:t>об’єкт</a:t>
            </a:r>
            <a:r>
              <a:rPr lang="ru-RU" sz="3200" dirty="0" smtClean="0"/>
              <a:t> </a:t>
            </a:r>
            <a:r>
              <a:rPr lang="ru-RU" sz="3200" dirty="0" err="1" smtClean="0"/>
              <a:t>незавершеного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будівництва</a:t>
            </a:r>
            <a:r>
              <a:rPr lang="ru-RU" sz="3200" dirty="0" smtClean="0"/>
              <a:t>, </a:t>
            </a:r>
            <a:r>
              <a:rPr lang="ru-RU" sz="3200" dirty="0" err="1" smtClean="0"/>
              <a:t>майбутній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об’єкт</a:t>
            </a:r>
            <a:r>
              <a:rPr lang="ru-RU" sz="3200" dirty="0" smtClean="0"/>
              <a:t> </a:t>
            </a:r>
            <a:r>
              <a:rPr lang="ru-RU" sz="3200" dirty="0" err="1" smtClean="0"/>
              <a:t>нерухомості</a:t>
            </a:r>
            <a:r>
              <a:rPr lang="ru-RU" sz="3200" dirty="0" smtClean="0"/>
              <a:t>, яке </a:t>
            </a:r>
            <a:r>
              <a:rPr lang="ru-RU" sz="3200" dirty="0" err="1" smtClean="0"/>
              <a:t>полягає</a:t>
            </a:r>
            <a:r>
              <a:rPr lang="ru-RU" sz="3200" dirty="0" smtClean="0"/>
              <a:t> у:</a:t>
            </a:r>
          </a:p>
          <a:p>
            <a:pPr algn="just"/>
            <a:r>
              <a:rPr lang="ru-RU" sz="3200" i="1" dirty="0" err="1" smtClean="0"/>
              <a:t>володінні</a:t>
            </a:r>
            <a:r>
              <a:rPr lang="ru-RU" sz="3200" i="1" dirty="0" smtClean="0"/>
              <a:t> і </a:t>
            </a:r>
            <a:r>
              <a:rPr lang="ru-RU" sz="3200" i="1" dirty="0" err="1" smtClean="0"/>
              <a:t>розпорядженні</a:t>
            </a:r>
            <a:r>
              <a:rPr lang="ru-RU" sz="3200" i="1" dirty="0" smtClean="0"/>
              <a:t> </a:t>
            </a:r>
            <a:r>
              <a:rPr lang="ru-RU" sz="3200" dirty="0" smtClean="0"/>
              <a:t>таким </a:t>
            </a:r>
            <a:r>
              <a:rPr lang="ru-RU" sz="3200" dirty="0" err="1" smtClean="0"/>
              <a:t>об’єктом</a:t>
            </a:r>
            <a:r>
              <a:rPr lang="ru-RU" sz="3200" dirty="0" smtClean="0"/>
              <a:t> за </a:t>
            </a:r>
            <a:r>
              <a:rPr lang="ru-RU" sz="3200" dirty="0" err="1" smtClean="0"/>
              <a:t>своєю</a:t>
            </a:r>
            <a:r>
              <a:rPr lang="ru-RU" sz="3200" dirty="0" smtClean="0"/>
              <a:t> волею, </a:t>
            </a:r>
            <a:r>
              <a:rPr lang="ru-RU" sz="3200" dirty="0" err="1" smtClean="0"/>
              <a:t>незалежно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волі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, </a:t>
            </a:r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інше</a:t>
            </a:r>
            <a:r>
              <a:rPr lang="ru-RU" sz="3200" dirty="0" smtClean="0"/>
              <a:t> не </a:t>
            </a:r>
            <a:r>
              <a:rPr lang="ru-RU" sz="3200" dirty="0" err="1" smtClean="0"/>
              <a:t>визначено</a:t>
            </a:r>
            <a:r>
              <a:rPr lang="ru-RU" sz="3200" dirty="0" smtClean="0"/>
              <a:t> законом, та </a:t>
            </a:r>
            <a:r>
              <a:rPr lang="ru-RU" sz="3200" dirty="0" err="1" smtClean="0"/>
              <a:t>виникає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отримання</a:t>
            </a:r>
            <a:r>
              <a:rPr lang="ru-RU" sz="3200" dirty="0" smtClean="0"/>
              <a:t> права на </a:t>
            </a:r>
            <a:r>
              <a:rPr lang="ru-RU" sz="3200" dirty="0" err="1" smtClean="0"/>
              <a:t>виконання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будівельних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робіт</a:t>
            </a:r>
            <a:r>
              <a:rPr lang="ru-RU" sz="3200" dirty="0" smtClean="0"/>
              <a:t>, але не </a:t>
            </a:r>
            <a:r>
              <a:rPr lang="ru-RU" sz="3200" dirty="0" err="1" smtClean="0"/>
              <a:t>раніше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реєстрації</a:t>
            </a:r>
            <a:r>
              <a:rPr lang="ru-RU" sz="3200" dirty="0" smtClean="0"/>
              <a:t> такого права, і </a:t>
            </a:r>
            <a:r>
              <a:rPr lang="ru-RU" sz="3200" dirty="0" err="1" smtClean="0"/>
              <a:t>припиняється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прийняття</a:t>
            </a:r>
            <a:r>
              <a:rPr lang="ru-RU" sz="3200" dirty="0" smtClean="0"/>
              <a:t> в </a:t>
            </a:r>
            <a:r>
              <a:rPr lang="ru-RU" sz="3200" dirty="0" err="1" smtClean="0"/>
              <a:t>експлуатацію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закінченого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будівництвом</a:t>
            </a:r>
            <a:r>
              <a:rPr lang="ru-RU" sz="3200" dirty="0" smtClean="0"/>
              <a:t> </a:t>
            </a:r>
            <a:r>
              <a:rPr lang="ru-RU" sz="3200" dirty="0" err="1" smtClean="0"/>
              <a:t>об’єкта</a:t>
            </a:r>
            <a:r>
              <a:rPr lang="ru-RU" sz="3200" dirty="0" smtClean="0"/>
              <a:t> та </a:t>
            </a:r>
            <a:r>
              <a:rPr lang="ru-RU" sz="3200" dirty="0" err="1" smtClean="0"/>
              <a:t>державної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реєстрації</a:t>
            </a:r>
            <a:r>
              <a:rPr lang="ru-RU" sz="3200" dirty="0" smtClean="0"/>
              <a:t> права </a:t>
            </a:r>
            <a:r>
              <a:rPr lang="ru-RU" sz="3200" dirty="0" err="1" smtClean="0"/>
              <a:t>власності</a:t>
            </a:r>
            <a:r>
              <a:rPr lang="ru-RU" sz="3200" dirty="0" smtClean="0"/>
              <a:t> на </a:t>
            </a:r>
            <a:r>
              <a:rPr lang="ru-RU" sz="3200" dirty="0" err="1" smtClean="0"/>
              <a:t>відповідний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об’єкт</a:t>
            </a:r>
            <a:r>
              <a:rPr lang="ru-RU" sz="3200" dirty="0" smtClean="0"/>
              <a:t> </a:t>
            </a:r>
            <a:r>
              <a:rPr lang="ru-RU" sz="3200" dirty="0" err="1" smtClean="0"/>
              <a:t>нерухомого</a:t>
            </a:r>
            <a:r>
              <a:rPr lang="ru-RU" sz="3200" dirty="0" smtClean="0"/>
              <a:t> майна;</a:t>
            </a:r>
          </a:p>
          <a:p>
            <a:pPr algn="just"/>
            <a:r>
              <a:rPr lang="ru-RU" sz="3200" dirty="0" err="1" smtClean="0"/>
              <a:t>праві</a:t>
            </a:r>
            <a:r>
              <a:rPr lang="ru-RU" sz="3200" dirty="0" smtClean="0"/>
              <a:t> </a:t>
            </a:r>
            <a:r>
              <a:rPr lang="ru-RU" sz="3200" dirty="0"/>
              <a:t>особи, за </a:t>
            </a:r>
            <a:r>
              <a:rPr lang="ru-RU" sz="3200" dirty="0" err="1"/>
              <a:t>якою</a:t>
            </a:r>
            <a:r>
              <a:rPr lang="ru-RU" sz="3200" dirty="0"/>
              <a:t> </a:t>
            </a:r>
            <a:r>
              <a:rPr lang="ru-RU" sz="3200" dirty="0" err="1"/>
              <a:t>зареєстровано</a:t>
            </a:r>
            <a:r>
              <a:rPr lang="ru-RU" sz="3200" dirty="0"/>
              <a:t> </a:t>
            </a:r>
            <a:r>
              <a:rPr lang="ru-RU" sz="3200" dirty="0" err="1"/>
              <a:t>таке</a:t>
            </a:r>
            <a:r>
              <a:rPr lang="ru-RU" sz="3200" dirty="0"/>
              <a:t> право, </a:t>
            </a:r>
            <a:r>
              <a:rPr lang="ru-RU" sz="3200" i="1" dirty="0" err="1"/>
              <a:t>вимагати</a:t>
            </a:r>
            <a:r>
              <a:rPr lang="ru-RU" sz="3200" i="1" dirty="0"/>
              <a:t> </a:t>
            </a:r>
            <a:r>
              <a:rPr lang="ru-RU" sz="3200" i="1" dirty="0" err="1"/>
              <a:t>закінчення</a:t>
            </a:r>
            <a:r>
              <a:rPr lang="ru-RU" sz="3200" i="1" dirty="0"/>
              <a:t> </a:t>
            </a:r>
            <a:r>
              <a:rPr lang="ru-RU" sz="3200" i="1" dirty="0" err="1"/>
              <a:t>будівництва</a:t>
            </a:r>
            <a:r>
              <a:rPr lang="ru-RU" sz="3200" i="1" dirty="0"/>
              <a:t> </a:t>
            </a:r>
            <a:r>
              <a:rPr lang="ru-RU" sz="3200" i="1" dirty="0" err="1"/>
              <a:t>об’єкта</a:t>
            </a:r>
            <a:r>
              <a:rPr lang="ru-RU" sz="3200" i="1" dirty="0"/>
              <a:t> </a:t>
            </a:r>
            <a:r>
              <a:rPr lang="ru-RU" sz="3200" dirty="0"/>
              <a:t>(у тому </a:t>
            </a:r>
            <a:r>
              <a:rPr lang="ru-RU" sz="3200" dirty="0" err="1"/>
              <a:t>числі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, </a:t>
            </a:r>
            <a:r>
              <a:rPr lang="ru-RU" sz="3200" dirty="0" err="1"/>
              <a:t>складовою</a:t>
            </a:r>
            <a:r>
              <a:rPr lang="ru-RU" sz="3200" dirty="0"/>
              <a:t> </a:t>
            </a:r>
            <a:r>
              <a:rPr lang="ru-RU" sz="3200" dirty="0" err="1"/>
              <a:t>частиною</a:t>
            </a:r>
            <a:r>
              <a:rPr lang="ru-RU" sz="3200" dirty="0"/>
              <a:t> </a:t>
            </a:r>
            <a:r>
              <a:rPr lang="ru-RU" sz="3200" dirty="0" err="1"/>
              <a:t>якого</a:t>
            </a:r>
            <a:r>
              <a:rPr lang="ru-RU" sz="3200" dirty="0"/>
              <a:t> є </a:t>
            </a:r>
            <a:r>
              <a:rPr lang="ru-RU" sz="3200" dirty="0" err="1"/>
              <a:t>майбутній</a:t>
            </a:r>
            <a:r>
              <a:rPr lang="ru-RU" sz="3200" dirty="0"/>
              <a:t> </a:t>
            </a:r>
            <a:r>
              <a:rPr lang="ru-RU" sz="3200" dirty="0" err="1"/>
              <a:t>об’єкт</a:t>
            </a:r>
            <a:r>
              <a:rPr lang="ru-RU" sz="3200" dirty="0"/>
              <a:t> </a:t>
            </a:r>
            <a:r>
              <a:rPr lang="ru-RU" sz="3200" dirty="0" err="1"/>
              <a:t>нерухомості</a:t>
            </a:r>
            <a:r>
              <a:rPr lang="ru-RU" sz="3200" dirty="0"/>
              <a:t>) та </a:t>
            </a:r>
            <a:r>
              <a:rPr lang="ru-RU" sz="3200" i="1" dirty="0" err="1"/>
              <a:t>прийняття</a:t>
            </a:r>
            <a:r>
              <a:rPr lang="ru-RU" sz="3200" i="1" dirty="0"/>
              <a:t> </a:t>
            </a:r>
            <a:r>
              <a:rPr lang="ru-RU" sz="3200" i="1" dirty="0" err="1"/>
              <a:t>його</a:t>
            </a:r>
            <a:r>
              <a:rPr lang="ru-RU" sz="3200" i="1" dirty="0"/>
              <a:t> в </a:t>
            </a:r>
            <a:r>
              <a:rPr lang="ru-RU" sz="3200" i="1" dirty="0" err="1"/>
              <a:t>експлуатацію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наслідком</a:t>
            </a:r>
            <a:r>
              <a:rPr lang="ru-RU" sz="3200" dirty="0"/>
              <a:t> </a:t>
            </a:r>
            <a:r>
              <a:rPr lang="ru-RU" sz="3200" dirty="0" err="1"/>
              <a:t>набуття</a:t>
            </a:r>
            <a:r>
              <a:rPr lang="ru-RU" sz="3200" dirty="0"/>
              <a:t> такою особою права </a:t>
            </a:r>
            <a:r>
              <a:rPr lang="ru-RU" sz="3200" dirty="0" err="1"/>
              <a:t>власності</a:t>
            </a:r>
            <a:r>
              <a:rPr lang="ru-RU" sz="3200" dirty="0"/>
              <a:t> на </a:t>
            </a:r>
            <a:r>
              <a:rPr lang="ru-RU" sz="3200" dirty="0" err="1"/>
              <a:t>об’єкт</a:t>
            </a:r>
            <a:r>
              <a:rPr lang="ru-RU" sz="3200" dirty="0"/>
              <a:t> </a:t>
            </a:r>
            <a:r>
              <a:rPr lang="ru-RU" sz="3200" dirty="0" err="1"/>
              <a:t>нерухомого</a:t>
            </a:r>
            <a:r>
              <a:rPr lang="ru-RU" sz="3200" dirty="0"/>
              <a:t> майна,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відповідає</a:t>
            </a:r>
            <a:r>
              <a:rPr lang="ru-RU" sz="3200" dirty="0"/>
              <a:t> </a:t>
            </a:r>
            <a:r>
              <a:rPr lang="ru-RU" sz="3200" dirty="0" err="1"/>
              <a:t>зазначеним</a:t>
            </a:r>
            <a:r>
              <a:rPr lang="ru-RU" sz="3200" dirty="0"/>
              <a:t> у </a:t>
            </a:r>
            <a:r>
              <a:rPr lang="ru-RU" sz="3200" dirty="0" err="1"/>
              <a:t>договорі</a:t>
            </a:r>
            <a:r>
              <a:rPr lang="ru-RU" sz="3200" dirty="0"/>
              <a:t> </a:t>
            </a:r>
            <a:r>
              <a:rPr lang="ru-RU" sz="3200" dirty="0" err="1"/>
              <a:t>технічним</a:t>
            </a:r>
            <a:r>
              <a:rPr lang="ru-RU" sz="3200" dirty="0"/>
              <a:t> характеристикам </a:t>
            </a:r>
            <a:r>
              <a:rPr lang="ru-RU" sz="3200" dirty="0" err="1"/>
              <a:t>відповідного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.</a:t>
            </a:r>
          </a:p>
          <a:p>
            <a:pPr algn="just"/>
            <a:endParaRPr lang="ru-RU" sz="2693" dirty="0"/>
          </a:p>
          <a:p>
            <a:pPr algn="just"/>
            <a:endParaRPr lang="ru-RU" sz="2693" b="1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15.08.2022 № </a:t>
            </a:r>
            <a:r>
              <a:rPr lang="ru-RU" sz="3000" b="1" dirty="0" smtClean="0"/>
              <a:t>2518-I</a:t>
            </a:r>
          </a:p>
          <a:p>
            <a:pPr algn="r"/>
            <a:r>
              <a:rPr lang="ru-RU" sz="3000" dirty="0" smtClean="0">
                <a:hlinkClick r:id="rId2"/>
              </a:rPr>
              <a:t>Про </a:t>
            </a:r>
            <a:r>
              <a:rPr lang="ru-RU" sz="3000" dirty="0" err="1">
                <a:hlinkClick r:id="rId2"/>
              </a:rPr>
              <a:t>гарантування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речових</a:t>
            </a:r>
            <a:r>
              <a:rPr lang="ru-RU" sz="3000" dirty="0">
                <a:hlinkClick r:id="rId2"/>
              </a:rPr>
              <a:t> прав на </a:t>
            </a:r>
            <a:r>
              <a:rPr lang="ru-RU" sz="3000" dirty="0" err="1">
                <a:hlinkClick r:id="rId2"/>
              </a:rPr>
              <a:t>об'єкти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нерухомого</a:t>
            </a:r>
            <a:r>
              <a:rPr lang="ru-RU" sz="3000" dirty="0">
                <a:hlinkClick r:id="rId2"/>
              </a:rPr>
              <a:t> </a:t>
            </a:r>
            <a:endParaRPr lang="ru-RU" sz="3000" dirty="0" smtClean="0">
              <a:hlinkClick r:id="rId2"/>
            </a:endParaRPr>
          </a:p>
          <a:p>
            <a:pPr algn="r"/>
            <a:r>
              <a:rPr lang="ru-RU" sz="3000" dirty="0" smtClean="0">
                <a:hlinkClick r:id="rId2"/>
              </a:rPr>
              <a:t>майна</a:t>
            </a:r>
            <a:r>
              <a:rPr lang="ru-RU" sz="3000" dirty="0">
                <a:hlinkClick r:id="rId2"/>
              </a:rPr>
              <a:t>, </a:t>
            </a:r>
            <a:r>
              <a:rPr lang="ru-RU" sz="3000" dirty="0" err="1">
                <a:hlinkClick r:id="rId2"/>
              </a:rPr>
              <a:t>які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будуть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споруджені</a:t>
            </a:r>
            <a:r>
              <a:rPr lang="ru-RU" sz="3000" dirty="0">
                <a:hlinkClick r:id="rId2"/>
              </a:rPr>
              <a:t> в </a:t>
            </a:r>
            <a:r>
              <a:rPr lang="ru-RU" sz="3000" dirty="0" err="1" smtClean="0">
                <a:hlinkClick r:id="rId2"/>
              </a:rPr>
              <a:t>майбутньому</a:t>
            </a:r>
            <a:endParaRPr lang="ru-RU" sz="3000" dirty="0"/>
          </a:p>
          <a:p>
            <a:pPr algn="just"/>
            <a:r>
              <a:rPr lang="ru-RU" sz="3000" b="1" dirty="0" err="1"/>
              <a:t>Стаття</a:t>
            </a:r>
            <a:r>
              <a:rPr lang="ru-RU" sz="3000" b="1" dirty="0"/>
              <a:t> 6. </a:t>
            </a:r>
            <a:r>
              <a:rPr lang="ru-RU" sz="3000" dirty="0" err="1"/>
              <a:t>Особливості</a:t>
            </a:r>
            <a:r>
              <a:rPr lang="ru-RU" sz="3000" dirty="0"/>
              <a:t> </a:t>
            </a:r>
            <a:r>
              <a:rPr lang="ru-RU" sz="3000" dirty="0" err="1"/>
              <a:t>залучення</a:t>
            </a:r>
            <a:r>
              <a:rPr lang="ru-RU" sz="3000" dirty="0"/>
              <a:t> </a:t>
            </a:r>
            <a:r>
              <a:rPr lang="ru-RU" sz="3000" dirty="0" err="1"/>
              <a:t>коштів</a:t>
            </a:r>
            <a:r>
              <a:rPr lang="ru-RU" sz="3000" dirty="0"/>
              <a:t> для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</a:t>
            </a:r>
          </a:p>
          <a:p>
            <a:pPr algn="just"/>
            <a:r>
              <a:rPr lang="ru-RU" sz="3000" dirty="0"/>
              <a:t>1. </a:t>
            </a:r>
            <a:r>
              <a:rPr lang="ru-RU" sz="3000" dirty="0" err="1"/>
              <a:t>Пряме</a:t>
            </a:r>
            <a:r>
              <a:rPr lang="ru-RU" sz="3000" dirty="0"/>
              <a:t> </a:t>
            </a:r>
            <a:r>
              <a:rPr lang="ru-RU" sz="3000" dirty="0" err="1"/>
              <a:t>чи</a:t>
            </a:r>
            <a:r>
              <a:rPr lang="ru-RU" sz="3000" dirty="0"/>
              <a:t> </a:t>
            </a:r>
            <a:r>
              <a:rPr lang="ru-RU" sz="3000" dirty="0" err="1"/>
              <a:t>опосередковане</a:t>
            </a:r>
            <a:r>
              <a:rPr lang="ru-RU" sz="3000" dirty="0"/>
              <a:t> </a:t>
            </a:r>
            <a:r>
              <a:rPr lang="ru-RU" sz="3000" u="sng" dirty="0" err="1"/>
              <a:t>залучення</a:t>
            </a:r>
            <a:r>
              <a:rPr lang="ru-RU" sz="3000" dirty="0"/>
              <a:t> </a:t>
            </a:r>
            <a:r>
              <a:rPr lang="ru-RU" sz="3000" dirty="0"/>
              <a:t>(</a:t>
            </a:r>
            <a:r>
              <a:rPr lang="ru-RU" sz="3000" b="1" dirty="0"/>
              <a:t>ІНВЕСТУВАННЯ</a:t>
            </a:r>
            <a:r>
              <a:rPr lang="ru-RU" sz="3000" dirty="0"/>
              <a:t>, </a:t>
            </a:r>
            <a:r>
              <a:rPr lang="ru-RU" sz="3000" b="1" u="sng" dirty="0"/>
              <a:t>ФІНАНСУВАННЯ</a:t>
            </a:r>
            <a:r>
              <a:rPr lang="ru-RU" sz="3000" dirty="0"/>
              <a:t>) </a:t>
            </a:r>
            <a:r>
              <a:rPr lang="ru-RU" sz="3000" dirty="0" err="1"/>
              <a:t>замовником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, девелопером </a:t>
            </a:r>
            <a:r>
              <a:rPr lang="ru-RU" sz="3000" dirty="0" err="1"/>
              <a:t>будівництва</a:t>
            </a:r>
            <a:r>
              <a:rPr lang="ru-RU" sz="3000" dirty="0"/>
              <a:t>, управителем фонду </a:t>
            </a:r>
            <a:r>
              <a:rPr lang="ru-RU" sz="3000" dirty="0" err="1"/>
              <a:t>фінансування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u="sng" dirty="0" err="1"/>
              <a:t>коштів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</a:t>
            </a:r>
            <a:r>
              <a:rPr lang="ru-RU" sz="3000" dirty="0" err="1"/>
              <a:t>фізичних</a:t>
            </a:r>
            <a:r>
              <a:rPr lang="ru-RU" sz="3000" dirty="0"/>
              <a:t> та </a:t>
            </a:r>
            <a:r>
              <a:rPr lang="ru-RU" sz="3000" dirty="0" err="1"/>
              <a:t>юридичних</a:t>
            </a:r>
            <a:r>
              <a:rPr lang="ru-RU" sz="3000" dirty="0"/>
              <a:t> </a:t>
            </a:r>
            <a:r>
              <a:rPr lang="ru-RU" sz="3000" dirty="0" err="1"/>
              <a:t>осіб</a:t>
            </a:r>
            <a:r>
              <a:rPr lang="ru-RU" sz="3000" dirty="0"/>
              <a:t>, у тому </a:t>
            </a:r>
            <a:r>
              <a:rPr lang="ru-RU" sz="3000" dirty="0" err="1"/>
              <a:t>числі</a:t>
            </a:r>
            <a:r>
              <a:rPr lang="ru-RU" sz="3000" dirty="0"/>
              <a:t> в </a:t>
            </a:r>
            <a:r>
              <a:rPr lang="ru-RU" sz="3000" dirty="0" err="1"/>
              <a:t>управління</a:t>
            </a:r>
            <a:r>
              <a:rPr lang="ru-RU" sz="3000" dirty="0"/>
              <a:t>, для </a:t>
            </a:r>
            <a:r>
              <a:rPr lang="ru-RU" sz="3000" dirty="0" err="1"/>
              <a:t>спорудження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 з </a:t>
            </a:r>
            <a:r>
              <a:rPr lang="ru-RU" sz="3000" dirty="0" err="1"/>
              <a:t>подальшим</a:t>
            </a:r>
            <a:r>
              <a:rPr lang="ru-RU" sz="3000" dirty="0"/>
              <a:t> </a:t>
            </a:r>
            <a:r>
              <a:rPr lang="ru-RU" sz="3000" dirty="0" err="1"/>
              <a:t>набуттям</a:t>
            </a:r>
            <a:r>
              <a:rPr lang="ru-RU" sz="3000" dirty="0"/>
              <a:t> такими особами права </a:t>
            </a:r>
            <a:r>
              <a:rPr lang="ru-RU" sz="3000" dirty="0" err="1"/>
              <a:t>власності</a:t>
            </a:r>
            <a:r>
              <a:rPr lang="ru-RU" sz="3000" dirty="0"/>
              <a:t> на </a:t>
            </a:r>
            <a:r>
              <a:rPr lang="ru-RU" sz="3000" dirty="0" err="1"/>
              <a:t>відповідні</a:t>
            </a:r>
            <a:r>
              <a:rPr lang="ru-RU" sz="3000" dirty="0"/>
              <a:t> </a:t>
            </a:r>
            <a:r>
              <a:rPr lang="ru-RU" sz="3000" dirty="0" err="1"/>
              <a:t>об’єкти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 </a:t>
            </a:r>
            <a:r>
              <a:rPr lang="ru-RU" sz="3000" dirty="0" err="1"/>
              <a:t>може</a:t>
            </a:r>
            <a:r>
              <a:rPr lang="ru-RU" sz="3000" dirty="0"/>
              <a:t> </a:t>
            </a:r>
            <a:r>
              <a:rPr lang="ru-RU" sz="3000" dirty="0" err="1"/>
              <a:t>здійснюватися</a:t>
            </a:r>
            <a:r>
              <a:rPr lang="ru-RU" sz="3000" dirty="0"/>
              <a:t> </a:t>
            </a:r>
            <a:r>
              <a:rPr lang="ru-RU" sz="3000" dirty="0" err="1"/>
              <a:t>виключно</a:t>
            </a:r>
            <a:r>
              <a:rPr lang="ru-RU" sz="3000" dirty="0"/>
              <a:t> в </a:t>
            </a:r>
            <a:r>
              <a:rPr lang="ru-RU" sz="3000" dirty="0" err="1"/>
              <a:t>такий</a:t>
            </a:r>
            <a:r>
              <a:rPr lang="ru-RU" sz="3000" dirty="0"/>
              <a:t> </a:t>
            </a:r>
            <a:r>
              <a:rPr lang="ru-RU" sz="3000" dirty="0" err="1"/>
              <a:t>спосіб</a:t>
            </a:r>
            <a:r>
              <a:rPr lang="ru-RU" sz="3000" dirty="0"/>
              <a:t>:</a:t>
            </a:r>
          </a:p>
          <a:p>
            <a:pPr algn="just"/>
            <a:r>
              <a:rPr lang="ru-RU" sz="3000" dirty="0"/>
              <a:t>1) шляхом </a:t>
            </a:r>
            <a:r>
              <a:rPr lang="ru-RU" sz="3000" b="1" dirty="0" err="1"/>
              <a:t>укладення</a:t>
            </a:r>
            <a:r>
              <a:rPr lang="ru-RU" sz="3000" b="1" dirty="0"/>
              <a:t> </a:t>
            </a:r>
            <a:r>
              <a:rPr lang="ru-RU" sz="3000" b="1" dirty="0" err="1"/>
              <a:t>договорів</a:t>
            </a:r>
            <a:r>
              <a:rPr lang="ru-RU" sz="3000" b="1" dirty="0"/>
              <a:t> </a:t>
            </a:r>
            <a:r>
              <a:rPr lang="ru-RU" sz="3000" b="1" dirty="0" err="1"/>
              <a:t>купівлі</a:t>
            </a:r>
            <a:r>
              <a:rPr lang="ru-RU" sz="3000" b="1" dirty="0"/>
              <a:t>-продажу </a:t>
            </a:r>
            <a:r>
              <a:rPr lang="ru-RU" sz="3000" b="1" dirty="0" err="1"/>
              <a:t>неподільних</a:t>
            </a:r>
            <a:r>
              <a:rPr lang="ru-RU" sz="3000" b="1" dirty="0"/>
              <a:t> </a:t>
            </a:r>
            <a:r>
              <a:rPr lang="ru-RU" sz="3000" b="1" dirty="0" err="1"/>
              <a:t>об’єктів</a:t>
            </a:r>
            <a:r>
              <a:rPr lang="ru-RU" sz="3000" b="1" dirty="0"/>
              <a:t> </a:t>
            </a:r>
            <a:r>
              <a:rPr lang="ru-RU" sz="3000" b="1" dirty="0" err="1"/>
              <a:t>незавершеного</a:t>
            </a:r>
            <a:r>
              <a:rPr lang="ru-RU" sz="3000" b="1" dirty="0"/>
              <a:t> </a:t>
            </a:r>
            <a:r>
              <a:rPr lang="ru-RU" sz="3000" b="1" dirty="0" err="1"/>
              <a:t>будівництва</a:t>
            </a:r>
            <a:r>
              <a:rPr lang="ru-RU" sz="3000" b="1" dirty="0"/>
              <a:t>/</a:t>
            </a:r>
            <a:r>
              <a:rPr lang="ru-RU" sz="3000" b="1" dirty="0" err="1"/>
              <a:t>майбутніх</a:t>
            </a:r>
            <a:r>
              <a:rPr lang="ru-RU" sz="3000" b="1" dirty="0"/>
              <a:t> </a:t>
            </a:r>
            <a:r>
              <a:rPr lang="ru-RU" sz="3000" b="1" dirty="0" err="1"/>
              <a:t>об’єктів</a:t>
            </a:r>
            <a:r>
              <a:rPr lang="ru-RU" sz="3000" b="1" dirty="0"/>
              <a:t> </a:t>
            </a:r>
            <a:r>
              <a:rPr lang="ru-RU" sz="3000" b="1" dirty="0" err="1"/>
              <a:t>нерухомості</a:t>
            </a:r>
            <a:r>
              <a:rPr lang="ru-RU" sz="3000" b="1" dirty="0"/>
              <a:t> </a:t>
            </a:r>
            <a:r>
              <a:rPr lang="ru-RU" sz="3000" dirty="0"/>
              <a:t>(</a:t>
            </a:r>
            <a:r>
              <a:rPr lang="ru-RU" sz="3000" dirty="0" err="1"/>
              <a:t>частки</a:t>
            </a:r>
            <a:r>
              <a:rPr lang="ru-RU" sz="3000" dirty="0"/>
              <a:t> </a:t>
            </a:r>
            <a:r>
              <a:rPr lang="ru-RU" sz="3000" dirty="0" err="1"/>
              <a:t>неподільного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незавершеного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):</a:t>
            </a:r>
          </a:p>
          <a:p>
            <a:pPr algn="just"/>
            <a:r>
              <a:rPr lang="ru-RU" sz="3000" b="1" u="sng" dirty="0"/>
              <a:t>ЗАМОВНИКОМ БУДІВНИЦТВА</a:t>
            </a:r>
            <a:r>
              <a:rPr lang="ru-RU" sz="3000" dirty="0"/>
              <a:t>, </a:t>
            </a:r>
            <a:r>
              <a:rPr lang="ru-RU" sz="3000" dirty="0" err="1"/>
              <a:t>який</a:t>
            </a:r>
            <a:r>
              <a:rPr lang="ru-RU" sz="3000" dirty="0"/>
              <a:t> є </a:t>
            </a:r>
            <a:r>
              <a:rPr lang="ru-RU" sz="3000" dirty="0" err="1"/>
              <a:t>юридичною</a:t>
            </a:r>
            <a:r>
              <a:rPr lang="ru-RU" sz="3000" dirty="0"/>
              <a:t> особою 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фізичною</a:t>
            </a:r>
            <a:r>
              <a:rPr lang="ru-RU" sz="3000" dirty="0"/>
              <a:t> особою - </a:t>
            </a:r>
            <a:r>
              <a:rPr lang="ru-RU" sz="3000" dirty="0" err="1"/>
              <a:t>підприємцем</a:t>
            </a:r>
            <a:r>
              <a:rPr lang="ru-RU" sz="3000" dirty="0"/>
              <a:t>;</a:t>
            </a:r>
          </a:p>
          <a:p>
            <a:pPr algn="just"/>
            <a:r>
              <a:rPr lang="ru-RU" sz="3000" b="1" u="sng" dirty="0"/>
              <a:t>ДЕВЕЛОПЕРОМ БУДІВНИЦТВА</a:t>
            </a:r>
            <a:r>
              <a:rPr lang="ru-RU" sz="3000" dirty="0"/>
              <a:t>, </a:t>
            </a:r>
            <a:r>
              <a:rPr lang="ru-RU" sz="3000" dirty="0" err="1"/>
              <a:t>який</a:t>
            </a:r>
            <a:r>
              <a:rPr lang="ru-RU" sz="3000" dirty="0"/>
              <a:t> є </a:t>
            </a:r>
            <a:r>
              <a:rPr lang="ru-RU" sz="3000" dirty="0" err="1"/>
              <a:t>юридичною</a:t>
            </a:r>
            <a:r>
              <a:rPr lang="ru-RU" sz="3000" dirty="0"/>
              <a:t> особою</a:t>
            </a:r>
            <a:r>
              <a:rPr lang="ru-RU" sz="3000" dirty="0"/>
              <a:t>;</a:t>
            </a:r>
          </a:p>
          <a:p>
            <a:pPr algn="just"/>
            <a:r>
              <a:rPr lang="ru-RU" sz="3000" dirty="0" smtClean="0"/>
              <a:t>*) </a:t>
            </a:r>
            <a:r>
              <a:rPr lang="ru-RU" sz="3000" dirty="0"/>
              <a:t>ДЕВЕЛОПЕР </a:t>
            </a:r>
            <a:r>
              <a:rPr lang="ru-RU" sz="3000" dirty="0" err="1"/>
              <a:t>будівництва</a:t>
            </a:r>
            <a:r>
              <a:rPr lang="ru-RU" sz="3000" dirty="0"/>
              <a:t> - </a:t>
            </a:r>
            <a:r>
              <a:rPr lang="ru-RU" sz="3000" dirty="0" err="1"/>
              <a:t>юридична</a:t>
            </a:r>
            <a:r>
              <a:rPr lang="ru-RU" sz="3000" dirty="0"/>
              <a:t> особа, яка на </a:t>
            </a:r>
            <a:r>
              <a:rPr lang="ru-RU" sz="3000" dirty="0" err="1"/>
              <a:t>підставі</a:t>
            </a:r>
            <a:r>
              <a:rPr lang="ru-RU" sz="3000" dirty="0"/>
              <a:t> договору, </a:t>
            </a:r>
            <a:r>
              <a:rPr lang="ru-RU" sz="3000" dirty="0" err="1"/>
              <a:t>укладеного</a:t>
            </a:r>
            <a:r>
              <a:rPr lang="ru-RU" sz="3000" dirty="0"/>
              <a:t> </a:t>
            </a:r>
            <a:r>
              <a:rPr lang="ru-RU" sz="3000" dirty="0" err="1"/>
              <a:t>із</a:t>
            </a:r>
            <a:r>
              <a:rPr lang="ru-RU" sz="3000" dirty="0"/>
              <a:t> </a:t>
            </a:r>
            <a:r>
              <a:rPr lang="ru-RU" sz="3000" dirty="0"/>
              <a:t>ЗАМОВНИКОМ БУДІВНИЦТВА, </a:t>
            </a:r>
            <a:r>
              <a:rPr lang="ru-RU" sz="3000" dirty="0" err="1"/>
              <a:t>забезпечує</a:t>
            </a:r>
            <a:r>
              <a:rPr lang="ru-RU" sz="3000" dirty="0"/>
              <a:t> </a:t>
            </a:r>
            <a:r>
              <a:rPr lang="ru-RU" sz="3000" dirty="0" err="1"/>
              <a:t>організацію</a:t>
            </a:r>
            <a:r>
              <a:rPr lang="ru-RU" sz="3000" dirty="0"/>
              <a:t> та/</a:t>
            </a:r>
            <a:r>
              <a:rPr lang="ru-RU" sz="3000" dirty="0" err="1"/>
              <a:t>або</a:t>
            </a:r>
            <a:r>
              <a:rPr lang="ru-RU" sz="3000" dirty="0"/>
              <a:t> </a:t>
            </a:r>
            <a:r>
              <a:rPr lang="ru-RU" sz="3000" dirty="0" err="1"/>
              <a:t>фінансування</a:t>
            </a:r>
            <a:r>
              <a:rPr lang="ru-RU" sz="3000" dirty="0"/>
              <a:t> (</a:t>
            </a:r>
            <a:r>
              <a:rPr lang="ru-RU" sz="3000" dirty="0" err="1"/>
              <a:t>інвестування</a:t>
            </a:r>
            <a:r>
              <a:rPr lang="ru-RU" sz="3000" dirty="0"/>
              <a:t>)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відповідно</a:t>
            </a:r>
            <a:r>
              <a:rPr lang="ru-RU" sz="3000" dirty="0"/>
              <a:t> до </a:t>
            </a:r>
            <a:r>
              <a:rPr lang="ru-RU" sz="3000" dirty="0" err="1"/>
              <a:t>законодавства</a:t>
            </a:r>
            <a:r>
              <a:rPr lang="ru-RU" sz="3000" dirty="0"/>
              <a:t> (у тому </a:t>
            </a:r>
            <a:r>
              <a:rPr lang="ru-RU" sz="3000" dirty="0" err="1"/>
              <a:t>числі</a:t>
            </a:r>
            <a:r>
              <a:rPr lang="ru-RU" sz="3000" dirty="0"/>
              <a:t> шляхом </a:t>
            </a:r>
            <a:r>
              <a:rPr lang="ru-RU" sz="3000" dirty="0" err="1"/>
              <a:t>залучення</a:t>
            </a:r>
            <a:r>
              <a:rPr lang="ru-RU" sz="3000" dirty="0"/>
              <a:t> </a:t>
            </a:r>
            <a:r>
              <a:rPr lang="ru-RU" sz="3000" dirty="0" err="1"/>
              <a:t>коштів</a:t>
            </a:r>
            <a:r>
              <a:rPr lang="ru-RU" sz="3000" dirty="0"/>
              <a:t> </a:t>
            </a:r>
            <a:r>
              <a:rPr lang="ru-RU" sz="3000" dirty="0" err="1"/>
              <a:t>інших</a:t>
            </a:r>
            <a:r>
              <a:rPr lang="ru-RU" sz="3000" dirty="0"/>
              <a:t> </a:t>
            </a:r>
            <a:r>
              <a:rPr lang="ru-RU" sz="3000" dirty="0" err="1"/>
              <a:t>фізичних</a:t>
            </a:r>
            <a:r>
              <a:rPr lang="ru-RU" sz="3000" dirty="0"/>
              <a:t> та </a:t>
            </a:r>
            <a:r>
              <a:rPr lang="ru-RU" sz="3000" dirty="0" err="1"/>
              <a:t>юридичних</a:t>
            </a:r>
            <a:r>
              <a:rPr lang="ru-RU" sz="3000" dirty="0"/>
              <a:t> </a:t>
            </a:r>
            <a:r>
              <a:rPr lang="ru-RU" sz="3000" dirty="0" err="1"/>
              <a:t>осіб</a:t>
            </a:r>
            <a:r>
              <a:rPr lang="ru-RU" sz="3000" dirty="0"/>
              <a:t>), а </a:t>
            </a:r>
            <a:r>
              <a:rPr lang="ru-RU" sz="3000" dirty="0" err="1"/>
              <a:t>також</a:t>
            </a:r>
            <a:r>
              <a:rPr lang="ru-RU" sz="3000" dirty="0"/>
              <a:t> за </a:t>
            </a:r>
            <a:r>
              <a:rPr lang="ru-RU" sz="3000" dirty="0" err="1"/>
              <a:t>якою</a:t>
            </a:r>
            <a:r>
              <a:rPr lang="ru-RU" sz="3000" dirty="0"/>
              <a:t> у </a:t>
            </a:r>
            <a:r>
              <a:rPr lang="ru-RU" sz="3000" dirty="0" err="1"/>
              <a:t>випадках</a:t>
            </a:r>
            <a:r>
              <a:rPr lang="ru-RU" sz="3000" dirty="0"/>
              <a:t>, </a:t>
            </a:r>
            <a:r>
              <a:rPr lang="ru-RU" sz="3000" dirty="0" err="1"/>
              <a:t>передбачених</a:t>
            </a:r>
            <a:r>
              <a:rPr lang="ru-RU" sz="3000" dirty="0"/>
              <a:t> договором </a:t>
            </a:r>
            <a:r>
              <a:rPr lang="ru-RU" sz="3000" dirty="0" err="1"/>
              <a:t>із</a:t>
            </a:r>
            <a:r>
              <a:rPr lang="ru-RU" sz="3000" dirty="0"/>
              <a:t> </a:t>
            </a:r>
            <a:r>
              <a:rPr lang="ru-RU" sz="3000" dirty="0" err="1"/>
              <a:t>замовником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, </a:t>
            </a:r>
            <a:r>
              <a:rPr lang="ru-RU" sz="3000" dirty="0" err="1"/>
              <a:t>здійснюється</a:t>
            </a:r>
            <a:r>
              <a:rPr lang="ru-RU" sz="3000" dirty="0"/>
              <a:t> </a:t>
            </a:r>
            <a:r>
              <a:rPr lang="ru-RU" sz="3000" dirty="0" err="1"/>
              <a:t>первинна</a:t>
            </a:r>
            <a:r>
              <a:rPr lang="ru-RU" sz="3000" dirty="0"/>
              <a:t> </a:t>
            </a:r>
            <a:r>
              <a:rPr lang="ru-RU" sz="3000" dirty="0" err="1"/>
              <a:t>державна</a:t>
            </a:r>
            <a:r>
              <a:rPr lang="ru-RU" sz="3000" dirty="0"/>
              <a:t> </a:t>
            </a:r>
            <a:r>
              <a:rPr lang="ru-RU" sz="3000" dirty="0" err="1"/>
              <a:t>реєстрація</a:t>
            </a:r>
            <a:r>
              <a:rPr lang="ru-RU" sz="3000" dirty="0"/>
              <a:t> </a:t>
            </a:r>
            <a:r>
              <a:rPr lang="ru-RU" sz="3000" dirty="0" err="1"/>
              <a:t>спеціального</a:t>
            </a:r>
            <a:r>
              <a:rPr lang="ru-RU" sz="3000" dirty="0"/>
              <a:t> </a:t>
            </a:r>
            <a:r>
              <a:rPr lang="ru-RU" sz="3000" dirty="0" err="1"/>
              <a:t>майнового</a:t>
            </a:r>
            <a:r>
              <a:rPr lang="ru-RU" sz="3000" dirty="0"/>
              <a:t> права на </a:t>
            </a:r>
            <a:r>
              <a:rPr lang="ru-RU" sz="3000" dirty="0" err="1"/>
              <a:t>майбутні</a:t>
            </a:r>
            <a:r>
              <a:rPr lang="ru-RU" sz="3000" dirty="0"/>
              <a:t> </a:t>
            </a:r>
            <a:r>
              <a:rPr lang="ru-RU" sz="3000" dirty="0" err="1"/>
              <a:t>об’єкти</a:t>
            </a:r>
            <a:r>
              <a:rPr lang="ru-RU" sz="3000" dirty="0"/>
              <a:t> </a:t>
            </a:r>
            <a:r>
              <a:rPr lang="ru-RU" sz="3000" dirty="0" err="1"/>
              <a:t>нерухомості</a:t>
            </a:r>
            <a:r>
              <a:rPr lang="ru-RU" sz="3000" dirty="0"/>
              <a:t> та яка </a:t>
            </a:r>
            <a:r>
              <a:rPr lang="ru-RU" sz="3000" dirty="0" err="1"/>
              <a:t>отримує</a:t>
            </a:r>
            <a:r>
              <a:rPr lang="ru-RU" sz="3000" dirty="0"/>
              <a:t> право </a:t>
            </a:r>
            <a:r>
              <a:rPr lang="ru-RU" sz="3000" dirty="0" err="1"/>
              <a:t>першого</a:t>
            </a:r>
            <a:r>
              <a:rPr lang="ru-RU" sz="3000" dirty="0"/>
              <a:t> </a:t>
            </a:r>
            <a:r>
              <a:rPr lang="ru-RU" sz="3000" dirty="0" err="1"/>
              <a:t>відчуження</a:t>
            </a:r>
            <a:r>
              <a:rPr lang="ru-RU" sz="3000" dirty="0"/>
              <a:t>, </a:t>
            </a:r>
            <a:r>
              <a:rPr lang="ru-RU" sz="3000" dirty="0" err="1"/>
              <a:t>передачі</a:t>
            </a:r>
            <a:r>
              <a:rPr lang="ru-RU" sz="3000" dirty="0"/>
              <a:t> у </a:t>
            </a:r>
            <a:r>
              <a:rPr lang="ru-RU" sz="3000" dirty="0" err="1"/>
              <a:t>довірчу</a:t>
            </a:r>
            <a:r>
              <a:rPr lang="ru-RU" sz="3000" dirty="0"/>
              <a:t> </a:t>
            </a:r>
            <a:r>
              <a:rPr lang="ru-RU" sz="3000" dirty="0" err="1"/>
              <a:t>власність</a:t>
            </a:r>
            <a:r>
              <a:rPr lang="ru-RU" sz="3000" dirty="0"/>
              <a:t> як </a:t>
            </a:r>
            <a:r>
              <a:rPr lang="ru-RU" sz="3000" dirty="0" err="1"/>
              <a:t>спосіб</a:t>
            </a:r>
            <a:r>
              <a:rPr lang="ru-RU" sz="3000" dirty="0"/>
              <a:t> </a:t>
            </a:r>
            <a:r>
              <a:rPr lang="ru-RU" sz="3000" dirty="0" err="1"/>
              <a:t>забезпечення</a:t>
            </a:r>
            <a:r>
              <a:rPr lang="ru-RU" sz="3000" dirty="0"/>
              <a:t> </a:t>
            </a:r>
            <a:r>
              <a:rPr lang="ru-RU" sz="3000" dirty="0" err="1"/>
              <a:t>виконання</a:t>
            </a:r>
            <a:r>
              <a:rPr lang="ru-RU" sz="3000" dirty="0"/>
              <a:t> </a:t>
            </a:r>
            <a:r>
              <a:rPr lang="ru-RU" sz="3000" dirty="0" err="1"/>
              <a:t>зобов’язань</a:t>
            </a:r>
            <a:r>
              <a:rPr lang="ru-RU" sz="3000" dirty="0"/>
              <a:t> та </a:t>
            </a:r>
            <a:r>
              <a:rPr lang="ru-RU" sz="3000" dirty="0" err="1"/>
              <a:t>вчинення</a:t>
            </a:r>
            <a:r>
              <a:rPr lang="ru-RU" sz="3000" dirty="0"/>
              <a:t> </a:t>
            </a:r>
            <a:r>
              <a:rPr lang="ru-RU" sz="3000" dirty="0" err="1"/>
              <a:t>інших</a:t>
            </a:r>
            <a:r>
              <a:rPr lang="ru-RU" sz="3000" dirty="0"/>
              <a:t> </a:t>
            </a:r>
            <a:r>
              <a:rPr lang="ru-RU" sz="3000" dirty="0" err="1"/>
              <a:t>правочинів</a:t>
            </a:r>
            <a:r>
              <a:rPr lang="ru-RU" sz="3000" dirty="0"/>
              <a:t> </a:t>
            </a:r>
            <a:r>
              <a:rPr lang="ru-RU" sz="3000" dirty="0" err="1"/>
              <a:t>щодо</a:t>
            </a:r>
            <a:r>
              <a:rPr lang="ru-RU" sz="3000" dirty="0"/>
              <a:t> таких </a:t>
            </a:r>
            <a:r>
              <a:rPr lang="ru-RU" sz="3000" dirty="0" err="1"/>
              <a:t>об’єктів</a:t>
            </a:r>
            <a:r>
              <a:rPr lang="ru-RU" sz="3000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 rot="21006149">
            <a:off x="83725" y="19219"/>
            <a:ext cx="6862434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40" u="sng" dirty="0">
                <a:solidFill>
                  <a:srgbClr val="FF0000"/>
                </a:solidFill>
              </a:rPr>
              <a:t>Управління </a:t>
            </a:r>
            <a:r>
              <a:rPr lang="uk-UA" sz="3740" u="sng" dirty="0">
                <a:solidFill>
                  <a:srgbClr val="FF0000"/>
                </a:solidFill>
              </a:rPr>
              <a:t>майном при фінансуванні будівництва житла</a:t>
            </a:r>
            <a:endParaRPr lang="en-US" sz="374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1210">
            <a:off x="6804521" y="513228"/>
            <a:ext cx="168116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740" b="1" dirty="0">
                <a:solidFill>
                  <a:srgbClr val="FF0000"/>
                </a:solidFill>
              </a:rPr>
              <a:t>МОН?</a:t>
            </a:r>
            <a:endParaRPr lang="en-US" sz="3740" b="1" dirty="0">
              <a:solidFill>
                <a:srgbClr val="FF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804" y="4063206"/>
            <a:ext cx="1295400" cy="1377483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</p:spTree>
    <p:extLst>
      <p:ext uri="{BB962C8B-B14F-4D97-AF65-F5344CB8AC3E}">
        <p14:creationId xmlns:p14="http://schemas.microsoft.com/office/powerpoint/2010/main" val="4492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10406"/>
            <a:ext cx="3698600" cy="1472043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119743" y="3576638"/>
            <a:ext cx="1295400" cy="1377483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9" name="object 7"/>
          <p:cNvSpPr/>
          <p:nvPr/>
        </p:nvSpPr>
        <p:spPr>
          <a:xfrm>
            <a:off x="146957" y="6044406"/>
            <a:ext cx="1295400" cy="1377483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0" name="object 7"/>
          <p:cNvSpPr/>
          <p:nvPr/>
        </p:nvSpPr>
        <p:spPr>
          <a:xfrm>
            <a:off x="15468600" y="-158776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0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15.08.2022 № </a:t>
            </a:r>
            <a:r>
              <a:rPr lang="ru-RU" sz="3000" b="1" dirty="0" smtClean="0"/>
              <a:t>2518-I</a:t>
            </a:r>
          </a:p>
          <a:p>
            <a:pPr algn="r"/>
            <a:r>
              <a:rPr lang="ru-RU" sz="3000" dirty="0" smtClean="0">
                <a:hlinkClick r:id="rId3"/>
              </a:rPr>
              <a:t>Про </a:t>
            </a:r>
            <a:r>
              <a:rPr lang="ru-RU" sz="3000" dirty="0" err="1">
                <a:hlinkClick r:id="rId3"/>
              </a:rPr>
              <a:t>гарантування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речових</a:t>
            </a:r>
            <a:r>
              <a:rPr lang="ru-RU" sz="3000" dirty="0">
                <a:hlinkClick r:id="rId3"/>
              </a:rPr>
              <a:t> прав на </a:t>
            </a:r>
            <a:r>
              <a:rPr lang="ru-RU" sz="3000" dirty="0" err="1">
                <a:hlinkClick r:id="rId3"/>
              </a:rPr>
              <a:t>об'єкти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 smtClean="0">
                <a:hlinkClick r:id="rId3"/>
              </a:rPr>
              <a:t>нерухомого</a:t>
            </a:r>
            <a:endParaRPr lang="ru-RU" sz="3000" dirty="0" smtClean="0">
              <a:hlinkClick r:id="rId3"/>
            </a:endParaRPr>
          </a:p>
          <a:p>
            <a:pPr algn="r"/>
            <a:r>
              <a:rPr lang="ru-RU" sz="3000" dirty="0" smtClean="0">
                <a:hlinkClick r:id="rId3"/>
              </a:rPr>
              <a:t> </a:t>
            </a:r>
            <a:r>
              <a:rPr lang="ru-RU" sz="3000" dirty="0">
                <a:hlinkClick r:id="rId3"/>
              </a:rPr>
              <a:t>майна, </a:t>
            </a:r>
            <a:r>
              <a:rPr lang="ru-RU" sz="3000" dirty="0" err="1">
                <a:hlinkClick r:id="rId3"/>
              </a:rPr>
              <a:t>які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будуть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споруджені</a:t>
            </a:r>
            <a:r>
              <a:rPr lang="ru-RU" sz="3000" dirty="0">
                <a:hlinkClick r:id="rId3"/>
              </a:rPr>
              <a:t> в </a:t>
            </a:r>
            <a:r>
              <a:rPr lang="ru-RU" sz="3000" dirty="0" err="1" smtClean="0">
                <a:hlinkClick r:id="rId3"/>
              </a:rPr>
              <a:t>майбутньому</a:t>
            </a:r>
            <a:endParaRPr lang="ru-RU" sz="3000" dirty="0"/>
          </a:p>
          <a:p>
            <a:endParaRPr lang="ru-RU" sz="3000" b="1" dirty="0" smtClean="0"/>
          </a:p>
          <a:p>
            <a:endParaRPr lang="ru-RU" sz="3000" b="1" dirty="0" smtClean="0"/>
          </a:p>
          <a:p>
            <a:r>
              <a:rPr lang="ru-RU" sz="3000" b="1" dirty="0" err="1" smtClean="0"/>
              <a:t>Стаття</a:t>
            </a:r>
            <a:r>
              <a:rPr lang="ru-RU" sz="3000" b="1" dirty="0" smtClean="0"/>
              <a:t> </a:t>
            </a:r>
            <a:r>
              <a:rPr lang="ru-RU" sz="3000" b="1" dirty="0"/>
              <a:t>6. </a:t>
            </a:r>
            <a:r>
              <a:rPr lang="ru-RU" sz="3000" dirty="0" err="1"/>
              <a:t>Особливості</a:t>
            </a:r>
            <a:r>
              <a:rPr lang="ru-RU" sz="3000" dirty="0"/>
              <a:t> </a:t>
            </a:r>
            <a:r>
              <a:rPr lang="ru-RU" sz="3000" dirty="0" err="1"/>
              <a:t>залучення</a:t>
            </a:r>
            <a:r>
              <a:rPr lang="ru-RU" sz="3000" dirty="0"/>
              <a:t> </a:t>
            </a:r>
            <a:r>
              <a:rPr lang="ru-RU" sz="3000" dirty="0" err="1"/>
              <a:t>коштів</a:t>
            </a:r>
            <a:r>
              <a:rPr lang="ru-RU" sz="3000" dirty="0"/>
              <a:t> для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</a:t>
            </a:r>
            <a:r>
              <a:rPr lang="ru-RU" sz="3000" dirty="0" err="1"/>
              <a:t>нерухомого</a:t>
            </a:r>
            <a:r>
              <a:rPr lang="ru-RU" sz="3000" dirty="0"/>
              <a:t> майна</a:t>
            </a:r>
          </a:p>
          <a:p>
            <a:r>
              <a:rPr lang="ru-RU" sz="3000" dirty="0"/>
              <a:t>(</a:t>
            </a:r>
            <a:r>
              <a:rPr lang="ru-RU" sz="3000" b="1" u="sng" dirty="0"/>
              <a:t>СПОСОБИ ІНВЕСТУВАННЯ</a:t>
            </a:r>
            <a:r>
              <a:rPr lang="ru-RU" sz="3000" dirty="0"/>
              <a:t>)</a:t>
            </a:r>
          </a:p>
          <a:p>
            <a:endParaRPr lang="ru-RU" sz="3000" dirty="0"/>
          </a:p>
          <a:p>
            <a:r>
              <a:rPr lang="ru-RU" sz="3000" dirty="0"/>
              <a:t>2</a:t>
            </a:r>
            <a:r>
              <a:rPr lang="ru-RU" sz="3000" dirty="0"/>
              <a:t>) шляхом </a:t>
            </a:r>
            <a:r>
              <a:rPr lang="ru-RU" sz="3000" b="1" u="sng" dirty="0" err="1"/>
              <a:t>укладення</a:t>
            </a:r>
            <a:r>
              <a:rPr lang="ru-RU" sz="3000" b="1" u="sng" dirty="0"/>
              <a:t> </a:t>
            </a:r>
            <a:r>
              <a:rPr lang="ru-RU" sz="3000" b="1" u="sng" dirty="0" err="1"/>
              <a:t>договорів</a:t>
            </a:r>
            <a:r>
              <a:rPr lang="ru-RU" sz="3000" b="1" u="sng" dirty="0"/>
              <a:t> про участь в </a:t>
            </a:r>
            <a:r>
              <a:rPr lang="ru-RU" sz="3000" b="1" u="sng" dirty="0" err="1"/>
              <a:t>фонді</a:t>
            </a:r>
            <a:r>
              <a:rPr lang="ru-RU" sz="3000" b="1" u="sng" dirty="0"/>
              <a:t> </a:t>
            </a:r>
            <a:r>
              <a:rPr lang="ru-RU" sz="3000" b="1" u="sng" dirty="0" err="1"/>
              <a:t>фінансування</a:t>
            </a:r>
            <a:r>
              <a:rPr lang="ru-RU" sz="3000" b="1" u="sng" dirty="0"/>
              <a:t> </a:t>
            </a:r>
            <a:r>
              <a:rPr lang="ru-RU" sz="3000" b="1" u="sng" dirty="0" err="1"/>
              <a:t>будівництва</a:t>
            </a:r>
            <a:r>
              <a:rPr lang="ru-RU" sz="3000" b="1" u="sng" dirty="0"/>
              <a:t> </a:t>
            </a:r>
            <a:r>
              <a:rPr lang="ru-RU" sz="3000" dirty="0"/>
              <a:t>УПРАВИТЕЛЕМ ФОНДУ ФІНАНСУВАННЯ БУДІВНИЦТВА </a:t>
            </a:r>
            <a:r>
              <a:rPr lang="ru-RU" sz="3000" u="sng" dirty="0"/>
              <a:t>через </a:t>
            </a:r>
            <a:r>
              <a:rPr lang="ru-RU" sz="3000" b="1" u="sng" dirty="0"/>
              <a:t>ФОНДИ ФІНАНСУВАННЯ БУДІВНИЦТВА </a:t>
            </a:r>
            <a:r>
              <a:rPr lang="ru-RU" sz="3000" dirty="0" err="1"/>
              <a:t>відповідно</a:t>
            </a:r>
            <a:r>
              <a:rPr lang="ru-RU" sz="3000" dirty="0"/>
              <a:t> </a:t>
            </a:r>
            <a:r>
              <a:rPr lang="ru-RU" sz="3000" dirty="0"/>
              <a:t>до </a:t>
            </a:r>
            <a:r>
              <a:rPr lang="ru-RU" sz="3000" dirty="0" err="1"/>
              <a:t>цього</a:t>
            </a:r>
            <a:r>
              <a:rPr lang="ru-RU" sz="3000" dirty="0"/>
              <a:t> Закону з </a:t>
            </a:r>
            <a:r>
              <a:rPr lang="ru-RU" sz="3000" dirty="0" err="1"/>
              <a:t>урахуванням</a:t>
            </a:r>
            <a:r>
              <a:rPr lang="ru-RU" sz="3000" dirty="0"/>
              <a:t> </a:t>
            </a:r>
            <a:r>
              <a:rPr lang="ru-RU" sz="3000" dirty="0" err="1"/>
              <a:t>особливостей</a:t>
            </a:r>
            <a:r>
              <a:rPr lang="ru-RU" sz="3000" dirty="0"/>
              <a:t>, </a:t>
            </a:r>
            <a:r>
              <a:rPr lang="ru-RU" sz="3000" dirty="0" err="1"/>
              <a:t>визначених</a:t>
            </a:r>
            <a:r>
              <a:rPr lang="ru-RU" sz="3000" dirty="0"/>
              <a:t> </a:t>
            </a:r>
            <a:r>
              <a:rPr lang="ru-RU" sz="3000" u="sng" dirty="0">
                <a:hlinkClick r:id="rId4"/>
              </a:rPr>
              <a:t>Законом України </a:t>
            </a:r>
            <a:r>
              <a:rPr lang="ru-RU" sz="3000" dirty="0"/>
              <a:t>"Про </a:t>
            </a:r>
            <a:r>
              <a:rPr lang="ru-RU" sz="3000" dirty="0" err="1"/>
              <a:t>фінансово-кредитні</a:t>
            </a:r>
            <a:r>
              <a:rPr lang="ru-RU" sz="3000" dirty="0"/>
              <a:t> </a:t>
            </a:r>
            <a:r>
              <a:rPr lang="ru-RU" sz="3000" dirty="0" err="1"/>
              <a:t>механізми</a:t>
            </a:r>
            <a:r>
              <a:rPr lang="ru-RU" sz="3000" dirty="0"/>
              <a:t> і </a:t>
            </a:r>
            <a:r>
              <a:rPr lang="ru-RU" sz="3000" dirty="0" err="1"/>
              <a:t>управління</a:t>
            </a:r>
            <a:r>
              <a:rPr lang="ru-RU" sz="3000" dirty="0"/>
              <a:t> </a:t>
            </a:r>
            <a:r>
              <a:rPr lang="ru-RU" sz="3000" dirty="0" err="1"/>
              <a:t>майном</a:t>
            </a:r>
            <a:r>
              <a:rPr lang="ru-RU" sz="3000" dirty="0"/>
              <a:t> при </a:t>
            </a:r>
            <a:r>
              <a:rPr lang="ru-RU" sz="3000" dirty="0" err="1"/>
              <a:t>будівництві</a:t>
            </a:r>
            <a:r>
              <a:rPr lang="ru-RU" sz="3000" dirty="0"/>
              <a:t> </a:t>
            </a:r>
            <a:r>
              <a:rPr lang="ru-RU" sz="3000" dirty="0" err="1"/>
              <a:t>житла</a:t>
            </a:r>
            <a:r>
              <a:rPr lang="ru-RU" sz="3000" dirty="0"/>
              <a:t> та </a:t>
            </a:r>
            <a:r>
              <a:rPr lang="ru-RU" sz="3000" dirty="0" err="1"/>
              <a:t>операціях</a:t>
            </a:r>
            <a:r>
              <a:rPr lang="ru-RU" sz="3000" dirty="0"/>
              <a:t> з </a:t>
            </a:r>
            <a:r>
              <a:rPr lang="ru-RU" sz="3000" dirty="0" err="1"/>
              <a:t>нерухомістю</a:t>
            </a:r>
            <a:r>
              <a:rPr lang="ru-RU" sz="3000" dirty="0"/>
              <a:t>";</a:t>
            </a:r>
          </a:p>
          <a:p>
            <a:endParaRPr lang="ru-RU" sz="3000" dirty="0"/>
          </a:p>
          <a:p>
            <a:r>
              <a:rPr lang="ru-RU" sz="3000" dirty="0"/>
              <a:t>3</a:t>
            </a:r>
            <a:r>
              <a:rPr lang="ru-RU" sz="3000" dirty="0"/>
              <a:t>) шляхом </a:t>
            </a:r>
            <a:r>
              <a:rPr lang="ru-RU" sz="3000" b="1" u="sng" dirty="0" err="1"/>
              <a:t>емісії</a:t>
            </a:r>
            <a:r>
              <a:rPr lang="ru-RU" sz="3000" b="1" u="sng" dirty="0"/>
              <a:t> </a:t>
            </a:r>
            <a:r>
              <a:rPr lang="ru-RU" sz="3000" b="1" u="sng" dirty="0" err="1"/>
              <a:t>цільових</a:t>
            </a:r>
            <a:r>
              <a:rPr lang="ru-RU" sz="3000" b="1" u="sng" dirty="0"/>
              <a:t> </a:t>
            </a:r>
            <a:r>
              <a:rPr lang="ru-RU" sz="3000" b="1" u="sng" dirty="0" err="1"/>
              <a:t>корпоративних</a:t>
            </a:r>
            <a:r>
              <a:rPr lang="ru-RU" sz="3000" b="1" u="sng" dirty="0"/>
              <a:t> </a:t>
            </a:r>
            <a:r>
              <a:rPr lang="ru-RU" sz="3000" b="1" u="sng" dirty="0" err="1"/>
              <a:t>облігацій</a:t>
            </a:r>
            <a:r>
              <a:rPr lang="ru-RU" sz="3000" dirty="0"/>
              <a:t>, </a:t>
            </a:r>
            <a:r>
              <a:rPr lang="ru-RU" sz="3000" dirty="0" err="1"/>
              <a:t>погашення</a:t>
            </a:r>
            <a:r>
              <a:rPr lang="ru-RU" sz="3000" dirty="0"/>
              <a:t> 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здійснюється</a:t>
            </a:r>
            <a:r>
              <a:rPr lang="ru-RU" sz="3000" dirty="0"/>
              <a:t> шляхом </a:t>
            </a:r>
            <a:r>
              <a:rPr lang="ru-RU" sz="3000" dirty="0" err="1"/>
              <a:t>передачі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(</a:t>
            </a:r>
            <a:r>
              <a:rPr lang="ru-RU" sz="3000" dirty="0" err="1"/>
              <a:t>частини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) </a:t>
            </a:r>
            <a:r>
              <a:rPr lang="ru-RU" sz="3000" dirty="0" err="1"/>
              <a:t>житлового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відповідно</a:t>
            </a:r>
            <a:r>
              <a:rPr lang="ru-RU" sz="3000" dirty="0"/>
              <a:t> до </a:t>
            </a:r>
            <a:r>
              <a:rPr lang="ru-RU" sz="3000" u="sng" dirty="0">
                <a:hlinkClick r:id="rId5"/>
              </a:rPr>
              <a:t>Закону України</a:t>
            </a:r>
            <a:r>
              <a:rPr lang="ru-RU" sz="3000" dirty="0"/>
              <a:t> "Про ринки </a:t>
            </a:r>
            <a:r>
              <a:rPr lang="ru-RU" sz="3000" dirty="0" err="1"/>
              <a:t>капіталу</a:t>
            </a:r>
            <a:r>
              <a:rPr lang="ru-RU" sz="3000" dirty="0"/>
              <a:t> та </a:t>
            </a:r>
            <a:r>
              <a:rPr lang="ru-RU" sz="3000" dirty="0" err="1"/>
              <a:t>організовані</a:t>
            </a:r>
            <a:r>
              <a:rPr lang="ru-RU" sz="3000" dirty="0"/>
              <a:t> </a:t>
            </a:r>
            <a:r>
              <a:rPr lang="ru-RU" sz="3000" dirty="0" err="1"/>
              <a:t>товарні</a:t>
            </a:r>
            <a:r>
              <a:rPr lang="ru-RU" sz="3000" dirty="0"/>
              <a:t> ринки" з </a:t>
            </a:r>
            <a:r>
              <a:rPr lang="ru-RU" sz="3000" dirty="0" err="1"/>
              <a:t>умовою</a:t>
            </a:r>
            <a:r>
              <a:rPr lang="ru-RU" sz="3000" dirty="0"/>
              <a:t> </a:t>
            </a:r>
            <a:r>
              <a:rPr lang="ru-RU" sz="3000" dirty="0" err="1"/>
              <a:t>передачі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 (</a:t>
            </a:r>
            <a:r>
              <a:rPr lang="ru-RU" sz="3000" dirty="0" err="1"/>
              <a:t>частини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) </a:t>
            </a:r>
            <a:r>
              <a:rPr lang="ru-RU" sz="3000" dirty="0" err="1"/>
              <a:t>житлового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</a:t>
            </a:r>
            <a:r>
              <a:rPr lang="ru-RU" sz="3000" dirty="0" err="1"/>
              <a:t>відповідно</a:t>
            </a:r>
            <a:r>
              <a:rPr lang="ru-RU" sz="3000" dirty="0"/>
              <a:t> до </a:t>
            </a:r>
            <a:r>
              <a:rPr lang="ru-RU" sz="3000" dirty="0" err="1"/>
              <a:t>укладеного</a:t>
            </a:r>
            <a:r>
              <a:rPr lang="ru-RU" sz="3000" dirty="0"/>
              <a:t> </a:t>
            </a:r>
            <a:r>
              <a:rPr lang="ru-RU" sz="3000" dirty="0" err="1"/>
              <a:t>нотаріального</a:t>
            </a:r>
            <a:r>
              <a:rPr lang="ru-RU" sz="3000" dirty="0"/>
              <a:t> договору </a:t>
            </a:r>
            <a:r>
              <a:rPr lang="ru-RU" sz="3000" dirty="0" err="1"/>
              <a:t>між</a:t>
            </a:r>
            <a:r>
              <a:rPr lang="ru-RU" sz="3000" dirty="0"/>
              <a:t> </a:t>
            </a:r>
            <a:r>
              <a:rPr lang="ru-RU" sz="3000" dirty="0" err="1"/>
              <a:t>замовником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 та </a:t>
            </a:r>
            <a:r>
              <a:rPr lang="ru-RU" sz="3000" dirty="0" err="1"/>
              <a:t>власником</a:t>
            </a:r>
            <a:r>
              <a:rPr lang="ru-RU" sz="3000" dirty="0"/>
              <a:t> таких </a:t>
            </a:r>
            <a:r>
              <a:rPr lang="ru-RU" sz="3000" dirty="0" err="1"/>
              <a:t>облігацій</a:t>
            </a:r>
            <a:r>
              <a:rPr lang="ru-RU" sz="3000" dirty="0"/>
              <a:t> про </a:t>
            </a:r>
            <a:r>
              <a:rPr lang="ru-RU" sz="3000" dirty="0" err="1"/>
              <a:t>резервування</a:t>
            </a:r>
            <a:r>
              <a:rPr lang="ru-RU" sz="3000" dirty="0"/>
              <a:t> (</a:t>
            </a:r>
            <a:r>
              <a:rPr lang="ru-RU" sz="3000" dirty="0" err="1"/>
              <a:t>бронювання</a:t>
            </a:r>
            <a:r>
              <a:rPr lang="ru-RU" sz="3000" dirty="0"/>
              <a:t>) </a:t>
            </a:r>
            <a:r>
              <a:rPr lang="ru-RU" sz="3000" dirty="0" err="1"/>
              <a:t>об’єкта</a:t>
            </a:r>
            <a:r>
              <a:rPr lang="ru-RU" sz="3000" dirty="0"/>
              <a:t> (</a:t>
            </a:r>
            <a:r>
              <a:rPr lang="ru-RU" sz="3000" dirty="0" err="1"/>
              <a:t>частини</a:t>
            </a:r>
            <a:r>
              <a:rPr lang="ru-RU" sz="3000" dirty="0"/>
              <a:t> </a:t>
            </a:r>
            <a:r>
              <a:rPr lang="ru-RU" sz="3000" dirty="0" err="1"/>
              <a:t>об’єкта</a:t>
            </a:r>
            <a:r>
              <a:rPr lang="ru-RU" sz="3000" dirty="0"/>
              <a:t>) </a:t>
            </a:r>
            <a:r>
              <a:rPr lang="ru-RU" sz="3000" dirty="0" err="1"/>
              <a:t>житлового</a:t>
            </a:r>
            <a:r>
              <a:rPr lang="ru-RU" sz="3000" dirty="0"/>
              <a:t> </a:t>
            </a:r>
            <a:r>
              <a:rPr lang="ru-RU" sz="3000" dirty="0" err="1"/>
              <a:t>будівництва</a:t>
            </a:r>
            <a:r>
              <a:rPr lang="ru-RU" sz="3000" dirty="0"/>
              <a:t>. 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0478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785520" y="1405485"/>
            <a:ext cx="16689620" cy="8344810"/>
          </a:xfrm>
        </p:spPr>
        <p:txBody>
          <a:bodyPr>
            <a:noAutofit/>
          </a:bodyPr>
          <a:lstStyle/>
          <a:p>
            <a:pPr algn="r"/>
            <a:r>
              <a:rPr lang="uk-UA" sz="2992" b="1" dirty="0">
                <a:latin typeface="Arial Black" panose="020B0A04020102020204" pitchFamily="34" charset="0"/>
              </a:rPr>
              <a:t>ЦКУ </a:t>
            </a:r>
          </a:p>
          <a:p>
            <a:pPr algn="just"/>
            <a:endParaRPr lang="ru-RU" sz="2992" b="1" dirty="0"/>
          </a:p>
          <a:p>
            <a:pPr algn="just"/>
            <a:r>
              <a:rPr lang="ru-RU" sz="2992" b="1" dirty="0" err="1"/>
              <a:t>Стаття</a:t>
            </a:r>
            <a:r>
              <a:rPr lang="ru-RU" sz="2992" b="1" dirty="0"/>
              <a:t> 181 ЦКУ.</a:t>
            </a:r>
            <a:r>
              <a:rPr lang="ru-RU" sz="2992" dirty="0"/>
              <a:t> </a:t>
            </a:r>
            <a:r>
              <a:rPr lang="ru-RU" sz="2992" dirty="0"/>
              <a:t>1</a:t>
            </a:r>
            <a:r>
              <a:rPr lang="ru-RU" sz="2992" dirty="0"/>
              <a:t>. До </a:t>
            </a:r>
            <a:r>
              <a:rPr lang="ru-RU" sz="2992" dirty="0" err="1"/>
              <a:t>нерухомих</a:t>
            </a:r>
            <a:r>
              <a:rPr lang="ru-RU" sz="2992" dirty="0"/>
              <a:t> речей (</a:t>
            </a:r>
            <a:r>
              <a:rPr lang="ru-RU" sz="2992" b="1" u="sng" dirty="0" err="1"/>
              <a:t>нерухоме</a:t>
            </a:r>
            <a:r>
              <a:rPr lang="ru-RU" sz="2992" b="1" u="sng" dirty="0"/>
              <a:t> </a:t>
            </a:r>
            <a:r>
              <a:rPr lang="ru-RU" sz="2992" b="1" u="sng" dirty="0" err="1"/>
              <a:t>майно</a:t>
            </a:r>
            <a:r>
              <a:rPr lang="ru-RU" sz="2992" b="1" u="sng" dirty="0"/>
              <a:t>, </a:t>
            </a:r>
            <a:r>
              <a:rPr lang="ru-RU" sz="2992" b="1" u="sng" dirty="0" err="1"/>
              <a:t>нерухомість</a:t>
            </a:r>
            <a:r>
              <a:rPr lang="ru-RU" sz="2992" dirty="0"/>
              <a:t>) належать </a:t>
            </a:r>
            <a:r>
              <a:rPr lang="ru-RU" sz="2992" u="sng" dirty="0" err="1"/>
              <a:t>земельні</a:t>
            </a:r>
            <a:r>
              <a:rPr lang="ru-RU" sz="2992" u="sng" dirty="0"/>
              <a:t> </a:t>
            </a:r>
            <a:r>
              <a:rPr lang="ru-RU" sz="2992" u="sng" dirty="0" err="1"/>
              <a:t>ділянки</a:t>
            </a:r>
            <a:r>
              <a:rPr lang="ru-RU" sz="2992" dirty="0"/>
              <a:t>, а </a:t>
            </a:r>
            <a:r>
              <a:rPr lang="ru-RU" sz="2992" dirty="0" err="1"/>
              <a:t>також</a:t>
            </a:r>
            <a:r>
              <a:rPr lang="ru-RU" sz="2992" dirty="0"/>
              <a:t> </a:t>
            </a:r>
            <a:r>
              <a:rPr lang="ru-RU" sz="2992" b="1" u="sng" dirty="0" err="1"/>
              <a:t>об'єкти</a:t>
            </a:r>
            <a:r>
              <a:rPr lang="ru-RU" sz="2992" b="1" u="sng" dirty="0"/>
              <a:t>, </a:t>
            </a:r>
            <a:r>
              <a:rPr lang="ru-RU" sz="2992" b="1" u="sng" dirty="0" err="1"/>
              <a:t>розташовані</a:t>
            </a:r>
            <a:r>
              <a:rPr lang="ru-RU" sz="2992" b="1" u="sng" dirty="0"/>
              <a:t> на </a:t>
            </a:r>
            <a:r>
              <a:rPr lang="ru-RU" sz="2992" b="1" u="sng" dirty="0" err="1"/>
              <a:t>земельній</a:t>
            </a:r>
            <a:r>
              <a:rPr lang="ru-RU" sz="2992" b="1" u="sng" dirty="0"/>
              <a:t> </a:t>
            </a:r>
            <a:r>
              <a:rPr lang="ru-RU" sz="2992" b="1" u="sng" dirty="0" err="1"/>
              <a:t>ділянці</a:t>
            </a:r>
            <a:r>
              <a:rPr lang="ru-RU" sz="2992" b="1" u="sng" dirty="0"/>
              <a:t>, </a:t>
            </a:r>
            <a:r>
              <a:rPr lang="ru-RU" sz="2992" b="1" u="sng" dirty="0" err="1"/>
              <a:t>переміщення</a:t>
            </a:r>
            <a:r>
              <a:rPr lang="ru-RU" sz="2992" b="1" u="sng" dirty="0"/>
              <a:t> </a:t>
            </a:r>
            <a:r>
              <a:rPr lang="ru-RU" sz="2992" b="1" u="sng" dirty="0" err="1"/>
              <a:t>яких</a:t>
            </a:r>
            <a:r>
              <a:rPr lang="ru-RU" sz="2992" b="1" u="sng" dirty="0"/>
              <a:t> є </a:t>
            </a:r>
            <a:r>
              <a:rPr lang="ru-RU" sz="2992" b="1" u="sng" dirty="0" err="1"/>
              <a:t>неможливим</a:t>
            </a:r>
            <a:r>
              <a:rPr lang="ru-RU" sz="2992" b="1" u="sng" dirty="0"/>
              <a:t> без </a:t>
            </a:r>
            <a:r>
              <a:rPr lang="ru-RU" sz="2992" b="1" u="sng" dirty="0" err="1"/>
              <a:t>їх</a:t>
            </a:r>
            <a:r>
              <a:rPr lang="ru-RU" sz="2992" b="1" u="sng" dirty="0"/>
              <a:t> </a:t>
            </a:r>
            <a:r>
              <a:rPr lang="ru-RU" sz="2992" b="1" u="sng" dirty="0" err="1"/>
              <a:t>знецінення</a:t>
            </a:r>
            <a:r>
              <a:rPr lang="ru-RU" sz="2992" b="1" u="sng" dirty="0"/>
              <a:t> та </a:t>
            </a:r>
            <a:r>
              <a:rPr lang="ru-RU" sz="2992" b="1" u="sng" dirty="0" err="1"/>
              <a:t>зміни</a:t>
            </a:r>
            <a:r>
              <a:rPr lang="ru-RU" sz="2992" b="1" u="sng" dirty="0"/>
              <a:t> </a:t>
            </a:r>
            <a:r>
              <a:rPr lang="ru-RU" sz="2992" b="1" u="sng" dirty="0" err="1"/>
              <a:t>їх</a:t>
            </a:r>
            <a:r>
              <a:rPr lang="ru-RU" sz="2992" b="1" u="sng" dirty="0"/>
              <a:t> </a:t>
            </a:r>
            <a:r>
              <a:rPr lang="ru-RU" sz="2992" b="1" u="sng" dirty="0" err="1"/>
              <a:t>призначення</a:t>
            </a:r>
            <a:r>
              <a:rPr lang="ru-RU" sz="2992" b="1" u="sng" dirty="0"/>
              <a:t>.</a:t>
            </a:r>
          </a:p>
          <a:p>
            <a:pPr algn="just"/>
            <a:endParaRPr lang="ru-RU" sz="2992" b="1" u="sng" dirty="0"/>
          </a:p>
          <a:p>
            <a:pPr algn="just"/>
            <a:endParaRPr lang="ru-RU" sz="2992" b="1" u="sng" dirty="0"/>
          </a:p>
          <a:p>
            <a:pPr algn="just"/>
            <a:r>
              <a:rPr lang="ru-RU" sz="2992" b="1" u="sng" dirty="0"/>
              <a:t>Режим </a:t>
            </a:r>
            <a:r>
              <a:rPr lang="ru-RU" sz="2992" b="1" u="sng" dirty="0" err="1"/>
              <a:t>нерухомої</a:t>
            </a:r>
            <a:r>
              <a:rPr lang="ru-RU" sz="2992" b="1" u="sng" dirty="0"/>
              <a:t> </a:t>
            </a:r>
            <a:r>
              <a:rPr lang="ru-RU" sz="2992" b="1" u="sng" dirty="0" err="1"/>
              <a:t>речі</a:t>
            </a:r>
            <a:r>
              <a:rPr lang="ru-RU" sz="2992" dirty="0"/>
              <a:t> </a:t>
            </a:r>
            <a:r>
              <a:rPr lang="ru-RU" sz="2992" dirty="0" err="1"/>
              <a:t>може</a:t>
            </a:r>
            <a:r>
              <a:rPr lang="ru-RU" sz="2992" dirty="0"/>
              <a:t> бути </a:t>
            </a:r>
            <a:r>
              <a:rPr lang="ru-RU" sz="2992" dirty="0" err="1"/>
              <a:t>поширений</a:t>
            </a:r>
            <a:r>
              <a:rPr lang="ru-RU" sz="2992" dirty="0"/>
              <a:t> законом на </a:t>
            </a:r>
            <a:r>
              <a:rPr lang="ru-RU" sz="2992" dirty="0" err="1"/>
              <a:t>повітряні</a:t>
            </a:r>
            <a:r>
              <a:rPr lang="ru-RU" sz="2992" dirty="0"/>
              <a:t> та </a:t>
            </a:r>
            <a:r>
              <a:rPr lang="ru-RU" sz="2992" dirty="0" err="1"/>
              <a:t>морські</a:t>
            </a:r>
            <a:r>
              <a:rPr lang="ru-RU" sz="2992" dirty="0"/>
              <a:t> судна, судна </a:t>
            </a:r>
            <a:r>
              <a:rPr lang="ru-RU" sz="2992" dirty="0" err="1"/>
              <a:t>внутрішнього</a:t>
            </a:r>
            <a:r>
              <a:rPr lang="ru-RU" sz="2992" dirty="0"/>
              <a:t> </a:t>
            </a:r>
            <a:r>
              <a:rPr lang="ru-RU" sz="2992" dirty="0" err="1"/>
              <a:t>плавання</a:t>
            </a:r>
            <a:r>
              <a:rPr lang="ru-RU" sz="2992" dirty="0"/>
              <a:t>, </a:t>
            </a:r>
            <a:r>
              <a:rPr lang="ru-RU" sz="2992" dirty="0" err="1"/>
              <a:t>космічні</a:t>
            </a:r>
            <a:r>
              <a:rPr lang="ru-RU" sz="2992" dirty="0"/>
              <a:t> </a:t>
            </a:r>
            <a:r>
              <a:rPr lang="ru-RU" sz="2992" dirty="0" err="1"/>
              <a:t>об'єкти</a:t>
            </a:r>
            <a:r>
              <a:rPr lang="ru-RU" sz="2992" dirty="0"/>
              <a:t>, а </a:t>
            </a:r>
            <a:r>
              <a:rPr lang="ru-RU" sz="2992" u="sng" dirty="0" err="1"/>
              <a:t>також</a:t>
            </a:r>
            <a:r>
              <a:rPr lang="ru-RU" sz="2992" u="sng" dirty="0"/>
              <a:t> </a:t>
            </a:r>
            <a:r>
              <a:rPr lang="ru-RU" sz="2992" u="sng" dirty="0" err="1"/>
              <a:t>інші</a:t>
            </a:r>
            <a:r>
              <a:rPr lang="ru-RU" sz="2992" u="sng" dirty="0"/>
              <a:t> </a:t>
            </a:r>
            <a:r>
              <a:rPr lang="ru-RU" sz="2992" u="sng" dirty="0" err="1"/>
              <a:t>речі</a:t>
            </a:r>
            <a:r>
              <a:rPr lang="ru-RU" sz="2992" u="sng" dirty="0"/>
              <a:t>, права на </a:t>
            </a:r>
            <a:r>
              <a:rPr lang="ru-RU" sz="2992" u="sng" dirty="0" err="1"/>
              <a:t>які</a:t>
            </a:r>
            <a:r>
              <a:rPr lang="ru-RU" sz="2992" u="sng" dirty="0"/>
              <a:t> </a:t>
            </a:r>
            <a:r>
              <a:rPr lang="ru-RU" sz="2992" u="sng" dirty="0" err="1"/>
              <a:t>підлягають</a:t>
            </a:r>
            <a:r>
              <a:rPr lang="ru-RU" sz="2992" u="sng" dirty="0"/>
              <a:t> </a:t>
            </a:r>
            <a:r>
              <a:rPr lang="ru-RU" sz="2992" u="sng" dirty="0" err="1"/>
              <a:t>державній</a:t>
            </a:r>
            <a:r>
              <a:rPr lang="ru-RU" sz="2992" u="sng" dirty="0"/>
              <a:t> </a:t>
            </a:r>
            <a:r>
              <a:rPr lang="ru-RU" sz="2992" u="sng" dirty="0" err="1"/>
              <a:t>реєстрації</a:t>
            </a:r>
            <a:r>
              <a:rPr lang="ru-RU" sz="2992" u="sng" dirty="0"/>
              <a:t>.</a:t>
            </a:r>
          </a:p>
          <a:p>
            <a:pPr algn="just"/>
            <a:endParaRPr lang="ru-RU" sz="2693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141246" y="7266684"/>
            <a:ext cx="2599203" cy="2993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2623192" y="7266690"/>
            <a:ext cx="2599203" cy="2993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5222395" y="7266691"/>
            <a:ext cx="2599203" cy="2993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7821598" y="7266688"/>
            <a:ext cx="2599203" cy="2993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10420802" y="7266685"/>
            <a:ext cx="2599203" cy="2993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13020005" y="7266691"/>
            <a:ext cx="2599203" cy="2993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531" r="8996" b="3870"/>
          <a:stretch/>
        </p:blipFill>
        <p:spPr>
          <a:xfrm>
            <a:off x="15599665" y="7266682"/>
            <a:ext cx="2599203" cy="299332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431210">
            <a:off x="413492" y="204466"/>
            <a:ext cx="13331531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740" b="1" dirty="0">
                <a:solidFill>
                  <a:srgbClr val="FF0000"/>
                </a:solidFill>
              </a:rPr>
              <a:t>Пункт </a:t>
            </a:r>
            <a:r>
              <a:rPr lang="uk-UA" sz="3740" b="1" dirty="0">
                <a:solidFill>
                  <a:srgbClr val="FF0000"/>
                </a:solidFill>
              </a:rPr>
              <a:t>1 частини 1 статті 10 Закону № 361-</a:t>
            </a:r>
            <a:r>
              <a:rPr lang="en-US" sz="3740" b="1" dirty="0">
                <a:solidFill>
                  <a:srgbClr val="FF0000"/>
                </a:solidFill>
              </a:rPr>
              <a:t>IX</a:t>
            </a:r>
            <a:r>
              <a:rPr lang="uk-UA" sz="3740" b="1" dirty="0">
                <a:solidFill>
                  <a:srgbClr val="FF0000"/>
                </a:solidFill>
              </a:rPr>
              <a:t>:</a:t>
            </a:r>
            <a:r>
              <a:rPr lang="en-US" sz="3740" b="1" dirty="0">
                <a:solidFill>
                  <a:srgbClr val="FF0000"/>
                </a:solidFill>
              </a:rPr>
              <a:t> </a:t>
            </a:r>
            <a:r>
              <a:rPr lang="uk-UA" sz="3740" b="1" u="sng" dirty="0">
                <a:solidFill>
                  <a:srgbClr val="FF0000"/>
                </a:solidFill>
              </a:rPr>
              <a:t>купівля-продаж </a:t>
            </a:r>
            <a:r>
              <a:rPr lang="uk-UA" sz="3740" b="1" u="sng" dirty="0">
                <a:solidFill>
                  <a:srgbClr val="FF0000"/>
                </a:solidFill>
              </a:rPr>
              <a:t>нерухомості </a:t>
            </a:r>
            <a:r>
              <a:rPr lang="uk-UA" sz="3740" b="1" dirty="0">
                <a:solidFill>
                  <a:srgbClr val="FF0000"/>
                </a:solidFill>
              </a:rPr>
              <a:t>або </a:t>
            </a:r>
            <a:r>
              <a:rPr lang="uk-UA" sz="3740" b="1" u="sng" dirty="0">
                <a:solidFill>
                  <a:srgbClr val="FF0000"/>
                </a:solidFill>
              </a:rPr>
              <a:t>управління майном при фінансуванні будівництва житла</a:t>
            </a:r>
            <a:endParaRPr lang="en-US" sz="374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431210">
            <a:off x="8984725" y="6423030"/>
            <a:ext cx="168116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740" b="1" dirty="0">
                <a:solidFill>
                  <a:srgbClr val="FF0000"/>
                </a:solidFill>
              </a:rPr>
              <a:t>МОН?</a:t>
            </a:r>
            <a:endParaRPr lang="en-US" sz="374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uk-UA" sz="2992" b="1" dirty="0">
                <a:latin typeface="Arial Black" panose="020B0A04020102020204" pitchFamily="34" charset="0"/>
              </a:rPr>
              <a:t>ЦКУ </a:t>
            </a:r>
          </a:p>
          <a:p>
            <a:pPr algn="just"/>
            <a:endParaRPr lang="ru-RU" sz="2992" b="1" dirty="0" smtClean="0"/>
          </a:p>
          <a:p>
            <a:pPr algn="just"/>
            <a:endParaRPr lang="ru-RU" sz="2992" b="1" dirty="0"/>
          </a:p>
          <a:p>
            <a:pPr algn="just"/>
            <a:endParaRPr lang="ru-RU" sz="2992" b="1" dirty="0" smtClean="0"/>
          </a:p>
          <a:p>
            <a:pPr algn="just"/>
            <a:r>
              <a:rPr lang="ru-RU" sz="2992" b="1" dirty="0" err="1" smtClean="0"/>
              <a:t>Стаття</a:t>
            </a:r>
            <a:r>
              <a:rPr lang="ru-RU" sz="2992" b="1" dirty="0" smtClean="0"/>
              <a:t> </a:t>
            </a:r>
            <a:r>
              <a:rPr lang="ru-RU" sz="2992" b="1" dirty="0"/>
              <a:t>331 ЦКУ.</a:t>
            </a:r>
            <a:r>
              <a:rPr lang="ru-RU" sz="2992" dirty="0"/>
              <a:t> </a:t>
            </a:r>
            <a:r>
              <a:rPr lang="ru-RU" sz="2992" dirty="0" err="1"/>
              <a:t>Набуття</a:t>
            </a:r>
            <a:r>
              <a:rPr lang="ru-RU" sz="2992" dirty="0"/>
              <a:t> права </a:t>
            </a:r>
            <a:r>
              <a:rPr lang="ru-RU" sz="2992" dirty="0" err="1"/>
              <a:t>власності</a:t>
            </a:r>
            <a:r>
              <a:rPr lang="ru-RU" sz="2992" dirty="0"/>
              <a:t> на </a:t>
            </a:r>
            <a:r>
              <a:rPr lang="ru-RU" sz="2992" dirty="0" err="1"/>
              <a:t>новостворене</a:t>
            </a:r>
            <a:r>
              <a:rPr lang="ru-RU" sz="2992" dirty="0"/>
              <a:t> </a:t>
            </a:r>
            <a:r>
              <a:rPr lang="ru-RU" sz="2992" dirty="0" err="1"/>
              <a:t>майно</a:t>
            </a:r>
            <a:r>
              <a:rPr lang="ru-RU" sz="2992" dirty="0"/>
              <a:t> та </a:t>
            </a:r>
            <a:r>
              <a:rPr lang="ru-RU" sz="2992" dirty="0" err="1"/>
              <a:t>об'єкти</a:t>
            </a:r>
            <a:r>
              <a:rPr lang="ru-RU" sz="2992" dirty="0"/>
              <a:t> </a:t>
            </a:r>
            <a:r>
              <a:rPr lang="ru-RU" sz="2992" dirty="0" err="1"/>
              <a:t>незавершеного</a:t>
            </a:r>
            <a:r>
              <a:rPr lang="ru-RU" sz="2992" dirty="0"/>
              <a:t> </a:t>
            </a:r>
            <a:r>
              <a:rPr lang="ru-RU" sz="2992" dirty="0" err="1"/>
              <a:t>будівництва</a:t>
            </a:r>
            <a:endParaRPr lang="ru-RU" sz="2992" dirty="0"/>
          </a:p>
          <a:p>
            <a:pPr algn="just"/>
            <a:endParaRPr lang="ru-RU" sz="2992" dirty="0"/>
          </a:p>
          <a:p>
            <a:pPr algn="just"/>
            <a:r>
              <a:rPr lang="ru-RU" sz="2992" dirty="0"/>
              <a:t>2</a:t>
            </a:r>
            <a:r>
              <a:rPr lang="ru-RU" sz="2992" dirty="0"/>
              <a:t>. Право </a:t>
            </a:r>
            <a:r>
              <a:rPr lang="ru-RU" sz="2992" dirty="0" err="1"/>
              <a:t>власності</a:t>
            </a:r>
            <a:r>
              <a:rPr lang="ru-RU" sz="2992" dirty="0"/>
              <a:t> на </a:t>
            </a:r>
            <a:r>
              <a:rPr lang="ru-RU" sz="2992" b="1" u="sng" dirty="0" err="1"/>
              <a:t>новостворене</a:t>
            </a:r>
            <a:r>
              <a:rPr lang="ru-RU" sz="2992" b="1" u="sng" dirty="0"/>
              <a:t> </a:t>
            </a:r>
            <a:r>
              <a:rPr lang="ru-RU" sz="2992" b="1" u="sng" dirty="0" err="1"/>
              <a:t>нерухоме</a:t>
            </a:r>
            <a:r>
              <a:rPr lang="ru-RU" sz="2992" b="1" u="sng" dirty="0"/>
              <a:t> </a:t>
            </a:r>
            <a:r>
              <a:rPr lang="ru-RU" sz="2992" b="1" u="sng" dirty="0" err="1"/>
              <a:t>майно</a:t>
            </a:r>
            <a:r>
              <a:rPr lang="ru-RU" sz="2992" b="1" u="sng" dirty="0"/>
              <a:t> </a:t>
            </a:r>
            <a:r>
              <a:rPr lang="ru-RU" sz="2992" dirty="0"/>
              <a:t>(</a:t>
            </a:r>
            <a:r>
              <a:rPr lang="ru-RU" sz="2992" dirty="0" err="1"/>
              <a:t>житлові</a:t>
            </a:r>
            <a:r>
              <a:rPr lang="ru-RU" sz="2992" dirty="0"/>
              <a:t> </a:t>
            </a:r>
            <a:r>
              <a:rPr lang="ru-RU" sz="2992" dirty="0" err="1"/>
              <a:t>будинки</a:t>
            </a:r>
            <a:r>
              <a:rPr lang="ru-RU" sz="2992" dirty="0"/>
              <a:t>, </a:t>
            </a:r>
            <a:r>
              <a:rPr lang="ru-RU" sz="2992" dirty="0" err="1"/>
              <a:t>будівлі</a:t>
            </a:r>
            <a:r>
              <a:rPr lang="ru-RU" sz="2992" dirty="0"/>
              <a:t>, </a:t>
            </a:r>
            <a:r>
              <a:rPr lang="ru-RU" sz="2992" dirty="0" err="1"/>
              <a:t>споруди</a:t>
            </a:r>
            <a:r>
              <a:rPr lang="ru-RU" sz="2992" dirty="0"/>
              <a:t> </a:t>
            </a:r>
            <a:r>
              <a:rPr lang="ru-RU" sz="2992" dirty="0" err="1"/>
              <a:t>тощо</a:t>
            </a:r>
            <a:r>
              <a:rPr lang="ru-RU" sz="2992" dirty="0"/>
              <a:t>) </a:t>
            </a:r>
            <a:r>
              <a:rPr lang="ru-RU" sz="2992" dirty="0" err="1"/>
              <a:t>виникає</a:t>
            </a:r>
            <a:r>
              <a:rPr lang="ru-RU" sz="2992" dirty="0"/>
              <a:t> </a:t>
            </a:r>
            <a:r>
              <a:rPr lang="ru-RU" sz="2992" b="1" u="sng" dirty="0"/>
              <a:t>з моменту </a:t>
            </a:r>
            <a:r>
              <a:rPr lang="ru-RU" sz="2992" b="1" u="sng" dirty="0" err="1"/>
              <a:t>завершення</a:t>
            </a:r>
            <a:r>
              <a:rPr lang="ru-RU" sz="2992" b="1" u="sng" dirty="0"/>
              <a:t> </a:t>
            </a:r>
            <a:r>
              <a:rPr lang="ru-RU" sz="2992" b="1" u="sng" dirty="0" err="1"/>
              <a:t>будівництва</a:t>
            </a:r>
            <a:r>
              <a:rPr lang="ru-RU" sz="2992" b="1" u="sng" dirty="0"/>
              <a:t> (</a:t>
            </a:r>
            <a:r>
              <a:rPr lang="ru-RU" sz="2992" b="1" u="sng" dirty="0" err="1"/>
              <a:t>створення</a:t>
            </a:r>
            <a:r>
              <a:rPr lang="ru-RU" sz="2992" b="1" u="sng" dirty="0"/>
              <a:t> майна).</a:t>
            </a:r>
          </a:p>
          <a:p>
            <a:pPr algn="just"/>
            <a:r>
              <a:rPr lang="ru-RU" sz="2992" dirty="0" err="1"/>
              <a:t>Якщо</a:t>
            </a:r>
            <a:r>
              <a:rPr lang="ru-RU" sz="2992" dirty="0"/>
              <a:t> договором </a:t>
            </a:r>
            <a:r>
              <a:rPr lang="ru-RU" sz="2992" dirty="0" err="1"/>
              <a:t>або</a:t>
            </a:r>
            <a:r>
              <a:rPr lang="ru-RU" sz="2992" dirty="0"/>
              <a:t> законом </a:t>
            </a:r>
            <a:r>
              <a:rPr lang="ru-RU" sz="2992" dirty="0" err="1"/>
              <a:t>передбачено</a:t>
            </a:r>
            <a:r>
              <a:rPr lang="ru-RU" sz="2992" dirty="0"/>
              <a:t> </a:t>
            </a:r>
            <a:r>
              <a:rPr lang="ru-RU" sz="2992" dirty="0" err="1"/>
              <a:t>прийняття</a:t>
            </a:r>
            <a:r>
              <a:rPr lang="ru-RU" sz="2992" dirty="0"/>
              <a:t> </a:t>
            </a:r>
            <a:r>
              <a:rPr lang="ru-RU" sz="2992" dirty="0" err="1"/>
              <a:t>нерухомого</a:t>
            </a:r>
            <a:r>
              <a:rPr lang="ru-RU" sz="2992" dirty="0"/>
              <a:t> майна до </a:t>
            </a:r>
            <a:r>
              <a:rPr lang="ru-RU" sz="2992" dirty="0" err="1"/>
              <a:t>експлуатації</a:t>
            </a:r>
            <a:r>
              <a:rPr lang="ru-RU" sz="2992" dirty="0"/>
              <a:t>, право </a:t>
            </a:r>
            <a:r>
              <a:rPr lang="ru-RU" sz="2992" dirty="0" err="1"/>
              <a:t>власності</a:t>
            </a:r>
            <a:r>
              <a:rPr lang="ru-RU" sz="2992" dirty="0"/>
              <a:t> </a:t>
            </a:r>
            <a:r>
              <a:rPr lang="ru-RU" sz="2992" b="1" u="sng" dirty="0" err="1"/>
              <a:t>виникає</a:t>
            </a:r>
            <a:r>
              <a:rPr lang="ru-RU" sz="2992" b="1" u="sng" dirty="0"/>
              <a:t> з моменту </a:t>
            </a:r>
            <a:r>
              <a:rPr lang="ru-RU" sz="2992" b="1" u="sng" dirty="0" err="1"/>
              <a:t>його</a:t>
            </a:r>
            <a:r>
              <a:rPr lang="ru-RU" sz="2992" b="1" u="sng" dirty="0"/>
              <a:t> </a:t>
            </a:r>
            <a:r>
              <a:rPr lang="ru-RU" sz="2992" b="1" u="sng" dirty="0" err="1"/>
              <a:t>прийняття</a:t>
            </a:r>
            <a:r>
              <a:rPr lang="ru-RU" sz="2992" b="1" u="sng" dirty="0"/>
              <a:t> до </a:t>
            </a:r>
            <a:r>
              <a:rPr lang="ru-RU" sz="2992" b="1" u="sng" dirty="0" err="1"/>
              <a:t>експлуатації</a:t>
            </a:r>
            <a:r>
              <a:rPr lang="ru-RU" sz="2992" dirty="0"/>
              <a:t>.</a:t>
            </a:r>
          </a:p>
          <a:p>
            <a:pPr algn="just"/>
            <a:r>
              <a:rPr lang="ru-RU" sz="2992" dirty="0" err="1"/>
              <a:t>Якщо</a:t>
            </a:r>
            <a:r>
              <a:rPr lang="ru-RU" sz="2992" dirty="0"/>
              <a:t> право </a:t>
            </a:r>
            <a:r>
              <a:rPr lang="ru-RU" sz="2992" dirty="0" err="1"/>
              <a:t>власності</a:t>
            </a:r>
            <a:r>
              <a:rPr lang="ru-RU" sz="2992" dirty="0"/>
              <a:t> на </a:t>
            </a:r>
            <a:r>
              <a:rPr lang="ru-RU" sz="2992" dirty="0" err="1"/>
              <a:t>нерухоме</a:t>
            </a:r>
            <a:r>
              <a:rPr lang="ru-RU" sz="2992" dirty="0"/>
              <a:t> </a:t>
            </a:r>
            <a:r>
              <a:rPr lang="ru-RU" sz="2992" dirty="0" err="1"/>
              <a:t>майно</a:t>
            </a:r>
            <a:r>
              <a:rPr lang="ru-RU" sz="2992" dirty="0"/>
              <a:t> </a:t>
            </a:r>
            <a:r>
              <a:rPr lang="ru-RU" sz="2992" dirty="0" err="1"/>
              <a:t>відповідно</a:t>
            </a:r>
            <a:r>
              <a:rPr lang="ru-RU" sz="2992" dirty="0"/>
              <a:t> до закону </a:t>
            </a:r>
            <a:r>
              <a:rPr lang="ru-RU" sz="2992" dirty="0" err="1"/>
              <a:t>підлягає</a:t>
            </a:r>
            <a:r>
              <a:rPr lang="ru-RU" sz="2992" dirty="0"/>
              <a:t> </a:t>
            </a:r>
            <a:r>
              <a:rPr lang="ru-RU" sz="2992" dirty="0" err="1"/>
              <a:t>державній</a:t>
            </a:r>
            <a:r>
              <a:rPr lang="ru-RU" sz="2992" dirty="0"/>
              <a:t> </a:t>
            </a:r>
            <a:r>
              <a:rPr lang="ru-RU" sz="2992" dirty="0" err="1"/>
              <a:t>реєстрації</a:t>
            </a:r>
            <a:r>
              <a:rPr lang="ru-RU" sz="2992" dirty="0"/>
              <a:t>, право </a:t>
            </a:r>
            <a:r>
              <a:rPr lang="ru-RU" sz="2992" dirty="0" err="1"/>
              <a:t>власності</a:t>
            </a:r>
            <a:r>
              <a:rPr lang="ru-RU" sz="2992" dirty="0"/>
              <a:t> </a:t>
            </a:r>
            <a:r>
              <a:rPr lang="ru-RU" sz="2992" b="1" u="sng" dirty="0" err="1"/>
              <a:t>виникає</a:t>
            </a:r>
            <a:r>
              <a:rPr lang="ru-RU" sz="2992" b="1" u="sng" dirty="0"/>
              <a:t> з моменту </a:t>
            </a:r>
            <a:r>
              <a:rPr lang="ru-RU" sz="2992" b="1" u="sng" dirty="0" err="1"/>
              <a:t>державної</a:t>
            </a:r>
            <a:r>
              <a:rPr lang="ru-RU" sz="2992" b="1" u="sng" dirty="0"/>
              <a:t> </a:t>
            </a:r>
            <a:r>
              <a:rPr lang="ru-RU" sz="2992" b="1" u="sng" dirty="0" err="1"/>
              <a:t>реєстрації</a:t>
            </a:r>
            <a:r>
              <a:rPr lang="ru-RU" sz="2992" dirty="0"/>
              <a:t>.</a:t>
            </a:r>
          </a:p>
          <a:p>
            <a:endParaRPr lang="ru-RU" sz="2992" dirty="0"/>
          </a:p>
          <a:p>
            <a:r>
              <a:rPr lang="ru-RU" sz="2992" dirty="0"/>
              <a:t>3</a:t>
            </a:r>
            <a:r>
              <a:rPr lang="ru-RU" sz="2992" dirty="0"/>
              <a:t>. </a:t>
            </a:r>
            <a:r>
              <a:rPr lang="ru-RU" sz="2992" b="1" dirty="0"/>
              <a:t>До </a:t>
            </a:r>
            <a:r>
              <a:rPr lang="ru-RU" sz="2992" b="1" dirty="0" err="1"/>
              <a:t>завершення</a:t>
            </a:r>
            <a:r>
              <a:rPr lang="ru-RU" sz="2992" b="1" dirty="0"/>
              <a:t> </a:t>
            </a:r>
            <a:r>
              <a:rPr lang="ru-RU" sz="2992" b="1" dirty="0" err="1"/>
              <a:t>будівництва</a:t>
            </a:r>
            <a:r>
              <a:rPr lang="ru-RU" sz="2992" b="1" dirty="0"/>
              <a:t> (</a:t>
            </a:r>
            <a:r>
              <a:rPr lang="ru-RU" sz="2992" b="1" dirty="0" err="1"/>
              <a:t>створення</a:t>
            </a:r>
            <a:r>
              <a:rPr lang="ru-RU" sz="2992" b="1" dirty="0"/>
              <a:t> майна) особа </a:t>
            </a:r>
            <a:r>
              <a:rPr lang="ru-RU" sz="2992" b="1" dirty="0" err="1"/>
              <a:t>вважається</a:t>
            </a:r>
            <a:r>
              <a:rPr lang="ru-RU" sz="2992" b="1" dirty="0"/>
              <a:t> </a:t>
            </a:r>
            <a:r>
              <a:rPr lang="ru-RU" sz="2992" b="1" dirty="0" err="1"/>
              <a:t>власником</a:t>
            </a:r>
            <a:r>
              <a:rPr lang="ru-RU" sz="2992" b="1" dirty="0"/>
              <a:t> </a:t>
            </a:r>
            <a:r>
              <a:rPr lang="ru-RU" sz="2992" b="1" dirty="0" err="1"/>
              <a:t>матеріалів</a:t>
            </a:r>
            <a:r>
              <a:rPr lang="ru-RU" sz="2992" b="1" dirty="0"/>
              <a:t>, </a:t>
            </a:r>
            <a:r>
              <a:rPr lang="ru-RU" sz="2992" b="1" dirty="0" err="1"/>
              <a:t>обладнання</a:t>
            </a:r>
            <a:r>
              <a:rPr lang="ru-RU" sz="2992" b="1" dirty="0"/>
              <a:t> </a:t>
            </a:r>
            <a:r>
              <a:rPr lang="ru-RU" sz="2992" b="1" dirty="0" err="1"/>
              <a:t>тощо</a:t>
            </a:r>
            <a:r>
              <a:rPr lang="ru-RU" sz="2992" b="1" dirty="0"/>
              <a:t>, </a:t>
            </a:r>
            <a:r>
              <a:rPr lang="ru-RU" sz="2992" b="1" dirty="0" err="1"/>
              <a:t>які</a:t>
            </a:r>
            <a:r>
              <a:rPr lang="ru-RU" sz="2992" b="1" dirty="0"/>
              <a:t> </a:t>
            </a:r>
            <a:r>
              <a:rPr lang="ru-RU" sz="2992" b="1" dirty="0" err="1"/>
              <a:t>були</a:t>
            </a:r>
            <a:r>
              <a:rPr lang="ru-RU" sz="2992" b="1" dirty="0"/>
              <a:t> </a:t>
            </a:r>
            <a:r>
              <a:rPr lang="ru-RU" sz="2992" b="1" dirty="0" err="1"/>
              <a:t>використані</a:t>
            </a:r>
            <a:r>
              <a:rPr lang="ru-RU" sz="2992" b="1" dirty="0"/>
              <a:t> в </a:t>
            </a:r>
            <a:r>
              <a:rPr lang="ru-RU" sz="2992" b="1" dirty="0" err="1"/>
              <a:t>процесі</a:t>
            </a:r>
            <a:r>
              <a:rPr lang="ru-RU" sz="2992" b="1" dirty="0"/>
              <a:t> </a:t>
            </a:r>
            <a:r>
              <a:rPr lang="ru-RU" sz="2992" b="1" dirty="0" err="1"/>
              <a:t>цього</a:t>
            </a:r>
            <a:r>
              <a:rPr lang="ru-RU" sz="2992" b="1" dirty="0"/>
              <a:t> </a:t>
            </a:r>
            <a:r>
              <a:rPr lang="ru-RU" sz="2992" b="1" dirty="0" err="1"/>
              <a:t>будівництва</a:t>
            </a:r>
            <a:r>
              <a:rPr lang="ru-RU" sz="2992" b="1" dirty="0"/>
              <a:t> (</a:t>
            </a:r>
            <a:r>
              <a:rPr lang="ru-RU" sz="2992" b="1" dirty="0" err="1"/>
              <a:t>створення</a:t>
            </a:r>
            <a:r>
              <a:rPr lang="ru-RU" sz="2992" b="1" dirty="0"/>
              <a:t> майна).</a:t>
            </a:r>
          </a:p>
          <a:p>
            <a:r>
              <a:rPr lang="ru-RU" sz="2992" dirty="0"/>
              <a:t>У </a:t>
            </a:r>
            <a:r>
              <a:rPr lang="ru-RU" sz="2992" dirty="0" err="1"/>
              <a:t>разі</a:t>
            </a:r>
            <a:r>
              <a:rPr lang="ru-RU" sz="2992" dirty="0"/>
              <a:t> </a:t>
            </a:r>
            <a:r>
              <a:rPr lang="ru-RU" sz="2992" dirty="0" err="1"/>
              <a:t>необхідності</a:t>
            </a:r>
            <a:r>
              <a:rPr lang="ru-RU" sz="2992" dirty="0"/>
              <a:t> особа, </a:t>
            </a:r>
            <a:r>
              <a:rPr lang="ru-RU" sz="2992" dirty="0" err="1"/>
              <a:t>зазначена</a:t>
            </a:r>
            <a:r>
              <a:rPr lang="ru-RU" sz="2992" dirty="0"/>
              <a:t> в </a:t>
            </a:r>
            <a:r>
              <a:rPr lang="ru-RU" sz="2992" dirty="0" err="1"/>
              <a:t>абзаці</a:t>
            </a:r>
            <a:r>
              <a:rPr lang="ru-RU" sz="2992" dirty="0"/>
              <a:t> </a:t>
            </a:r>
            <a:r>
              <a:rPr lang="ru-RU" sz="2992" dirty="0" err="1"/>
              <a:t>першому</a:t>
            </a:r>
            <a:r>
              <a:rPr lang="ru-RU" sz="2992" dirty="0"/>
              <a:t> </a:t>
            </a:r>
            <a:r>
              <a:rPr lang="ru-RU" sz="2992" dirty="0" err="1"/>
              <a:t>цієї</a:t>
            </a:r>
            <a:r>
              <a:rPr lang="ru-RU" sz="2992" dirty="0"/>
              <a:t> </a:t>
            </a:r>
            <a:r>
              <a:rPr lang="ru-RU" sz="2992" dirty="0" err="1"/>
              <a:t>частини</a:t>
            </a:r>
            <a:r>
              <a:rPr lang="ru-RU" sz="2992" dirty="0"/>
              <a:t>, </a:t>
            </a:r>
            <a:r>
              <a:rPr lang="ru-RU" sz="2992" dirty="0" err="1"/>
              <a:t>може</a:t>
            </a:r>
            <a:r>
              <a:rPr lang="ru-RU" sz="2992" dirty="0"/>
              <a:t> </a:t>
            </a:r>
            <a:r>
              <a:rPr lang="ru-RU" sz="2992" dirty="0" err="1"/>
              <a:t>укласти</a:t>
            </a:r>
            <a:r>
              <a:rPr lang="ru-RU" sz="2992" dirty="0"/>
              <a:t> </a:t>
            </a:r>
            <a:r>
              <a:rPr lang="ru-RU" sz="2992" dirty="0" err="1"/>
              <a:t>договір</a:t>
            </a:r>
            <a:r>
              <a:rPr lang="ru-RU" sz="2992" dirty="0"/>
              <a:t> </a:t>
            </a:r>
            <a:r>
              <a:rPr lang="ru-RU" sz="2992" dirty="0" err="1"/>
              <a:t>щодо</a:t>
            </a:r>
            <a:r>
              <a:rPr lang="ru-RU" sz="2992" dirty="0"/>
              <a:t> </a:t>
            </a:r>
            <a:r>
              <a:rPr lang="ru-RU" sz="2992" i="1" dirty="0" err="1"/>
              <a:t>об’єкта</a:t>
            </a:r>
            <a:r>
              <a:rPr lang="ru-RU" sz="2992" i="1" dirty="0"/>
              <a:t> </a:t>
            </a:r>
            <a:r>
              <a:rPr lang="ru-RU" sz="2992" i="1" dirty="0" err="1"/>
              <a:t>незавершеного</a:t>
            </a:r>
            <a:r>
              <a:rPr lang="ru-RU" sz="2992" i="1" dirty="0"/>
              <a:t> </a:t>
            </a:r>
            <a:r>
              <a:rPr lang="ru-RU" sz="2992" i="1" dirty="0" err="1"/>
              <a:t>будівництва</a:t>
            </a:r>
            <a:r>
              <a:rPr lang="ru-RU" sz="2992" i="1" dirty="0"/>
              <a:t> </a:t>
            </a:r>
            <a:r>
              <a:rPr lang="ru-RU" sz="2992" i="1" dirty="0" err="1"/>
              <a:t>після</a:t>
            </a:r>
            <a:r>
              <a:rPr lang="ru-RU" sz="2992" i="1" dirty="0"/>
              <a:t> </a:t>
            </a:r>
            <a:r>
              <a:rPr lang="ru-RU" sz="2992" i="1" dirty="0" err="1"/>
              <a:t>проведення</a:t>
            </a:r>
            <a:r>
              <a:rPr lang="ru-RU" sz="2992" i="1" dirty="0"/>
              <a:t> </a:t>
            </a:r>
            <a:r>
              <a:rPr lang="ru-RU" sz="2992" i="1" dirty="0" err="1"/>
              <a:t>державної</a:t>
            </a:r>
            <a:r>
              <a:rPr lang="ru-RU" sz="2992" i="1" dirty="0"/>
              <a:t> </a:t>
            </a:r>
            <a:r>
              <a:rPr lang="ru-RU" sz="2992" i="1" dirty="0" err="1"/>
              <a:t>реєстрації</a:t>
            </a:r>
            <a:r>
              <a:rPr lang="ru-RU" sz="2992" i="1" dirty="0"/>
              <a:t> права </a:t>
            </a:r>
            <a:r>
              <a:rPr lang="ru-RU" sz="2992" i="1" dirty="0" err="1"/>
              <a:t>власності</a:t>
            </a:r>
            <a:r>
              <a:rPr lang="ru-RU" sz="2992" i="1" dirty="0"/>
              <a:t> </a:t>
            </a:r>
            <a:r>
              <a:rPr lang="ru-RU" sz="2992" i="1" dirty="0" err="1"/>
              <a:t>або</a:t>
            </a:r>
            <a:r>
              <a:rPr lang="ru-RU" sz="2992" i="1" dirty="0"/>
              <a:t> </a:t>
            </a:r>
            <a:r>
              <a:rPr lang="ru-RU" sz="2992" i="1" u="sng" dirty="0" err="1"/>
              <a:t>спеціального</a:t>
            </a:r>
            <a:r>
              <a:rPr lang="ru-RU" sz="2992" i="1" u="sng" dirty="0"/>
              <a:t> </a:t>
            </a:r>
            <a:r>
              <a:rPr lang="ru-RU" sz="2992" i="1" u="sng" dirty="0" err="1"/>
              <a:t>майнового</a:t>
            </a:r>
            <a:r>
              <a:rPr lang="ru-RU" sz="2992" i="1" u="sng" dirty="0"/>
              <a:t> права</a:t>
            </a:r>
            <a:r>
              <a:rPr lang="ru-RU" sz="2992" u="sng" dirty="0"/>
              <a:t> </a:t>
            </a:r>
            <a:r>
              <a:rPr lang="ru-RU" sz="2992" dirty="0"/>
              <a:t>на </a:t>
            </a:r>
            <a:r>
              <a:rPr lang="ru-RU" sz="2992" dirty="0" err="1"/>
              <a:t>нього</a:t>
            </a:r>
            <a:r>
              <a:rPr lang="ru-RU" sz="2992" dirty="0"/>
              <a:t> </a:t>
            </a:r>
            <a:r>
              <a:rPr lang="ru-RU" sz="2992" dirty="0" err="1"/>
              <a:t>відповідно</a:t>
            </a:r>
            <a:r>
              <a:rPr lang="ru-RU" sz="2992" dirty="0"/>
              <a:t> до закону.</a:t>
            </a:r>
          </a:p>
          <a:p>
            <a:pPr algn="just"/>
            <a:endParaRPr lang="uk-UA" sz="2992" dirty="0"/>
          </a:p>
          <a:p>
            <a:pPr lvl="0"/>
            <a:endParaRPr lang="uk-UA" sz="2693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uk-UA" sz="2992" b="1" dirty="0">
                <a:latin typeface="Arial Black" panose="020B0A04020102020204" pitchFamily="34" charset="0"/>
              </a:rPr>
              <a:t>ПКУ </a:t>
            </a:r>
          </a:p>
          <a:p>
            <a:pPr algn="just"/>
            <a:r>
              <a:rPr lang="ru-RU" sz="2693" dirty="0"/>
              <a:t>14.1.129 ПКУ. </a:t>
            </a:r>
            <a:r>
              <a:rPr lang="ru-RU" sz="2693" b="1" dirty="0" err="1"/>
              <a:t>об’єкти</a:t>
            </a:r>
            <a:r>
              <a:rPr lang="ru-RU" sz="2693" b="1" dirty="0"/>
              <a:t> </a:t>
            </a:r>
            <a:r>
              <a:rPr lang="ru-RU" sz="2693" b="1" dirty="0" err="1"/>
              <a:t>житлової</a:t>
            </a:r>
            <a:r>
              <a:rPr lang="ru-RU" sz="2693" b="1" dirty="0"/>
              <a:t> </a:t>
            </a:r>
            <a:r>
              <a:rPr lang="ru-RU" sz="2693" b="1" dirty="0" err="1"/>
              <a:t>нерухомості</a:t>
            </a:r>
            <a:r>
              <a:rPr lang="ru-RU" sz="2693" b="1" dirty="0"/>
              <a:t> </a:t>
            </a:r>
            <a:r>
              <a:rPr lang="ru-RU" sz="2693" dirty="0"/>
              <a:t>- </a:t>
            </a:r>
            <a:r>
              <a:rPr lang="ru-RU" sz="2693" dirty="0" err="1"/>
              <a:t>будівлі</a:t>
            </a:r>
            <a:r>
              <a:rPr lang="ru-RU" sz="2693" dirty="0"/>
              <a:t>, </a:t>
            </a:r>
            <a:r>
              <a:rPr lang="ru-RU" sz="2693" dirty="0" err="1"/>
              <a:t>зареєстровані</a:t>
            </a:r>
            <a:r>
              <a:rPr lang="ru-RU" sz="2693" dirty="0"/>
              <a:t> </a:t>
            </a:r>
            <a:r>
              <a:rPr lang="ru-RU" sz="2693" dirty="0" err="1"/>
              <a:t>згідно</a:t>
            </a:r>
            <a:r>
              <a:rPr lang="ru-RU" sz="2693" dirty="0"/>
              <a:t> </a:t>
            </a:r>
            <a:r>
              <a:rPr lang="ru-RU" sz="2693" dirty="0" err="1"/>
              <a:t>із</a:t>
            </a:r>
            <a:r>
              <a:rPr lang="ru-RU" sz="2693" dirty="0"/>
              <a:t> </a:t>
            </a:r>
            <a:r>
              <a:rPr lang="ru-RU" sz="2693" dirty="0" err="1"/>
              <a:t>законодавством</a:t>
            </a:r>
            <a:r>
              <a:rPr lang="ru-RU" sz="2693" dirty="0"/>
              <a:t> як </a:t>
            </a:r>
            <a:r>
              <a:rPr lang="ru-RU" sz="2693" dirty="0" err="1"/>
              <a:t>об’єкти</a:t>
            </a:r>
            <a:r>
              <a:rPr lang="ru-RU" sz="2693" dirty="0"/>
              <a:t> </a:t>
            </a:r>
            <a:r>
              <a:rPr lang="ru-RU" sz="2693" dirty="0" err="1"/>
              <a:t>житлової</a:t>
            </a:r>
            <a:r>
              <a:rPr lang="ru-RU" sz="2693" dirty="0"/>
              <a:t> </a:t>
            </a:r>
            <a:r>
              <a:rPr lang="ru-RU" sz="2693" dirty="0" err="1"/>
              <a:t>нерухомості</a:t>
            </a:r>
            <a:r>
              <a:rPr lang="ru-RU" sz="2693" dirty="0"/>
              <a:t>, </a:t>
            </a:r>
            <a:r>
              <a:rPr lang="ru-RU" sz="2693" dirty="0" err="1"/>
              <a:t>дачні</a:t>
            </a:r>
            <a:r>
              <a:rPr lang="ru-RU" sz="2693" dirty="0"/>
              <a:t> та </a:t>
            </a:r>
            <a:r>
              <a:rPr lang="ru-RU" sz="2693" dirty="0" err="1"/>
              <a:t>садові</a:t>
            </a:r>
            <a:r>
              <a:rPr lang="ru-RU" sz="2693" dirty="0"/>
              <a:t> </a:t>
            </a:r>
            <a:r>
              <a:rPr lang="ru-RU" sz="2693" dirty="0" err="1"/>
              <a:t>будинки</a:t>
            </a:r>
            <a:r>
              <a:rPr lang="ru-RU" sz="2693" dirty="0"/>
              <a:t>;</a:t>
            </a:r>
          </a:p>
          <a:p>
            <a:pPr algn="just"/>
            <a:r>
              <a:rPr lang="ru-RU" sz="2693" dirty="0"/>
              <a:t>14.1.129.1</a:t>
            </a:r>
            <a:r>
              <a:rPr lang="ru-RU" sz="2693" dirty="0"/>
              <a:t>. </a:t>
            </a:r>
            <a:r>
              <a:rPr lang="ru-RU" sz="2693" dirty="0" err="1"/>
              <a:t>Будівлі</a:t>
            </a:r>
            <a:r>
              <a:rPr lang="ru-RU" sz="2693" dirty="0"/>
              <a:t>, </a:t>
            </a:r>
            <a:r>
              <a:rPr lang="ru-RU" sz="2693" dirty="0" err="1"/>
              <a:t>зареєстровані</a:t>
            </a:r>
            <a:r>
              <a:rPr lang="ru-RU" sz="2693" dirty="0"/>
              <a:t> </a:t>
            </a:r>
            <a:r>
              <a:rPr lang="ru-RU" sz="2693" dirty="0" err="1"/>
              <a:t>згідно</a:t>
            </a:r>
            <a:r>
              <a:rPr lang="ru-RU" sz="2693" dirty="0"/>
              <a:t> </a:t>
            </a:r>
            <a:r>
              <a:rPr lang="ru-RU" sz="2693" dirty="0" err="1"/>
              <a:t>із</a:t>
            </a:r>
            <a:r>
              <a:rPr lang="ru-RU" sz="2693" dirty="0"/>
              <a:t> </a:t>
            </a:r>
            <a:r>
              <a:rPr lang="ru-RU" sz="2693" dirty="0" err="1"/>
              <a:t>законодавством</a:t>
            </a:r>
            <a:r>
              <a:rPr lang="ru-RU" sz="2693" dirty="0"/>
              <a:t> як </a:t>
            </a:r>
            <a:r>
              <a:rPr lang="ru-RU" sz="2693" dirty="0" err="1"/>
              <a:t>об’єкти</a:t>
            </a:r>
            <a:r>
              <a:rPr lang="ru-RU" sz="2693" dirty="0"/>
              <a:t> </a:t>
            </a:r>
            <a:r>
              <a:rPr lang="ru-RU" sz="2693" dirty="0" err="1"/>
              <a:t>житлової</a:t>
            </a:r>
            <a:r>
              <a:rPr lang="ru-RU" sz="2693" dirty="0"/>
              <a:t> </a:t>
            </a:r>
            <a:r>
              <a:rPr lang="ru-RU" sz="2693" dirty="0" err="1"/>
              <a:t>нерухомості</a:t>
            </a:r>
            <a:r>
              <a:rPr lang="ru-RU" sz="2693" dirty="0"/>
              <a:t>, а </a:t>
            </a:r>
            <a:r>
              <a:rPr lang="ru-RU" sz="2693" dirty="0" err="1"/>
              <a:t>також</a:t>
            </a:r>
            <a:r>
              <a:rPr lang="ru-RU" sz="2693" dirty="0"/>
              <a:t> </a:t>
            </a:r>
            <a:r>
              <a:rPr lang="ru-RU" sz="2693" dirty="0" err="1"/>
              <a:t>їх</a:t>
            </a:r>
            <a:r>
              <a:rPr lang="ru-RU" sz="2693" dirty="0"/>
              <a:t> </a:t>
            </a:r>
            <a:r>
              <a:rPr lang="ru-RU" sz="2693" dirty="0" err="1"/>
              <a:t>складові</a:t>
            </a:r>
            <a:r>
              <a:rPr lang="ru-RU" sz="2693" dirty="0"/>
              <a:t> </a:t>
            </a:r>
            <a:r>
              <a:rPr lang="ru-RU" sz="2693" dirty="0" err="1"/>
              <a:t>частини</a:t>
            </a:r>
            <a:r>
              <a:rPr lang="ru-RU" sz="2693" dirty="0"/>
              <a:t>, </a:t>
            </a:r>
            <a:r>
              <a:rPr lang="ru-RU" sz="2693" dirty="0" err="1"/>
              <a:t>які</a:t>
            </a:r>
            <a:r>
              <a:rPr lang="ru-RU" sz="2693" dirty="0"/>
              <a:t> є </a:t>
            </a:r>
            <a:r>
              <a:rPr lang="ru-RU" sz="2693" dirty="0" err="1"/>
              <a:t>самостійними</a:t>
            </a:r>
            <a:r>
              <a:rPr lang="ru-RU" sz="2693" dirty="0"/>
              <a:t> </a:t>
            </a:r>
            <a:r>
              <a:rPr lang="ru-RU" sz="2693" dirty="0" err="1"/>
              <a:t>об’єктами</a:t>
            </a:r>
            <a:r>
              <a:rPr lang="ru-RU" sz="2693" dirty="0"/>
              <a:t> </a:t>
            </a:r>
            <a:r>
              <a:rPr lang="ru-RU" sz="2693" dirty="0" err="1"/>
              <a:t>нерухомого</a:t>
            </a:r>
            <a:r>
              <a:rPr lang="ru-RU" sz="2693" dirty="0"/>
              <a:t> майна, </a:t>
            </a:r>
            <a:r>
              <a:rPr lang="ru-RU" sz="2693" dirty="0" err="1"/>
              <a:t>зокрема</a:t>
            </a:r>
            <a:r>
              <a:rPr lang="ru-RU" sz="2693" dirty="0"/>
              <a:t>, </a:t>
            </a:r>
            <a:r>
              <a:rPr lang="ru-RU" sz="2693" dirty="0" err="1"/>
              <a:t>включають</a:t>
            </a:r>
            <a:r>
              <a:rPr lang="ru-RU" sz="2693" dirty="0"/>
              <a:t>:</a:t>
            </a:r>
          </a:p>
          <a:p>
            <a:pPr algn="just"/>
            <a:r>
              <a:rPr lang="ru-RU" sz="2693" dirty="0"/>
              <a:t>а</a:t>
            </a:r>
            <a:r>
              <a:rPr lang="ru-RU" sz="2693" dirty="0"/>
              <a:t>) </a:t>
            </a:r>
            <a:r>
              <a:rPr lang="ru-RU" sz="2693" b="1" u="sng" dirty="0" err="1"/>
              <a:t>житловий</a:t>
            </a:r>
            <a:r>
              <a:rPr lang="ru-RU" sz="2693" b="1" u="sng" dirty="0"/>
              <a:t> </a:t>
            </a:r>
            <a:r>
              <a:rPr lang="ru-RU" sz="2693" b="1" u="sng" dirty="0" err="1"/>
              <a:t>будинок</a:t>
            </a:r>
            <a:r>
              <a:rPr lang="ru-RU" sz="2693" b="1" u="sng" dirty="0"/>
              <a:t> </a:t>
            </a:r>
            <a:r>
              <a:rPr lang="ru-RU" sz="2693" dirty="0"/>
              <a:t>- </a:t>
            </a:r>
            <a:r>
              <a:rPr lang="ru-RU" sz="2693" dirty="0" err="1"/>
              <a:t>будівля</a:t>
            </a:r>
            <a:r>
              <a:rPr lang="ru-RU" sz="2693" dirty="0"/>
              <a:t> </a:t>
            </a:r>
            <a:r>
              <a:rPr lang="ru-RU" sz="2693" dirty="0" err="1"/>
              <a:t>капітального</a:t>
            </a:r>
            <a:r>
              <a:rPr lang="ru-RU" sz="2693" dirty="0"/>
              <a:t> типу, </a:t>
            </a:r>
            <a:r>
              <a:rPr lang="ru-RU" sz="2693" dirty="0" err="1"/>
              <a:t>споруджена</a:t>
            </a:r>
            <a:r>
              <a:rPr lang="ru-RU" sz="2693" dirty="0"/>
              <a:t> з </a:t>
            </a:r>
            <a:r>
              <a:rPr lang="ru-RU" sz="2693" dirty="0" err="1"/>
              <a:t>дотриманням</a:t>
            </a:r>
            <a:r>
              <a:rPr lang="ru-RU" sz="2693" dirty="0"/>
              <a:t> </a:t>
            </a:r>
            <a:r>
              <a:rPr lang="ru-RU" sz="2693" dirty="0" err="1"/>
              <a:t>вимог</a:t>
            </a:r>
            <a:r>
              <a:rPr lang="ru-RU" sz="2693" dirty="0"/>
              <a:t>, </a:t>
            </a:r>
            <a:r>
              <a:rPr lang="ru-RU" sz="2693" dirty="0" err="1"/>
              <a:t>встановлених</a:t>
            </a:r>
            <a:r>
              <a:rPr lang="ru-RU" sz="2693" dirty="0"/>
              <a:t> законом, </a:t>
            </a:r>
            <a:r>
              <a:rPr lang="ru-RU" sz="2693" dirty="0" err="1"/>
              <a:t>іншими</a:t>
            </a:r>
            <a:r>
              <a:rPr lang="ru-RU" sz="2693" dirty="0"/>
              <a:t> нормативно-</a:t>
            </a:r>
            <a:r>
              <a:rPr lang="ru-RU" sz="2693" dirty="0" err="1"/>
              <a:t>правовими</a:t>
            </a:r>
            <a:r>
              <a:rPr lang="ru-RU" sz="2693" dirty="0"/>
              <a:t> актами, і </a:t>
            </a:r>
            <a:r>
              <a:rPr lang="ru-RU" sz="2693" dirty="0" err="1"/>
              <a:t>призначена</a:t>
            </a:r>
            <a:r>
              <a:rPr lang="ru-RU" sz="2693" dirty="0"/>
              <a:t> для </a:t>
            </a:r>
            <a:r>
              <a:rPr lang="ru-RU" sz="2693" dirty="0" err="1"/>
              <a:t>постійного</a:t>
            </a:r>
            <a:r>
              <a:rPr lang="ru-RU" sz="2693" dirty="0"/>
              <a:t> у </a:t>
            </a:r>
            <a:r>
              <a:rPr lang="ru-RU" sz="2693" dirty="0" err="1"/>
              <a:t>ній</a:t>
            </a:r>
            <a:r>
              <a:rPr lang="ru-RU" sz="2693" dirty="0"/>
              <a:t> </a:t>
            </a:r>
            <a:r>
              <a:rPr lang="ru-RU" sz="2693" dirty="0" err="1"/>
              <a:t>проживання</a:t>
            </a:r>
            <a:r>
              <a:rPr lang="ru-RU" sz="2693" dirty="0"/>
              <a:t>. </a:t>
            </a:r>
            <a:r>
              <a:rPr lang="ru-RU" sz="2693" dirty="0" err="1"/>
              <a:t>Житлові</a:t>
            </a:r>
            <a:r>
              <a:rPr lang="ru-RU" sz="2693" dirty="0"/>
              <a:t> </a:t>
            </a:r>
            <a:r>
              <a:rPr lang="ru-RU" sz="2693" dirty="0" err="1"/>
              <a:t>будинки</a:t>
            </a:r>
            <a:r>
              <a:rPr lang="ru-RU" sz="2693" dirty="0"/>
              <a:t> </a:t>
            </a:r>
            <a:r>
              <a:rPr lang="ru-RU" sz="2693" dirty="0" err="1"/>
              <a:t>поділяються</a:t>
            </a:r>
            <a:r>
              <a:rPr lang="ru-RU" sz="2693" dirty="0"/>
              <a:t> на </a:t>
            </a:r>
            <a:r>
              <a:rPr lang="ru-RU" sz="2693" dirty="0" err="1"/>
              <a:t>житлові</a:t>
            </a:r>
            <a:r>
              <a:rPr lang="ru-RU" sz="2693" dirty="0"/>
              <a:t> </a:t>
            </a:r>
            <a:r>
              <a:rPr lang="ru-RU" sz="2693" dirty="0" err="1"/>
              <a:t>будинки</a:t>
            </a:r>
            <a:r>
              <a:rPr lang="ru-RU" sz="2693" dirty="0"/>
              <a:t> </a:t>
            </a:r>
            <a:r>
              <a:rPr lang="ru-RU" sz="2693" dirty="0" err="1"/>
              <a:t>садибного</a:t>
            </a:r>
            <a:r>
              <a:rPr lang="ru-RU" sz="2693" dirty="0"/>
              <a:t> типу та </a:t>
            </a:r>
            <a:r>
              <a:rPr lang="ru-RU" sz="2693" dirty="0" err="1"/>
              <a:t>житлові</a:t>
            </a:r>
            <a:r>
              <a:rPr lang="ru-RU" sz="2693" dirty="0"/>
              <a:t> </a:t>
            </a:r>
            <a:r>
              <a:rPr lang="ru-RU" sz="2693" dirty="0" err="1"/>
              <a:t>будинки</a:t>
            </a:r>
            <a:r>
              <a:rPr lang="ru-RU" sz="2693" dirty="0"/>
              <a:t> квартирного типу </a:t>
            </a:r>
            <a:r>
              <a:rPr lang="ru-RU" sz="2693" dirty="0" err="1"/>
              <a:t>різної</a:t>
            </a:r>
            <a:r>
              <a:rPr lang="ru-RU" sz="2693" dirty="0"/>
              <a:t> </a:t>
            </a:r>
            <a:r>
              <a:rPr lang="ru-RU" sz="2693" dirty="0" err="1"/>
              <a:t>поверховості</a:t>
            </a:r>
            <a:r>
              <a:rPr lang="ru-RU" sz="2693" dirty="0"/>
              <a:t>. </a:t>
            </a:r>
            <a:r>
              <a:rPr lang="ru-RU" sz="2693" u="sng" dirty="0" err="1"/>
              <a:t>Житловий</a:t>
            </a:r>
            <a:r>
              <a:rPr lang="ru-RU" sz="2693" u="sng" dirty="0"/>
              <a:t> </a:t>
            </a:r>
            <a:r>
              <a:rPr lang="ru-RU" sz="2693" u="sng" dirty="0" err="1"/>
              <a:t>будинок</a:t>
            </a:r>
            <a:r>
              <a:rPr lang="ru-RU" sz="2693" u="sng" dirty="0"/>
              <a:t> </a:t>
            </a:r>
            <a:r>
              <a:rPr lang="ru-RU" sz="2693" u="sng" dirty="0" err="1"/>
              <a:t>садибного</a:t>
            </a:r>
            <a:r>
              <a:rPr lang="ru-RU" sz="2693" u="sng" dirty="0"/>
              <a:t> типу </a:t>
            </a:r>
            <a:r>
              <a:rPr lang="ru-RU" sz="2693" dirty="0"/>
              <a:t>- </a:t>
            </a:r>
            <a:r>
              <a:rPr lang="ru-RU" sz="2693" dirty="0" err="1"/>
              <a:t>житловий</a:t>
            </a:r>
            <a:r>
              <a:rPr lang="ru-RU" sz="2693" dirty="0"/>
              <a:t> </a:t>
            </a:r>
            <a:r>
              <a:rPr lang="ru-RU" sz="2693" dirty="0" err="1"/>
              <a:t>будинок</a:t>
            </a:r>
            <a:r>
              <a:rPr lang="ru-RU" sz="2693" dirty="0"/>
              <a:t>, </a:t>
            </a:r>
            <a:r>
              <a:rPr lang="ru-RU" sz="2693" dirty="0" err="1"/>
              <a:t>розташований</a:t>
            </a:r>
            <a:r>
              <a:rPr lang="ru-RU" sz="2693" dirty="0"/>
              <a:t> на </a:t>
            </a:r>
            <a:r>
              <a:rPr lang="ru-RU" sz="2693" dirty="0" err="1"/>
              <a:t>окремій</a:t>
            </a:r>
            <a:r>
              <a:rPr lang="ru-RU" sz="2693" dirty="0"/>
              <a:t> </a:t>
            </a:r>
            <a:r>
              <a:rPr lang="ru-RU" sz="2693" dirty="0" err="1"/>
              <a:t>земельній</a:t>
            </a:r>
            <a:r>
              <a:rPr lang="ru-RU" sz="2693" dirty="0"/>
              <a:t> </a:t>
            </a:r>
            <a:r>
              <a:rPr lang="ru-RU" sz="2693" dirty="0" err="1"/>
              <a:t>ділянці</a:t>
            </a:r>
            <a:r>
              <a:rPr lang="ru-RU" sz="2693" dirty="0"/>
              <a:t>, </a:t>
            </a:r>
            <a:r>
              <a:rPr lang="ru-RU" sz="2693" dirty="0" err="1"/>
              <a:t>який</a:t>
            </a:r>
            <a:r>
              <a:rPr lang="ru-RU" sz="2693" dirty="0"/>
              <a:t> </a:t>
            </a:r>
            <a:r>
              <a:rPr lang="ru-RU" sz="2693" dirty="0" err="1"/>
              <a:t>складається</a:t>
            </a:r>
            <a:r>
              <a:rPr lang="ru-RU" sz="2693" dirty="0"/>
              <a:t> </a:t>
            </a:r>
            <a:r>
              <a:rPr lang="ru-RU" sz="2693" dirty="0" err="1"/>
              <a:t>із</a:t>
            </a:r>
            <a:r>
              <a:rPr lang="ru-RU" sz="2693" dirty="0"/>
              <a:t> </a:t>
            </a:r>
            <a:r>
              <a:rPr lang="ru-RU" sz="2693" dirty="0" err="1"/>
              <a:t>житлових</a:t>
            </a:r>
            <a:r>
              <a:rPr lang="ru-RU" sz="2693" dirty="0"/>
              <a:t> та </a:t>
            </a:r>
            <a:r>
              <a:rPr lang="ru-RU" sz="2693" dirty="0" err="1"/>
              <a:t>допоміжних</a:t>
            </a:r>
            <a:r>
              <a:rPr lang="ru-RU" sz="2693" dirty="0"/>
              <a:t> (</a:t>
            </a:r>
            <a:r>
              <a:rPr lang="ru-RU" sz="2693" dirty="0" err="1"/>
              <a:t>нежитлових</a:t>
            </a:r>
            <a:r>
              <a:rPr lang="ru-RU" sz="2693" dirty="0"/>
              <a:t>) </a:t>
            </a:r>
            <a:r>
              <a:rPr lang="ru-RU" sz="2693" dirty="0" err="1"/>
              <a:t>приміщень</a:t>
            </a:r>
            <a:r>
              <a:rPr lang="ru-RU" sz="2693" dirty="0"/>
              <a:t> (</a:t>
            </a:r>
            <a:r>
              <a:rPr lang="ru-RU" sz="2693" dirty="0" err="1"/>
              <a:t>передпокій</a:t>
            </a:r>
            <a:r>
              <a:rPr lang="ru-RU" sz="2693" dirty="0"/>
              <a:t>, кухня, коридор, веранда, </a:t>
            </a:r>
            <a:r>
              <a:rPr lang="ru-RU" sz="2693" dirty="0" err="1"/>
              <a:t>вбиральня</a:t>
            </a:r>
            <a:r>
              <a:rPr lang="ru-RU" sz="2693" dirty="0"/>
              <a:t>, </a:t>
            </a:r>
            <a:r>
              <a:rPr lang="ru-RU" sz="2693" dirty="0" err="1"/>
              <a:t>комора</a:t>
            </a:r>
            <a:r>
              <a:rPr lang="ru-RU" sz="2693" dirty="0"/>
              <a:t>, </a:t>
            </a:r>
            <a:r>
              <a:rPr lang="ru-RU" sz="2693" dirty="0" err="1"/>
              <a:t>приміщення</a:t>
            </a:r>
            <a:r>
              <a:rPr lang="ru-RU" sz="2693" dirty="0"/>
              <a:t> для </a:t>
            </a:r>
            <a:r>
              <a:rPr lang="ru-RU" sz="2693" dirty="0" err="1"/>
              <a:t>автономної</a:t>
            </a:r>
            <a:r>
              <a:rPr lang="ru-RU" sz="2693" dirty="0"/>
              <a:t> </a:t>
            </a:r>
            <a:r>
              <a:rPr lang="ru-RU" sz="2693" dirty="0" err="1"/>
              <a:t>системи</a:t>
            </a:r>
            <a:r>
              <a:rPr lang="ru-RU" sz="2693" dirty="0"/>
              <a:t> </a:t>
            </a:r>
            <a:r>
              <a:rPr lang="ru-RU" sz="2693" dirty="0" err="1"/>
              <a:t>опалення</a:t>
            </a:r>
            <a:r>
              <a:rPr lang="ru-RU" sz="2693" dirty="0"/>
              <a:t>, </a:t>
            </a:r>
            <a:r>
              <a:rPr lang="ru-RU" sz="2693" dirty="0" err="1"/>
              <a:t>пральня</a:t>
            </a:r>
            <a:r>
              <a:rPr lang="ru-RU" sz="2693" dirty="0"/>
              <a:t> </a:t>
            </a:r>
            <a:r>
              <a:rPr lang="ru-RU" sz="2693" dirty="0" err="1"/>
              <a:t>тощо</a:t>
            </a:r>
            <a:r>
              <a:rPr lang="ru-RU" sz="2693" dirty="0"/>
              <a:t>); б</a:t>
            </a:r>
            <a:r>
              <a:rPr lang="ru-RU" sz="2693" dirty="0"/>
              <a:t>) </a:t>
            </a:r>
            <a:r>
              <a:rPr lang="ru-RU" sz="2693" u="sng" dirty="0" err="1"/>
              <a:t>прибудова</a:t>
            </a:r>
            <a:r>
              <a:rPr lang="ru-RU" sz="2693" u="sng" dirty="0"/>
              <a:t> до </a:t>
            </a:r>
            <a:r>
              <a:rPr lang="ru-RU" sz="2693" u="sng" dirty="0" err="1"/>
              <a:t>житлового</a:t>
            </a:r>
            <a:r>
              <a:rPr lang="ru-RU" sz="2693" u="sng" dirty="0"/>
              <a:t> </a:t>
            </a:r>
            <a:r>
              <a:rPr lang="ru-RU" sz="2693" u="sng" dirty="0" err="1"/>
              <a:t>будинку</a:t>
            </a:r>
            <a:r>
              <a:rPr lang="ru-RU" sz="2693" dirty="0"/>
              <a:t> - </a:t>
            </a:r>
            <a:r>
              <a:rPr lang="ru-RU" sz="2693" dirty="0" err="1"/>
              <a:t>частина</a:t>
            </a:r>
            <a:r>
              <a:rPr lang="ru-RU" sz="2693" dirty="0"/>
              <a:t> </a:t>
            </a:r>
            <a:r>
              <a:rPr lang="ru-RU" sz="2693" dirty="0" err="1"/>
              <a:t>будинку</a:t>
            </a:r>
            <a:r>
              <a:rPr lang="ru-RU" sz="2693" dirty="0"/>
              <a:t>, </a:t>
            </a:r>
            <a:r>
              <a:rPr lang="ru-RU" sz="2693" dirty="0" err="1"/>
              <a:t>розташована</a:t>
            </a:r>
            <a:r>
              <a:rPr lang="ru-RU" sz="2693" dirty="0"/>
              <a:t> поза контуром </a:t>
            </a:r>
            <a:r>
              <a:rPr lang="ru-RU" sz="2693" dirty="0" err="1"/>
              <a:t>його</a:t>
            </a:r>
            <a:r>
              <a:rPr lang="ru-RU" sz="2693" dirty="0"/>
              <a:t> </a:t>
            </a:r>
            <a:r>
              <a:rPr lang="ru-RU" sz="2693" dirty="0" err="1"/>
              <a:t>капітальних</a:t>
            </a:r>
            <a:r>
              <a:rPr lang="ru-RU" sz="2693" dirty="0"/>
              <a:t> </a:t>
            </a:r>
            <a:r>
              <a:rPr lang="ru-RU" sz="2693" dirty="0" err="1"/>
              <a:t>зовнішніх</a:t>
            </a:r>
            <a:r>
              <a:rPr lang="ru-RU" sz="2693" dirty="0"/>
              <a:t> </a:t>
            </a:r>
            <a:r>
              <a:rPr lang="ru-RU" sz="2693" dirty="0" err="1"/>
              <a:t>стін</a:t>
            </a:r>
            <a:r>
              <a:rPr lang="ru-RU" sz="2693" dirty="0"/>
              <a:t>, і яка </a:t>
            </a:r>
            <a:r>
              <a:rPr lang="ru-RU" sz="2693" dirty="0" err="1"/>
              <a:t>має</a:t>
            </a:r>
            <a:r>
              <a:rPr lang="ru-RU" sz="2693" dirty="0"/>
              <a:t> з основною </a:t>
            </a:r>
            <a:r>
              <a:rPr lang="ru-RU" sz="2693" dirty="0" err="1"/>
              <a:t>частиною</a:t>
            </a:r>
            <a:r>
              <a:rPr lang="ru-RU" sz="2693" dirty="0"/>
              <a:t> </a:t>
            </a:r>
            <a:r>
              <a:rPr lang="ru-RU" sz="2693" dirty="0" err="1"/>
              <a:t>будинку</a:t>
            </a:r>
            <a:r>
              <a:rPr lang="ru-RU" sz="2693" dirty="0"/>
              <a:t> одну (</a:t>
            </a:r>
            <a:r>
              <a:rPr lang="ru-RU" sz="2693" dirty="0" err="1"/>
              <a:t>або</a:t>
            </a:r>
            <a:r>
              <a:rPr lang="ru-RU" sz="2693" dirty="0"/>
              <a:t> </a:t>
            </a:r>
            <a:r>
              <a:rPr lang="ru-RU" sz="2693" dirty="0" err="1"/>
              <a:t>більше</a:t>
            </a:r>
            <a:r>
              <a:rPr lang="ru-RU" sz="2693" dirty="0"/>
              <a:t>) </a:t>
            </a:r>
            <a:r>
              <a:rPr lang="ru-RU" sz="2693" dirty="0" err="1"/>
              <a:t>спільну</a:t>
            </a:r>
            <a:r>
              <a:rPr lang="ru-RU" sz="2693" dirty="0"/>
              <a:t> </a:t>
            </a:r>
            <a:r>
              <a:rPr lang="ru-RU" sz="2693" dirty="0" err="1"/>
              <a:t>капітальну</a:t>
            </a:r>
            <a:r>
              <a:rPr lang="ru-RU" sz="2693" dirty="0"/>
              <a:t> </a:t>
            </a:r>
            <a:r>
              <a:rPr lang="ru-RU" sz="2693" dirty="0" err="1"/>
              <a:t>стіну</a:t>
            </a:r>
            <a:r>
              <a:rPr lang="ru-RU" sz="2693" dirty="0"/>
              <a:t>; в</a:t>
            </a:r>
            <a:r>
              <a:rPr lang="ru-RU" sz="2693" dirty="0"/>
              <a:t>) </a:t>
            </a:r>
            <a:r>
              <a:rPr lang="ru-RU" sz="2693" b="1" u="sng" dirty="0"/>
              <a:t>квартира</a:t>
            </a:r>
            <a:r>
              <a:rPr lang="ru-RU" sz="2693" dirty="0"/>
              <a:t> - </a:t>
            </a:r>
            <a:r>
              <a:rPr lang="ru-RU" sz="2693" dirty="0" err="1"/>
              <a:t>ізольоване</a:t>
            </a:r>
            <a:r>
              <a:rPr lang="ru-RU" sz="2693" dirty="0"/>
              <a:t> </a:t>
            </a:r>
            <a:r>
              <a:rPr lang="ru-RU" sz="2693" dirty="0" err="1"/>
              <a:t>помешкання</a:t>
            </a:r>
            <a:r>
              <a:rPr lang="ru-RU" sz="2693" dirty="0"/>
              <a:t> в </a:t>
            </a:r>
            <a:r>
              <a:rPr lang="ru-RU" sz="2693" dirty="0" err="1"/>
              <a:t>житловому</a:t>
            </a:r>
            <a:r>
              <a:rPr lang="ru-RU" sz="2693" dirty="0"/>
              <a:t> </a:t>
            </a:r>
            <a:r>
              <a:rPr lang="ru-RU" sz="2693" dirty="0" err="1"/>
              <a:t>будинку</a:t>
            </a:r>
            <a:r>
              <a:rPr lang="ru-RU" sz="2693" dirty="0"/>
              <a:t>, </a:t>
            </a:r>
            <a:r>
              <a:rPr lang="ru-RU" sz="2693" dirty="0" err="1"/>
              <a:t>призначене</a:t>
            </a:r>
            <a:r>
              <a:rPr lang="ru-RU" sz="2693" dirty="0"/>
              <a:t> та </a:t>
            </a:r>
            <a:r>
              <a:rPr lang="ru-RU" sz="2693" dirty="0" err="1"/>
              <a:t>придатне</a:t>
            </a:r>
            <a:r>
              <a:rPr lang="ru-RU" sz="2693" dirty="0"/>
              <a:t> для </a:t>
            </a:r>
            <a:r>
              <a:rPr lang="ru-RU" sz="2693" dirty="0" err="1"/>
              <a:t>постійного</a:t>
            </a:r>
            <a:r>
              <a:rPr lang="ru-RU" sz="2693" dirty="0"/>
              <a:t> у </a:t>
            </a:r>
            <a:r>
              <a:rPr lang="ru-RU" sz="2693" dirty="0" err="1"/>
              <a:t>ньому</a:t>
            </a:r>
            <a:r>
              <a:rPr lang="ru-RU" sz="2693" dirty="0"/>
              <a:t> </a:t>
            </a:r>
            <a:r>
              <a:rPr lang="ru-RU" sz="2693" dirty="0" err="1"/>
              <a:t>проживання</a:t>
            </a:r>
            <a:r>
              <a:rPr lang="ru-RU" sz="2693" dirty="0"/>
              <a:t>; г</a:t>
            </a:r>
            <a:r>
              <a:rPr lang="ru-RU" sz="2693" dirty="0"/>
              <a:t>) </a:t>
            </a:r>
            <a:r>
              <a:rPr lang="ru-RU" sz="2693" b="1" u="sng" dirty="0" err="1"/>
              <a:t>котедж</a:t>
            </a:r>
            <a:r>
              <a:rPr lang="ru-RU" sz="2693" dirty="0"/>
              <a:t> - одно-, </a:t>
            </a:r>
            <a:r>
              <a:rPr lang="ru-RU" sz="2693" dirty="0" err="1"/>
              <a:t>півтораповерховий</a:t>
            </a:r>
            <a:r>
              <a:rPr lang="ru-RU" sz="2693" dirty="0"/>
              <a:t> </a:t>
            </a:r>
            <a:r>
              <a:rPr lang="ru-RU" sz="2693" dirty="0" err="1"/>
              <a:t>будинок</a:t>
            </a:r>
            <a:r>
              <a:rPr lang="ru-RU" sz="2693" dirty="0"/>
              <a:t> </a:t>
            </a:r>
            <a:r>
              <a:rPr lang="ru-RU" sz="2693" dirty="0" err="1"/>
              <a:t>невеликої</a:t>
            </a:r>
            <a:r>
              <a:rPr lang="ru-RU" sz="2693" dirty="0"/>
              <a:t> </a:t>
            </a:r>
            <a:r>
              <a:rPr lang="ru-RU" sz="2693" dirty="0" err="1"/>
              <a:t>житлової</a:t>
            </a:r>
            <a:r>
              <a:rPr lang="ru-RU" sz="2693" dirty="0"/>
              <a:t> </a:t>
            </a:r>
            <a:r>
              <a:rPr lang="ru-RU" sz="2693" dirty="0" err="1"/>
              <a:t>площі</a:t>
            </a:r>
            <a:r>
              <a:rPr lang="ru-RU" sz="2693" dirty="0"/>
              <a:t> для </a:t>
            </a:r>
            <a:r>
              <a:rPr lang="ru-RU" sz="2693" dirty="0" err="1"/>
              <a:t>постійного</a:t>
            </a:r>
            <a:r>
              <a:rPr lang="ru-RU" sz="2693" dirty="0"/>
              <a:t> </a:t>
            </a:r>
            <a:r>
              <a:rPr lang="ru-RU" sz="2693" dirty="0" err="1"/>
              <a:t>чи</a:t>
            </a:r>
            <a:r>
              <a:rPr lang="ru-RU" sz="2693" dirty="0"/>
              <a:t> </a:t>
            </a:r>
            <a:r>
              <a:rPr lang="ru-RU" sz="2693" dirty="0" err="1"/>
              <a:t>тимчасового</a:t>
            </a:r>
            <a:r>
              <a:rPr lang="ru-RU" sz="2693" dirty="0"/>
              <a:t> </a:t>
            </a:r>
            <a:r>
              <a:rPr lang="ru-RU" sz="2693" dirty="0" err="1"/>
              <a:t>проживання</a:t>
            </a:r>
            <a:r>
              <a:rPr lang="ru-RU" sz="2693" dirty="0"/>
              <a:t> з </a:t>
            </a:r>
            <a:r>
              <a:rPr lang="ru-RU" sz="2693" dirty="0" err="1"/>
              <a:t>присадибною</a:t>
            </a:r>
            <a:r>
              <a:rPr lang="ru-RU" sz="2693" dirty="0"/>
              <a:t> </a:t>
            </a:r>
            <a:r>
              <a:rPr lang="ru-RU" sz="2693" dirty="0" err="1"/>
              <a:t>ділянкою</a:t>
            </a:r>
            <a:r>
              <a:rPr lang="ru-RU" sz="2693" dirty="0"/>
              <a:t>; ґ</a:t>
            </a:r>
            <a:r>
              <a:rPr lang="ru-RU" sz="2693" dirty="0"/>
              <a:t>) </a:t>
            </a:r>
            <a:r>
              <a:rPr lang="ru-RU" sz="2693" b="1" u="sng" dirty="0" err="1"/>
              <a:t>кімнати</a:t>
            </a:r>
            <a:r>
              <a:rPr lang="ru-RU" sz="2693" b="1" u="sng" dirty="0"/>
              <a:t> у </a:t>
            </a:r>
            <a:r>
              <a:rPr lang="ru-RU" sz="2693" b="1" u="sng" dirty="0" err="1"/>
              <a:t>багатосімейних</a:t>
            </a:r>
            <a:r>
              <a:rPr lang="ru-RU" sz="2693" b="1" u="sng" dirty="0"/>
              <a:t> (</a:t>
            </a:r>
            <a:r>
              <a:rPr lang="ru-RU" sz="2693" b="1" u="sng" dirty="0" err="1"/>
              <a:t>комунальних</a:t>
            </a:r>
            <a:r>
              <a:rPr lang="ru-RU" sz="2693" b="1" u="sng" dirty="0"/>
              <a:t>) квартирах </a:t>
            </a:r>
            <a:r>
              <a:rPr lang="ru-RU" sz="2693" dirty="0"/>
              <a:t>- </a:t>
            </a:r>
            <a:r>
              <a:rPr lang="ru-RU" sz="2693" dirty="0" err="1"/>
              <a:t>ізольовані</a:t>
            </a:r>
            <a:r>
              <a:rPr lang="ru-RU" sz="2693" dirty="0"/>
              <a:t> </a:t>
            </a:r>
            <a:r>
              <a:rPr lang="ru-RU" sz="2693" dirty="0" err="1"/>
              <a:t>помешкання</a:t>
            </a:r>
            <a:r>
              <a:rPr lang="ru-RU" sz="2693" dirty="0"/>
              <a:t> в </a:t>
            </a:r>
            <a:r>
              <a:rPr lang="ru-RU" sz="2693" dirty="0" err="1"/>
              <a:t>квартирі</a:t>
            </a:r>
            <a:r>
              <a:rPr lang="ru-RU" sz="2693" dirty="0"/>
              <a:t>, в </a:t>
            </a:r>
            <a:r>
              <a:rPr lang="ru-RU" sz="2693" dirty="0" err="1"/>
              <a:t>якій</a:t>
            </a:r>
            <a:r>
              <a:rPr lang="ru-RU" sz="2693" dirty="0"/>
              <a:t> </a:t>
            </a:r>
            <a:r>
              <a:rPr lang="ru-RU" sz="2693" dirty="0" err="1"/>
              <a:t>мешкають</a:t>
            </a:r>
            <a:r>
              <a:rPr lang="ru-RU" sz="2693" dirty="0"/>
              <a:t> </a:t>
            </a:r>
            <a:r>
              <a:rPr lang="ru-RU" sz="2693" dirty="0" err="1"/>
              <a:t>двоє</a:t>
            </a:r>
            <a:r>
              <a:rPr lang="ru-RU" sz="2693" dirty="0"/>
              <a:t> </a:t>
            </a:r>
            <a:r>
              <a:rPr lang="ru-RU" sz="2693" dirty="0" err="1"/>
              <a:t>чи</a:t>
            </a:r>
            <a:r>
              <a:rPr lang="ru-RU" sz="2693" dirty="0"/>
              <a:t> </a:t>
            </a:r>
            <a:r>
              <a:rPr lang="ru-RU" sz="2693" dirty="0" err="1"/>
              <a:t>більше</a:t>
            </a:r>
            <a:r>
              <a:rPr lang="ru-RU" sz="2693" dirty="0"/>
              <a:t> </a:t>
            </a:r>
            <a:r>
              <a:rPr lang="ru-RU" sz="2693" dirty="0" err="1"/>
              <a:t>квартиронаймачів</a:t>
            </a:r>
            <a:r>
              <a:rPr lang="ru-RU" sz="2693" dirty="0"/>
              <a:t>;</a:t>
            </a:r>
          </a:p>
          <a:p>
            <a:pPr algn="just"/>
            <a:r>
              <a:rPr lang="ru-RU" sz="2693" dirty="0"/>
              <a:t>14.1.129.2. </a:t>
            </a:r>
            <a:r>
              <a:rPr lang="ru-RU" sz="2693" b="1" u="sng" dirty="0" err="1"/>
              <a:t>садовий</a:t>
            </a:r>
            <a:r>
              <a:rPr lang="ru-RU" sz="2693" b="1" u="sng" dirty="0"/>
              <a:t> </a:t>
            </a:r>
            <a:r>
              <a:rPr lang="ru-RU" sz="2693" b="1" u="sng" dirty="0" err="1"/>
              <a:t>будинок</a:t>
            </a:r>
            <a:r>
              <a:rPr lang="ru-RU" sz="2693" b="1" u="sng" dirty="0"/>
              <a:t> </a:t>
            </a:r>
            <a:r>
              <a:rPr lang="ru-RU" sz="2693" dirty="0"/>
              <a:t>- </a:t>
            </a:r>
            <a:r>
              <a:rPr lang="ru-RU" sz="2693" dirty="0" err="1"/>
              <a:t>будинок</a:t>
            </a:r>
            <a:r>
              <a:rPr lang="ru-RU" sz="2693" dirty="0"/>
              <a:t> для </a:t>
            </a:r>
            <a:r>
              <a:rPr lang="ru-RU" sz="2693" dirty="0" err="1"/>
              <a:t>літнього</a:t>
            </a:r>
            <a:r>
              <a:rPr lang="ru-RU" sz="2693" dirty="0"/>
              <a:t> (сезонного) </a:t>
            </a:r>
            <a:r>
              <a:rPr lang="ru-RU" sz="2693" dirty="0" err="1"/>
              <a:t>використання</a:t>
            </a:r>
            <a:r>
              <a:rPr lang="ru-RU" sz="2693" dirty="0"/>
              <a:t>, </a:t>
            </a:r>
            <a:r>
              <a:rPr lang="ru-RU" sz="2693" dirty="0" err="1"/>
              <a:t>який</a:t>
            </a:r>
            <a:r>
              <a:rPr lang="ru-RU" sz="2693" dirty="0"/>
              <a:t> в </a:t>
            </a:r>
            <a:r>
              <a:rPr lang="ru-RU" sz="2693" dirty="0" err="1"/>
              <a:t>питаннях</a:t>
            </a:r>
            <a:r>
              <a:rPr lang="ru-RU" sz="2693" dirty="0"/>
              <a:t> </a:t>
            </a:r>
            <a:r>
              <a:rPr lang="ru-RU" sz="2693" dirty="0" err="1"/>
              <a:t>нормування</a:t>
            </a:r>
            <a:r>
              <a:rPr lang="ru-RU" sz="2693" dirty="0"/>
              <a:t> </a:t>
            </a:r>
            <a:r>
              <a:rPr lang="ru-RU" sz="2693" dirty="0" err="1"/>
              <a:t>площі</a:t>
            </a:r>
            <a:r>
              <a:rPr lang="ru-RU" sz="2693" dirty="0"/>
              <a:t> </a:t>
            </a:r>
            <a:r>
              <a:rPr lang="ru-RU" sz="2693" dirty="0" err="1"/>
              <a:t>забудови</a:t>
            </a:r>
            <a:r>
              <a:rPr lang="ru-RU" sz="2693" dirty="0"/>
              <a:t>, </a:t>
            </a:r>
            <a:r>
              <a:rPr lang="ru-RU" sz="2693" dirty="0" err="1"/>
              <a:t>зовнішніх</a:t>
            </a:r>
            <a:r>
              <a:rPr lang="ru-RU" sz="2693" dirty="0"/>
              <a:t> </a:t>
            </a:r>
            <a:r>
              <a:rPr lang="ru-RU" sz="2693" dirty="0" err="1"/>
              <a:t>конструкцій</a:t>
            </a:r>
            <a:r>
              <a:rPr lang="ru-RU" sz="2693" dirty="0"/>
              <a:t> та </a:t>
            </a:r>
            <a:r>
              <a:rPr lang="ru-RU" sz="2693" dirty="0" err="1"/>
              <a:t>інженерного</a:t>
            </a:r>
            <a:r>
              <a:rPr lang="ru-RU" sz="2693" dirty="0"/>
              <a:t> </a:t>
            </a:r>
            <a:r>
              <a:rPr lang="ru-RU" sz="2693" dirty="0" err="1"/>
              <a:t>обладнання</a:t>
            </a:r>
            <a:r>
              <a:rPr lang="ru-RU" sz="2693" dirty="0"/>
              <a:t> не </a:t>
            </a:r>
            <a:r>
              <a:rPr lang="ru-RU" sz="2693" dirty="0" err="1"/>
              <a:t>відповідає</a:t>
            </a:r>
            <a:r>
              <a:rPr lang="ru-RU" sz="2693" dirty="0"/>
              <a:t> нормативам, </a:t>
            </a:r>
            <a:r>
              <a:rPr lang="ru-RU" sz="2693" dirty="0" err="1"/>
              <a:t>установленим</a:t>
            </a:r>
            <a:r>
              <a:rPr lang="ru-RU" sz="2693" dirty="0"/>
              <a:t> для </a:t>
            </a:r>
            <a:r>
              <a:rPr lang="ru-RU" sz="2693" dirty="0" err="1"/>
              <a:t>житлових</a:t>
            </a:r>
            <a:r>
              <a:rPr lang="ru-RU" sz="2693" dirty="0"/>
              <a:t> </a:t>
            </a:r>
            <a:r>
              <a:rPr lang="ru-RU" sz="2693" dirty="0" err="1"/>
              <a:t>будинків</a:t>
            </a:r>
            <a:r>
              <a:rPr lang="ru-RU" sz="2693" dirty="0"/>
              <a:t>;</a:t>
            </a:r>
          </a:p>
          <a:p>
            <a:pPr algn="just"/>
            <a:r>
              <a:rPr lang="ru-RU" sz="2693" dirty="0"/>
              <a:t>14.1.129.3. </a:t>
            </a:r>
            <a:r>
              <a:rPr lang="ru-RU" sz="2693" b="1" u="sng" dirty="0" err="1"/>
              <a:t>дачний</a:t>
            </a:r>
            <a:r>
              <a:rPr lang="ru-RU" sz="2693" b="1" u="sng" dirty="0"/>
              <a:t> </a:t>
            </a:r>
            <a:r>
              <a:rPr lang="ru-RU" sz="2693" b="1" u="sng" dirty="0" err="1"/>
              <a:t>будинок</a:t>
            </a:r>
            <a:r>
              <a:rPr lang="ru-RU" sz="2693" b="1" u="sng" dirty="0"/>
              <a:t> </a:t>
            </a:r>
            <a:r>
              <a:rPr lang="ru-RU" sz="2693" dirty="0"/>
              <a:t>- </a:t>
            </a:r>
            <a:r>
              <a:rPr lang="ru-RU" sz="2693" dirty="0" err="1"/>
              <a:t>житловий</a:t>
            </a:r>
            <a:r>
              <a:rPr lang="ru-RU" sz="2693" dirty="0"/>
              <a:t> </a:t>
            </a:r>
            <a:r>
              <a:rPr lang="ru-RU" sz="2693" dirty="0" err="1"/>
              <a:t>будинок</a:t>
            </a:r>
            <a:r>
              <a:rPr lang="ru-RU" sz="2693" dirty="0"/>
              <a:t> для </a:t>
            </a:r>
            <a:r>
              <a:rPr lang="ru-RU" sz="2693" dirty="0" err="1"/>
              <a:t>використання</a:t>
            </a:r>
            <a:r>
              <a:rPr lang="ru-RU" sz="2693" dirty="0"/>
              <a:t> </a:t>
            </a:r>
            <a:r>
              <a:rPr lang="ru-RU" sz="2693" dirty="0" err="1"/>
              <a:t>протягом</a:t>
            </a:r>
            <a:r>
              <a:rPr lang="ru-RU" sz="2693" dirty="0"/>
              <a:t> року з метою </a:t>
            </a:r>
            <a:r>
              <a:rPr lang="ru-RU" sz="2693" dirty="0" err="1"/>
              <a:t>позаміського</a:t>
            </a:r>
            <a:r>
              <a:rPr lang="ru-RU" sz="2693" dirty="0"/>
              <a:t> </a:t>
            </a:r>
            <a:r>
              <a:rPr lang="ru-RU" sz="2693" dirty="0" err="1"/>
              <a:t>відпочинку</a:t>
            </a:r>
            <a:r>
              <a:rPr lang="ru-RU" sz="2693" dirty="0"/>
              <a:t>;</a:t>
            </a:r>
          </a:p>
          <a:p>
            <a:pPr algn="just"/>
            <a:endParaRPr lang="uk-UA" sz="2693" dirty="0"/>
          </a:p>
          <a:p>
            <a:pPr lvl="0"/>
            <a:endParaRPr lang="uk-UA" sz="2693" dirty="0"/>
          </a:p>
        </p:txBody>
      </p:sp>
    </p:spTree>
    <p:extLst>
      <p:ext uri="{BB962C8B-B14F-4D97-AF65-F5344CB8AC3E}">
        <p14:creationId xmlns:p14="http://schemas.microsoft.com/office/powerpoint/2010/main" val="25726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uk-UA" sz="2992" b="1" dirty="0">
                <a:latin typeface="Arial Black" panose="020B0A04020102020204" pitchFamily="34" charset="0"/>
              </a:rPr>
              <a:t>ПКУ </a:t>
            </a:r>
          </a:p>
          <a:p>
            <a:r>
              <a:rPr lang="ru-RU" sz="2992" dirty="0"/>
              <a:t>14.1.129</a:t>
            </a:r>
            <a:r>
              <a:rPr lang="ru-RU" sz="2992" b="1" baseline="30000" dirty="0"/>
              <a:t>-1</a:t>
            </a:r>
            <a:r>
              <a:rPr lang="ru-RU" sz="2992" dirty="0"/>
              <a:t>ПКУ. </a:t>
            </a:r>
            <a:r>
              <a:rPr lang="ru-RU" sz="2992" b="1" u="sng" dirty="0" err="1"/>
              <a:t>об’єкти</a:t>
            </a:r>
            <a:r>
              <a:rPr lang="ru-RU" sz="2992" b="1" u="sng" dirty="0"/>
              <a:t> </a:t>
            </a:r>
            <a:r>
              <a:rPr lang="ru-RU" sz="2992" b="1" u="sng" dirty="0" err="1"/>
              <a:t>нежитлової</a:t>
            </a:r>
            <a:r>
              <a:rPr lang="ru-RU" sz="2992" b="1" u="sng" dirty="0"/>
              <a:t> </a:t>
            </a:r>
            <a:r>
              <a:rPr lang="ru-RU" sz="2992" b="1" u="sng" dirty="0" err="1"/>
              <a:t>нерухомості</a:t>
            </a:r>
            <a:r>
              <a:rPr lang="ru-RU" sz="2992" b="1" u="sng" dirty="0"/>
              <a:t> </a:t>
            </a:r>
            <a:r>
              <a:rPr lang="ru-RU" sz="2992" dirty="0"/>
              <a:t>- </a:t>
            </a:r>
            <a:r>
              <a:rPr lang="ru-RU" sz="2992" dirty="0" err="1"/>
              <a:t>будівлі</a:t>
            </a:r>
            <a:r>
              <a:rPr lang="ru-RU" sz="2992" dirty="0"/>
              <a:t>, </a:t>
            </a:r>
            <a:r>
              <a:rPr lang="ru-RU" sz="2992" dirty="0" err="1"/>
              <a:t>їх</a:t>
            </a:r>
            <a:r>
              <a:rPr lang="ru-RU" sz="2992" dirty="0"/>
              <a:t> </a:t>
            </a:r>
            <a:r>
              <a:rPr lang="ru-RU" sz="2992" dirty="0" err="1"/>
              <a:t>складові</a:t>
            </a:r>
            <a:r>
              <a:rPr lang="ru-RU" sz="2992" dirty="0"/>
              <a:t> </a:t>
            </a:r>
            <a:r>
              <a:rPr lang="ru-RU" sz="2992" dirty="0" err="1"/>
              <a:t>частини</a:t>
            </a:r>
            <a:r>
              <a:rPr lang="ru-RU" sz="2992" dirty="0"/>
              <a:t>, </a:t>
            </a:r>
            <a:r>
              <a:rPr lang="ru-RU" sz="2992" dirty="0" err="1"/>
              <a:t>що</a:t>
            </a:r>
            <a:r>
              <a:rPr lang="ru-RU" sz="2992" dirty="0"/>
              <a:t> не є </a:t>
            </a:r>
            <a:r>
              <a:rPr lang="ru-RU" sz="2992" dirty="0" err="1"/>
              <a:t>об’єктами</a:t>
            </a:r>
            <a:r>
              <a:rPr lang="ru-RU" sz="2992" dirty="0"/>
              <a:t> </a:t>
            </a:r>
            <a:r>
              <a:rPr lang="ru-RU" sz="2992" dirty="0" err="1"/>
              <a:t>житлової</a:t>
            </a:r>
            <a:r>
              <a:rPr lang="ru-RU" sz="2992" dirty="0"/>
              <a:t> </a:t>
            </a:r>
            <a:r>
              <a:rPr lang="ru-RU" sz="2992" dirty="0" err="1"/>
              <a:t>нерухомості</a:t>
            </a:r>
            <a:r>
              <a:rPr lang="ru-RU" sz="2992" dirty="0"/>
              <a:t>. До </a:t>
            </a:r>
            <a:r>
              <a:rPr lang="ru-RU" sz="2992" dirty="0" err="1"/>
              <a:t>об’єктів</a:t>
            </a:r>
            <a:r>
              <a:rPr lang="ru-RU" sz="2992" dirty="0"/>
              <a:t> </a:t>
            </a:r>
            <a:r>
              <a:rPr lang="ru-RU" sz="2992" dirty="0" err="1"/>
              <a:t>нежитлової</a:t>
            </a:r>
            <a:r>
              <a:rPr lang="ru-RU" sz="2992" dirty="0"/>
              <a:t> </a:t>
            </a:r>
            <a:r>
              <a:rPr lang="ru-RU" sz="2992" dirty="0" err="1"/>
              <a:t>нерухомості</a:t>
            </a:r>
            <a:r>
              <a:rPr lang="ru-RU" sz="2992" dirty="0"/>
              <a:t> </a:t>
            </a:r>
            <a:r>
              <a:rPr lang="ru-RU" sz="2992" dirty="0" err="1"/>
              <a:t>відносяться</a:t>
            </a:r>
            <a:r>
              <a:rPr lang="ru-RU" sz="2992" dirty="0"/>
              <a:t>:</a:t>
            </a:r>
          </a:p>
          <a:p>
            <a:r>
              <a:rPr lang="ru-RU" sz="2992" dirty="0"/>
              <a:t>а</a:t>
            </a:r>
            <a:r>
              <a:rPr lang="ru-RU" sz="2992" dirty="0"/>
              <a:t>) </a:t>
            </a:r>
            <a:r>
              <a:rPr lang="ru-RU" sz="2992" dirty="0" err="1"/>
              <a:t>будівлі</a:t>
            </a:r>
            <a:r>
              <a:rPr lang="ru-RU" sz="2992" dirty="0"/>
              <a:t> </a:t>
            </a:r>
            <a:r>
              <a:rPr lang="ru-RU" sz="2992" dirty="0" err="1"/>
              <a:t>готельні</a:t>
            </a:r>
            <a:r>
              <a:rPr lang="ru-RU" sz="2992" dirty="0"/>
              <a:t> - </a:t>
            </a:r>
            <a:r>
              <a:rPr lang="ru-RU" sz="2992" dirty="0" err="1"/>
              <a:t>готелі</a:t>
            </a:r>
            <a:r>
              <a:rPr lang="ru-RU" sz="2992" dirty="0"/>
              <a:t>, </a:t>
            </a:r>
            <a:r>
              <a:rPr lang="ru-RU" sz="2992" dirty="0" err="1"/>
              <a:t>мотелі</a:t>
            </a:r>
            <a:r>
              <a:rPr lang="ru-RU" sz="2992" dirty="0"/>
              <a:t>, </a:t>
            </a:r>
            <a:r>
              <a:rPr lang="ru-RU" sz="2992" dirty="0" err="1"/>
              <a:t>кемпінги</a:t>
            </a:r>
            <a:r>
              <a:rPr lang="ru-RU" sz="2992" dirty="0"/>
              <a:t>, </a:t>
            </a:r>
            <a:r>
              <a:rPr lang="ru-RU" sz="2992" dirty="0" err="1"/>
              <a:t>пансіонати</a:t>
            </a:r>
            <a:r>
              <a:rPr lang="ru-RU" sz="2992" dirty="0"/>
              <a:t>, </a:t>
            </a:r>
            <a:r>
              <a:rPr lang="ru-RU" sz="2992" dirty="0" err="1"/>
              <a:t>ресторани</a:t>
            </a:r>
            <a:r>
              <a:rPr lang="ru-RU" sz="2992" dirty="0"/>
              <a:t> та </a:t>
            </a:r>
            <a:r>
              <a:rPr lang="ru-RU" sz="2992" dirty="0" err="1"/>
              <a:t>бари</a:t>
            </a:r>
            <a:r>
              <a:rPr lang="ru-RU" sz="2992" dirty="0"/>
              <a:t>, </a:t>
            </a:r>
            <a:r>
              <a:rPr lang="ru-RU" sz="2992" dirty="0" err="1"/>
              <a:t>туристичні</a:t>
            </a:r>
            <a:r>
              <a:rPr lang="ru-RU" sz="2992" dirty="0"/>
              <a:t> </a:t>
            </a:r>
            <a:r>
              <a:rPr lang="ru-RU" sz="2992" dirty="0" err="1"/>
              <a:t>бази</a:t>
            </a:r>
            <a:r>
              <a:rPr lang="ru-RU" sz="2992" dirty="0"/>
              <a:t>, </a:t>
            </a:r>
            <a:r>
              <a:rPr lang="ru-RU" sz="2992" dirty="0" err="1"/>
              <a:t>гірські</a:t>
            </a:r>
            <a:r>
              <a:rPr lang="ru-RU" sz="2992" dirty="0"/>
              <a:t> </a:t>
            </a:r>
            <a:r>
              <a:rPr lang="ru-RU" sz="2992" dirty="0" err="1"/>
              <a:t>притулки</a:t>
            </a:r>
            <a:r>
              <a:rPr lang="ru-RU" sz="2992" dirty="0"/>
              <a:t>, </a:t>
            </a:r>
            <a:r>
              <a:rPr lang="ru-RU" sz="2992" dirty="0" err="1"/>
              <a:t>табори</a:t>
            </a:r>
            <a:r>
              <a:rPr lang="ru-RU" sz="2992" dirty="0"/>
              <a:t> для </a:t>
            </a:r>
            <a:r>
              <a:rPr lang="ru-RU" sz="2992" dirty="0" err="1"/>
              <a:t>відпочинку</a:t>
            </a:r>
            <a:r>
              <a:rPr lang="ru-RU" sz="2992" dirty="0"/>
              <a:t>, </a:t>
            </a:r>
            <a:r>
              <a:rPr lang="ru-RU" sz="2992" dirty="0" err="1"/>
              <a:t>будинки</a:t>
            </a:r>
            <a:r>
              <a:rPr lang="ru-RU" sz="2992" dirty="0"/>
              <a:t> </a:t>
            </a:r>
            <a:r>
              <a:rPr lang="ru-RU" sz="2992" dirty="0" err="1"/>
              <a:t>відпочинку</a:t>
            </a:r>
            <a:r>
              <a:rPr lang="ru-RU" sz="2992" dirty="0"/>
              <a:t>;</a:t>
            </a:r>
          </a:p>
          <a:p>
            <a:r>
              <a:rPr lang="ru-RU" sz="2992" dirty="0"/>
              <a:t>б) </a:t>
            </a:r>
            <a:r>
              <a:rPr lang="ru-RU" sz="2992" dirty="0" err="1"/>
              <a:t>будівлі</a:t>
            </a:r>
            <a:r>
              <a:rPr lang="ru-RU" sz="2992" dirty="0"/>
              <a:t> </a:t>
            </a:r>
            <a:r>
              <a:rPr lang="ru-RU" sz="2992" dirty="0" err="1"/>
              <a:t>офісні</a:t>
            </a:r>
            <a:r>
              <a:rPr lang="ru-RU" sz="2992" dirty="0"/>
              <a:t> - </a:t>
            </a:r>
            <a:r>
              <a:rPr lang="ru-RU" sz="2992" dirty="0" err="1"/>
              <a:t>будівлі</a:t>
            </a:r>
            <a:r>
              <a:rPr lang="ru-RU" sz="2992" dirty="0"/>
              <a:t> </a:t>
            </a:r>
            <a:r>
              <a:rPr lang="ru-RU" sz="2992" dirty="0" err="1"/>
              <a:t>фінансового</a:t>
            </a:r>
            <a:r>
              <a:rPr lang="ru-RU" sz="2992" dirty="0"/>
              <a:t> </a:t>
            </a:r>
            <a:r>
              <a:rPr lang="ru-RU" sz="2992" dirty="0" err="1"/>
              <a:t>обслуговування</a:t>
            </a:r>
            <a:r>
              <a:rPr lang="ru-RU" sz="2992" dirty="0"/>
              <a:t>, </a:t>
            </a:r>
            <a:r>
              <a:rPr lang="ru-RU" sz="2992" dirty="0" err="1"/>
              <a:t>адміністративно-побутові</a:t>
            </a:r>
            <a:r>
              <a:rPr lang="ru-RU" sz="2992" dirty="0"/>
              <a:t> </a:t>
            </a:r>
            <a:r>
              <a:rPr lang="ru-RU" sz="2992" dirty="0" err="1"/>
              <a:t>будівлі</a:t>
            </a:r>
            <a:r>
              <a:rPr lang="ru-RU" sz="2992" dirty="0"/>
              <a:t>, </a:t>
            </a:r>
            <a:r>
              <a:rPr lang="ru-RU" sz="2992" dirty="0" err="1"/>
              <a:t>будівлі</a:t>
            </a:r>
            <a:r>
              <a:rPr lang="ru-RU" sz="2992" dirty="0"/>
              <a:t> для </a:t>
            </a:r>
            <a:r>
              <a:rPr lang="ru-RU" sz="2992" dirty="0" err="1"/>
              <a:t>конторських</a:t>
            </a:r>
            <a:r>
              <a:rPr lang="ru-RU" sz="2992" dirty="0"/>
              <a:t> та </a:t>
            </a:r>
            <a:r>
              <a:rPr lang="ru-RU" sz="2992" dirty="0" err="1"/>
              <a:t>адміністративних</a:t>
            </a:r>
            <a:r>
              <a:rPr lang="ru-RU" sz="2992" dirty="0"/>
              <a:t> </a:t>
            </a:r>
            <a:r>
              <a:rPr lang="ru-RU" sz="2992" dirty="0" err="1"/>
              <a:t>цілей</a:t>
            </a:r>
            <a:r>
              <a:rPr lang="ru-RU" sz="2992" dirty="0"/>
              <a:t>;</a:t>
            </a:r>
          </a:p>
          <a:p>
            <a:r>
              <a:rPr lang="ru-RU" sz="2992" dirty="0"/>
              <a:t>в) </a:t>
            </a:r>
            <a:r>
              <a:rPr lang="ru-RU" sz="2992" dirty="0" err="1"/>
              <a:t>будівлі</a:t>
            </a:r>
            <a:r>
              <a:rPr lang="ru-RU" sz="2992" dirty="0"/>
              <a:t> </a:t>
            </a:r>
            <a:r>
              <a:rPr lang="ru-RU" sz="2992" dirty="0" err="1"/>
              <a:t>торговельні</a:t>
            </a:r>
            <a:r>
              <a:rPr lang="ru-RU" sz="2992" dirty="0"/>
              <a:t> - </a:t>
            </a:r>
            <a:r>
              <a:rPr lang="ru-RU" sz="2992" dirty="0" err="1"/>
              <a:t>торгові</a:t>
            </a:r>
            <a:r>
              <a:rPr lang="ru-RU" sz="2992" dirty="0"/>
              <a:t> </a:t>
            </a:r>
            <a:r>
              <a:rPr lang="ru-RU" sz="2992" dirty="0" err="1"/>
              <a:t>центри</a:t>
            </a:r>
            <a:r>
              <a:rPr lang="ru-RU" sz="2992" dirty="0"/>
              <a:t>, </a:t>
            </a:r>
            <a:r>
              <a:rPr lang="ru-RU" sz="2992" dirty="0" err="1"/>
              <a:t>універмаги</a:t>
            </a:r>
            <a:r>
              <a:rPr lang="ru-RU" sz="2992" dirty="0"/>
              <a:t>, </a:t>
            </a:r>
            <a:r>
              <a:rPr lang="ru-RU" sz="2992" dirty="0" err="1"/>
              <a:t>магазини</a:t>
            </a:r>
            <a:r>
              <a:rPr lang="ru-RU" sz="2992" dirty="0"/>
              <a:t>, </a:t>
            </a:r>
            <a:r>
              <a:rPr lang="ru-RU" sz="2992" dirty="0" err="1"/>
              <a:t>криті</a:t>
            </a:r>
            <a:r>
              <a:rPr lang="ru-RU" sz="2992" dirty="0"/>
              <a:t> ринки, </a:t>
            </a:r>
            <a:r>
              <a:rPr lang="ru-RU" sz="2992" dirty="0" err="1"/>
              <a:t>павільйони</a:t>
            </a:r>
            <a:r>
              <a:rPr lang="ru-RU" sz="2992" dirty="0"/>
              <a:t> та </a:t>
            </a:r>
            <a:r>
              <a:rPr lang="ru-RU" sz="2992" dirty="0" err="1"/>
              <a:t>зали</a:t>
            </a:r>
            <a:r>
              <a:rPr lang="ru-RU" sz="2992" dirty="0"/>
              <a:t> для </a:t>
            </a:r>
            <a:r>
              <a:rPr lang="ru-RU" sz="2992" dirty="0" err="1"/>
              <a:t>ярмарків</a:t>
            </a:r>
            <a:r>
              <a:rPr lang="ru-RU" sz="2992" dirty="0"/>
              <a:t>, </a:t>
            </a:r>
            <a:r>
              <a:rPr lang="ru-RU" sz="2992" dirty="0" err="1"/>
              <a:t>станції</a:t>
            </a:r>
            <a:r>
              <a:rPr lang="ru-RU" sz="2992" dirty="0"/>
              <a:t> </a:t>
            </a:r>
            <a:r>
              <a:rPr lang="ru-RU" sz="2992" dirty="0" err="1"/>
              <a:t>технічного</a:t>
            </a:r>
            <a:r>
              <a:rPr lang="ru-RU" sz="2992" dirty="0"/>
              <a:t> </a:t>
            </a:r>
            <a:r>
              <a:rPr lang="ru-RU" sz="2992" dirty="0" err="1"/>
              <a:t>обслуговування</a:t>
            </a:r>
            <a:r>
              <a:rPr lang="ru-RU" sz="2992" dirty="0"/>
              <a:t> </a:t>
            </a:r>
            <a:r>
              <a:rPr lang="ru-RU" sz="2992" dirty="0" err="1"/>
              <a:t>автомобілів</a:t>
            </a:r>
            <a:r>
              <a:rPr lang="ru-RU" sz="2992" dirty="0"/>
              <a:t>, </a:t>
            </a:r>
            <a:r>
              <a:rPr lang="ru-RU" sz="2992" dirty="0" err="1"/>
              <a:t>їдальні</a:t>
            </a:r>
            <a:r>
              <a:rPr lang="ru-RU" sz="2992" dirty="0"/>
              <a:t>, кафе, </a:t>
            </a:r>
            <a:r>
              <a:rPr lang="ru-RU" sz="2992" dirty="0" err="1"/>
              <a:t>закусочні</a:t>
            </a:r>
            <a:r>
              <a:rPr lang="ru-RU" sz="2992" dirty="0"/>
              <a:t>, </a:t>
            </a:r>
            <a:r>
              <a:rPr lang="ru-RU" sz="2992" dirty="0" err="1"/>
              <a:t>бази</a:t>
            </a:r>
            <a:r>
              <a:rPr lang="ru-RU" sz="2992" dirty="0"/>
              <a:t> та </a:t>
            </a:r>
            <a:r>
              <a:rPr lang="ru-RU" sz="2992" dirty="0" err="1"/>
              <a:t>склади</a:t>
            </a:r>
            <a:r>
              <a:rPr lang="ru-RU" sz="2992" dirty="0"/>
              <a:t> </a:t>
            </a:r>
            <a:r>
              <a:rPr lang="ru-RU" sz="2992" dirty="0" err="1"/>
              <a:t>підприємств</a:t>
            </a:r>
            <a:r>
              <a:rPr lang="ru-RU" sz="2992" dirty="0"/>
              <a:t> </a:t>
            </a:r>
            <a:r>
              <a:rPr lang="ru-RU" sz="2992" dirty="0" err="1"/>
              <a:t>торгівлі</a:t>
            </a:r>
            <a:r>
              <a:rPr lang="ru-RU" sz="2992" dirty="0"/>
              <a:t> й </a:t>
            </a:r>
            <a:r>
              <a:rPr lang="ru-RU" sz="2992" dirty="0" err="1"/>
              <a:t>громадського</a:t>
            </a:r>
            <a:r>
              <a:rPr lang="ru-RU" sz="2992" dirty="0"/>
              <a:t> </a:t>
            </a:r>
            <a:r>
              <a:rPr lang="ru-RU" sz="2992" dirty="0" err="1"/>
              <a:t>харчування</a:t>
            </a:r>
            <a:r>
              <a:rPr lang="ru-RU" sz="2992" dirty="0"/>
              <a:t>, </a:t>
            </a:r>
            <a:r>
              <a:rPr lang="ru-RU" sz="2992" dirty="0" err="1"/>
              <a:t>будівлі</a:t>
            </a:r>
            <a:r>
              <a:rPr lang="ru-RU" sz="2992" dirty="0"/>
              <a:t> </a:t>
            </a:r>
            <a:r>
              <a:rPr lang="ru-RU" sz="2992" dirty="0" err="1"/>
              <a:t>підприємств</a:t>
            </a:r>
            <a:r>
              <a:rPr lang="ru-RU" sz="2992" dirty="0"/>
              <a:t> </a:t>
            </a:r>
            <a:r>
              <a:rPr lang="ru-RU" sz="2992" dirty="0" err="1"/>
              <a:t>побутового</a:t>
            </a:r>
            <a:r>
              <a:rPr lang="ru-RU" sz="2992" dirty="0"/>
              <a:t> </a:t>
            </a:r>
            <a:r>
              <a:rPr lang="ru-RU" sz="2992" dirty="0" err="1"/>
              <a:t>обслуговування</a:t>
            </a:r>
            <a:r>
              <a:rPr lang="ru-RU" sz="2992" dirty="0"/>
              <a:t>;</a:t>
            </a:r>
          </a:p>
          <a:p>
            <a:r>
              <a:rPr lang="ru-RU" sz="2992" dirty="0"/>
              <a:t>г) </a:t>
            </a:r>
            <a:r>
              <a:rPr lang="ru-RU" sz="2992" dirty="0" err="1"/>
              <a:t>гаражі</a:t>
            </a:r>
            <a:r>
              <a:rPr lang="ru-RU" sz="2992" dirty="0"/>
              <a:t> - </a:t>
            </a:r>
            <a:r>
              <a:rPr lang="ru-RU" sz="2992" dirty="0" err="1"/>
              <a:t>гаражі</a:t>
            </a:r>
            <a:r>
              <a:rPr lang="ru-RU" sz="2992" dirty="0"/>
              <a:t> (</a:t>
            </a:r>
            <a:r>
              <a:rPr lang="ru-RU" sz="2992" dirty="0" err="1"/>
              <a:t>наземні</a:t>
            </a:r>
            <a:r>
              <a:rPr lang="ru-RU" sz="2992" dirty="0"/>
              <a:t> й </a:t>
            </a:r>
            <a:r>
              <a:rPr lang="ru-RU" sz="2992" dirty="0" err="1"/>
              <a:t>підземні</a:t>
            </a:r>
            <a:r>
              <a:rPr lang="ru-RU" sz="2992" dirty="0"/>
              <a:t>) та </a:t>
            </a:r>
            <a:r>
              <a:rPr lang="ru-RU" sz="2992" dirty="0" err="1"/>
              <a:t>криті</a:t>
            </a:r>
            <a:r>
              <a:rPr lang="ru-RU" sz="2992" dirty="0"/>
              <a:t> </a:t>
            </a:r>
            <a:r>
              <a:rPr lang="ru-RU" sz="2992" dirty="0" err="1"/>
              <a:t>автомобільні</a:t>
            </a:r>
            <a:r>
              <a:rPr lang="ru-RU" sz="2992" dirty="0"/>
              <a:t> стоянки;</a:t>
            </a:r>
          </a:p>
          <a:p>
            <a:r>
              <a:rPr lang="ru-RU" sz="2992" dirty="0"/>
              <a:t>ґ) </a:t>
            </a:r>
            <a:r>
              <a:rPr lang="ru-RU" sz="2992" dirty="0" err="1"/>
              <a:t>будівлі</a:t>
            </a:r>
            <a:r>
              <a:rPr lang="ru-RU" sz="2992" dirty="0"/>
              <a:t> </a:t>
            </a:r>
            <a:r>
              <a:rPr lang="ru-RU" sz="2992" dirty="0" err="1"/>
              <a:t>промислові</a:t>
            </a:r>
            <a:r>
              <a:rPr lang="ru-RU" sz="2992" dirty="0"/>
              <a:t> та </a:t>
            </a:r>
            <a:r>
              <a:rPr lang="ru-RU" sz="2992" dirty="0" err="1"/>
              <a:t>склади</a:t>
            </a:r>
            <a:r>
              <a:rPr lang="ru-RU" sz="2992" dirty="0"/>
              <a:t>;</a:t>
            </a:r>
          </a:p>
          <a:p>
            <a:r>
              <a:rPr lang="ru-RU" sz="2992" dirty="0"/>
              <a:t>д) </a:t>
            </a:r>
            <a:r>
              <a:rPr lang="ru-RU" sz="2992" dirty="0" err="1"/>
              <a:t>будівлі</a:t>
            </a:r>
            <a:r>
              <a:rPr lang="ru-RU" sz="2992" dirty="0"/>
              <a:t> для </a:t>
            </a:r>
            <a:r>
              <a:rPr lang="ru-RU" sz="2992" dirty="0" err="1"/>
              <a:t>публічних</a:t>
            </a:r>
            <a:r>
              <a:rPr lang="ru-RU" sz="2992" dirty="0"/>
              <a:t> </a:t>
            </a:r>
            <a:r>
              <a:rPr lang="ru-RU" sz="2992" dirty="0" err="1"/>
              <a:t>виступів</a:t>
            </a:r>
            <a:r>
              <a:rPr lang="ru-RU" sz="2992" dirty="0"/>
              <a:t> (казино, </a:t>
            </a:r>
            <a:r>
              <a:rPr lang="ru-RU" sz="2992" dirty="0" err="1"/>
              <a:t>ігорні</a:t>
            </a:r>
            <a:r>
              <a:rPr lang="ru-RU" sz="2992" dirty="0"/>
              <a:t> </a:t>
            </a:r>
            <a:r>
              <a:rPr lang="ru-RU" sz="2992" dirty="0" err="1"/>
              <a:t>будинки</a:t>
            </a:r>
            <a:r>
              <a:rPr lang="ru-RU" sz="2992" dirty="0"/>
              <a:t>);</a:t>
            </a:r>
          </a:p>
          <a:p>
            <a:r>
              <a:rPr lang="ru-RU" sz="2992" dirty="0"/>
              <a:t>е) </a:t>
            </a:r>
            <a:r>
              <a:rPr lang="ru-RU" sz="2992" dirty="0" err="1"/>
              <a:t>господарські</a:t>
            </a:r>
            <a:r>
              <a:rPr lang="ru-RU" sz="2992" dirty="0"/>
              <a:t> (</a:t>
            </a:r>
            <a:r>
              <a:rPr lang="ru-RU" sz="2992" dirty="0" err="1"/>
              <a:t>присадибні</a:t>
            </a:r>
            <a:r>
              <a:rPr lang="ru-RU" sz="2992" dirty="0"/>
              <a:t>) </a:t>
            </a:r>
            <a:r>
              <a:rPr lang="ru-RU" sz="2992" dirty="0" err="1"/>
              <a:t>будівлі</a:t>
            </a:r>
            <a:r>
              <a:rPr lang="ru-RU" sz="2992" dirty="0"/>
              <a:t> - </a:t>
            </a:r>
            <a:r>
              <a:rPr lang="ru-RU" sz="2992" dirty="0" err="1"/>
              <a:t>допоміжні</a:t>
            </a:r>
            <a:r>
              <a:rPr lang="ru-RU" sz="2992" dirty="0"/>
              <a:t> (</a:t>
            </a:r>
            <a:r>
              <a:rPr lang="ru-RU" sz="2992" dirty="0" err="1"/>
              <a:t>нежитлові</a:t>
            </a:r>
            <a:r>
              <a:rPr lang="ru-RU" sz="2992" dirty="0"/>
              <a:t>) </a:t>
            </a:r>
            <a:r>
              <a:rPr lang="ru-RU" sz="2992" dirty="0" err="1"/>
              <a:t>приміщення</a:t>
            </a:r>
            <a:r>
              <a:rPr lang="ru-RU" sz="2992" dirty="0"/>
              <a:t>, до </a:t>
            </a:r>
            <a:r>
              <a:rPr lang="ru-RU" sz="2992" dirty="0" err="1"/>
              <a:t>яких</a:t>
            </a:r>
            <a:r>
              <a:rPr lang="ru-RU" sz="2992" dirty="0"/>
              <a:t> належать </a:t>
            </a:r>
            <a:r>
              <a:rPr lang="ru-RU" sz="2992" dirty="0" err="1"/>
              <a:t>сараї</a:t>
            </a:r>
            <a:r>
              <a:rPr lang="ru-RU" sz="2992" dirty="0"/>
              <a:t>, </a:t>
            </a:r>
            <a:r>
              <a:rPr lang="ru-RU" sz="2992" dirty="0" err="1"/>
              <a:t>хліви</a:t>
            </a:r>
            <a:r>
              <a:rPr lang="ru-RU" sz="2992" dirty="0"/>
              <a:t>, </a:t>
            </a:r>
            <a:r>
              <a:rPr lang="ru-RU" sz="2992" dirty="0" err="1"/>
              <a:t>гаражі</a:t>
            </a:r>
            <a:r>
              <a:rPr lang="ru-RU" sz="2992" dirty="0"/>
              <a:t>, </a:t>
            </a:r>
            <a:r>
              <a:rPr lang="ru-RU" sz="2992" dirty="0" err="1"/>
              <a:t>літні</a:t>
            </a:r>
            <a:r>
              <a:rPr lang="ru-RU" sz="2992" dirty="0"/>
              <a:t> </a:t>
            </a:r>
            <a:r>
              <a:rPr lang="ru-RU" sz="2992" dirty="0" err="1"/>
              <a:t>кухні</a:t>
            </a:r>
            <a:r>
              <a:rPr lang="ru-RU" sz="2992" dirty="0"/>
              <a:t>, </a:t>
            </a:r>
            <a:r>
              <a:rPr lang="ru-RU" sz="2992" dirty="0" err="1"/>
              <a:t>майстерні</a:t>
            </a:r>
            <a:r>
              <a:rPr lang="ru-RU" sz="2992" dirty="0"/>
              <a:t>, </a:t>
            </a:r>
            <a:r>
              <a:rPr lang="ru-RU" sz="2992" dirty="0" err="1"/>
              <a:t>вбиральні</a:t>
            </a:r>
            <a:r>
              <a:rPr lang="ru-RU" sz="2992" dirty="0"/>
              <a:t>, погреби, </a:t>
            </a:r>
            <a:r>
              <a:rPr lang="ru-RU" sz="2992" dirty="0" err="1"/>
              <a:t>навіси</a:t>
            </a:r>
            <a:r>
              <a:rPr lang="ru-RU" sz="2992" dirty="0"/>
              <a:t>, </a:t>
            </a:r>
            <a:r>
              <a:rPr lang="ru-RU" sz="2992" dirty="0" err="1"/>
              <a:t>котельні</a:t>
            </a:r>
            <a:r>
              <a:rPr lang="ru-RU" sz="2992" dirty="0"/>
              <a:t>, </a:t>
            </a:r>
            <a:r>
              <a:rPr lang="ru-RU" sz="2992" dirty="0" err="1"/>
              <a:t>бойлерні</a:t>
            </a:r>
            <a:r>
              <a:rPr lang="ru-RU" sz="2992" dirty="0"/>
              <a:t>, </a:t>
            </a:r>
            <a:r>
              <a:rPr lang="ru-RU" sz="2992" dirty="0" err="1"/>
              <a:t>трансформаторні</a:t>
            </a:r>
            <a:r>
              <a:rPr lang="ru-RU" sz="2992" dirty="0"/>
              <a:t> </a:t>
            </a:r>
            <a:r>
              <a:rPr lang="ru-RU" sz="2992" dirty="0" err="1"/>
              <a:t>підстанції</a:t>
            </a:r>
            <a:r>
              <a:rPr lang="ru-RU" sz="2992" dirty="0"/>
              <a:t> </a:t>
            </a:r>
            <a:r>
              <a:rPr lang="ru-RU" sz="2992" dirty="0" err="1"/>
              <a:t>тощо</a:t>
            </a:r>
            <a:r>
              <a:rPr lang="ru-RU" sz="2992" dirty="0"/>
              <a:t>;</a:t>
            </a:r>
          </a:p>
          <a:p>
            <a:r>
              <a:rPr lang="ru-RU" sz="2992" dirty="0"/>
              <a:t>є) </a:t>
            </a:r>
            <a:r>
              <a:rPr lang="ru-RU" sz="2992" dirty="0" err="1"/>
              <a:t>інші</a:t>
            </a:r>
            <a:r>
              <a:rPr lang="ru-RU" sz="2992" dirty="0"/>
              <a:t> </a:t>
            </a:r>
            <a:r>
              <a:rPr lang="ru-RU" sz="2992" dirty="0" err="1"/>
              <a:t>будівлі</a:t>
            </a:r>
            <a:r>
              <a:rPr lang="ru-RU" sz="2992" dirty="0"/>
              <a:t>;</a:t>
            </a:r>
          </a:p>
          <a:p>
            <a:pPr algn="just"/>
            <a:endParaRPr lang="uk-UA" sz="2693" dirty="0"/>
          </a:p>
          <a:p>
            <a:pPr lvl="0"/>
            <a:endParaRPr lang="uk-UA" sz="2543" dirty="0"/>
          </a:p>
        </p:txBody>
      </p:sp>
    </p:spTree>
    <p:extLst>
      <p:ext uri="{BB962C8B-B14F-4D97-AF65-F5344CB8AC3E}">
        <p14:creationId xmlns:p14="http://schemas.microsoft.com/office/powerpoint/2010/main" val="30486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942504" y="449488"/>
            <a:ext cx="16689620" cy="9009266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15.08.2022 № </a:t>
            </a:r>
            <a:r>
              <a:rPr lang="ru-RU" sz="3000" b="1" dirty="0" smtClean="0"/>
              <a:t>2518-I</a:t>
            </a:r>
          </a:p>
          <a:p>
            <a:pPr algn="r"/>
            <a:r>
              <a:rPr lang="ru-RU" sz="3000" dirty="0" smtClean="0">
                <a:hlinkClick r:id="rId2"/>
              </a:rPr>
              <a:t>Про </a:t>
            </a:r>
            <a:r>
              <a:rPr lang="ru-RU" sz="3000" dirty="0" err="1">
                <a:hlinkClick r:id="rId2"/>
              </a:rPr>
              <a:t>гарантування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речових</a:t>
            </a:r>
            <a:r>
              <a:rPr lang="ru-RU" sz="3000" dirty="0">
                <a:hlinkClick r:id="rId2"/>
              </a:rPr>
              <a:t> прав на </a:t>
            </a:r>
            <a:r>
              <a:rPr lang="ru-RU" sz="3000" dirty="0" err="1">
                <a:hlinkClick r:id="rId2"/>
              </a:rPr>
              <a:t>об'єкти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нерухомого</a:t>
            </a:r>
            <a:r>
              <a:rPr lang="ru-RU" sz="3000" dirty="0">
                <a:hlinkClick r:id="rId2"/>
              </a:rPr>
              <a:t> </a:t>
            </a:r>
            <a:endParaRPr lang="ru-RU" sz="3000" dirty="0" smtClean="0">
              <a:hlinkClick r:id="rId2"/>
            </a:endParaRPr>
          </a:p>
          <a:p>
            <a:pPr algn="r"/>
            <a:r>
              <a:rPr lang="ru-RU" sz="3000" dirty="0" smtClean="0">
                <a:hlinkClick r:id="rId2"/>
              </a:rPr>
              <a:t>майна</a:t>
            </a:r>
            <a:r>
              <a:rPr lang="ru-RU" sz="3000" dirty="0">
                <a:hlinkClick r:id="rId2"/>
              </a:rPr>
              <a:t>, </a:t>
            </a:r>
            <a:r>
              <a:rPr lang="ru-RU" sz="3000" dirty="0" err="1">
                <a:hlinkClick r:id="rId2"/>
              </a:rPr>
              <a:t>які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будуть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споруджені</a:t>
            </a:r>
            <a:r>
              <a:rPr lang="ru-RU" sz="3000" dirty="0">
                <a:hlinkClick r:id="rId2"/>
              </a:rPr>
              <a:t> в </a:t>
            </a:r>
            <a:r>
              <a:rPr lang="ru-RU" sz="3000" dirty="0" err="1" smtClean="0">
                <a:hlinkClick r:id="rId2"/>
              </a:rPr>
              <a:t>майбутньому</a:t>
            </a:r>
            <a:endParaRPr lang="ru-RU" sz="3000" dirty="0"/>
          </a:p>
          <a:p>
            <a:endParaRPr lang="ru-RU" sz="2693" dirty="0" smtClean="0"/>
          </a:p>
          <a:p>
            <a:r>
              <a:rPr lang="ru-RU" sz="2693" dirty="0" smtClean="0"/>
              <a:t>8</a:t>
            </a:r>
            <a:r>
              <a:rPr lang="ru-RU" sz="2693" dirty="0"/>
              <a:t>) </a:t>
            </a:r>
            <a:r>
              <a:rPr lang="ru-RU" sz="2693" b="1" dirty="0" err="1"/>
              <a:t>об’єкт</a:t>
            </a:r>
            <a:r>
              <a:rPr lang="ru-RU" sz="2693" b="1" dirty="0"/>
              <a:t> </a:t>
            </a:r>
            <a:r>
              <a:rPr lang="ru-RU" sz="2693" b="1" dirty="0" err="1"/>
              <a:t>незавершеного</a:t>
            </a:r>
            <a:r>
              <a:rPr lang="ru-RU" sz="2693" b="1" dirty="0"/>
              <a:t> </a:t>
            </a:r>
            <a:r>
              <a:rPr lang="ru-RU" sz="2693" b="1" dirty="0" err="1"/>
              <a:t>будівництва</a:t>
            </a:r>
            <a:r>
              <a:rPr lang="ru-RU" sz="2693" b="1" dirty="0"/>
              <a:t> </a:t>
            </a:r>
            <a:r>
              <a:rPr lang="ru-RU" sz="2693" dirty="0"/>
              <a:t>- </a:t>
            </a:r>
            <a:r>
              <a:rPr lang="ru-RU" sz="2693" dirty="0" err="1"/>
              <a:t>подільний</a:t>
            </a:r>
            <a:r>
              <a:rPr lang="ru-RU" sz="2693" dirty="0"/>
              <a:t> </a:t>
            </a:r>
            <a:r>
              <a:rPr lang="ru-RU" sz="2693" dirty="0" err="1"/>
              <a:t>об’єкт</a:t>
            </a:r>
            <a:r>
              <a:rPr lang="ru-RU" sz="2693" dirty="0"/>
              <a:t> </a:t>
            </a:r>
            <a:r>
              <a:rPr lang="ru-RU" sz="2693" dirty="0" err="1"/>
              <a:t>незавершеного</a:t>
            </a:r>
            <a:r>
              <a:rPr lang="ru-RU" sz="2693" dirty="0"/>
              <a:t> </a:t>
            </a:r>
            <a:r>
              <a:rPr lang="ru-RU" sz="2693" dirty="0" err="1"/>
              <a:t>будівництва</a:t>
            </a:r>
            <a:r>
              <a:rPr lang="ru-RU" sz="2693" dirty="0"/>
              <a:t> та </a:t>
            </a:r>
            <a:r>
              <a:rPr lang="ru-RU" sz="2693" dirty="0" err="1"/>
              <a:t>неподільний</a:t>
            </a:r>
            <a:r>
              <a:rPr lang="ru-RU" sz="2693" dirty="0"/>
              <a:t> </a:t>
            </a:r>
            <a:r>
              <a:rPr lang="ru-RU" sz="2693" dirty="0" err="1"/>
              <a:t>об’єкт</a:t>
            </a:r>
            <a:r>
              <a:rPr lang="ru-RU" sz="2693" dirty="0"/>
              <a:t> </a:t>
            </a:r>
            <a:r>
              <a:rPr lang="ru-RU" sz="2693" dirty="0" err="1"/>
              <a:t>незавершеного</a:t>
            </a:r>
            <a:r>
              <a:rPr lang="ru-RU" sz="2693" dirty="0"/>
              <a:t> </a:t>
            </a:r>
            <a:r>
              <a:rPr lang="ru-RU" sz="2693" dirty="0" err="1"/>
              <a:t>будівництва</a:t>
            </a:r>
            <a:r>
              <a:rPr lang="ru-RU" sz="2693" dirty="0"/>
              <a:t>;</a:t>
            </a:r>
          </a:p>
          <a:p>
            <a:endParaRPr lang="ru-RU" sz="2693" dirty="0"/>
          </a:p>
          <a:p>
            <a:pPr algn="just"/>
            <a:r>
              <a:rPr lang="ru-RU" sz="2693" dirty="0"/>
              <a:t>9) </a:t>
            </a:r>
            <a:r>
              <a:rPr lang="ru-RU" sz="2693" b="1" u="sng" dirty="0" err="1"/>
              <a:t>подільний</a:t>
            </a:r>
            <a:r>
              <a:rPr lang="ru-RU" sz="2693" b="1" u="sng" dirty="0"/>
              <a:t> </a:t>
            </a:r>
            <a:r>
              <a:rPr lang="ru-RU" sz="2693" b="1" u="sng" dirty="0" err="1"/>
              <a:t>об’єкт</a:t>
            </a:r>
            <a:r>
              <a:rPr lang="ru-RU" sz="2693" b="1" u="sng" dirty="0"/>
              <a:t> </a:t>
            </a:r>
            <a:r>
              <a:rPr lang="ru-RU" sz="2693" b="1" u="sng" dirty="0" err="1"/>
              <a:t>незавершеного</a:t>
            </a:r>
            <a:r>
              <a:rPr lang="ru-RU" sz="2693" b="1" u="sng" dirty="0"/>
              <a:t> </a:t>
            </a:r>
            <a:r>
              <a:rPr lang="ru-RU" sz="2693" b="1" u="sng" dirty="0" err="1"/>
              <a:t>будівництва</a:t>
            </a:r>
            <a:r>
              <a:rPr lang="ru-RU" sz="2693" b="1" u="sng" dirty="0"/>
              <a:t> </a:t>
            </a:r>
            <a:r>
              <a:rPr lang="ru-RU" sz="2693" dirty="0"/>
              <a:t>- </a:t>
            </a:r>
            <a:r>
              <a:rPr lang="ru-RU" sz="2693" dirty="0" err="1"/>
              <a:t>об’єкт</a:t>
            </a:r>
            <a:r>
              <a:rPr lang="ru-RU" sz="2693" dirty="0"/>
              <a:t> </a:t>
            </a:r>
            <a:r>
              <a:rPr lang="ru-RU" sz="2693" dirty="0" err="1"/>
              <a:t>нерухомого</a:t>
            </a:r>
            <a:r>
              <a:rPr lang="ru-RU" sz="2693" dirty="0"/>
              <a:t> майна, </a:t>
            </a:r>
            <a:r>
              <a:rPr lang="ru-RU" sz="2693" dirty="0" err="1"/>
              <a:t>який</a:t>
            </a:r>
            <a:r>
              <a:rPr lang="ru-RU" sz="2693" dirty="0"/>
              <a:t> </a:t>
            </a:r>
            <a:r>
              <a:rPr lang="ru-RU" sz="2693" b="1" dirty="0"/>
              <a:t>БУДЕ</a:t>
            </a:r>
            <a:r>
              <a:rPr lang="ru-RU" sz="2693" dirty="0"/>
              <a:t> </a:t>
            </a:r>
            <a:r>
              <a:rPr lang="ru-RU" sz="2693" dirty="0" err="1"/>
              <a:t>споруджено</a:t>
            </a:r>
            <a:r>
              <a:rPr lang="ru-RU" sz="2693" dirty="0"/>
              <a:t> в </a:t>
            </a:r>
            <a:r>
              <a:rPr lang="ru-RU" sz="2693" u="sng" dirty="0"/>
              <a:t>МАЙБУТНЬОМУ</a:t>
            </a:r>
            <a:r>
              <a:rPr lang="ru-RU" sz="2693" dirty="0"/>
              <a:t> (</a:t>
            </a:r>
            <a:r>
              <a:rPr lang="ru-RU" sz="2693" dirty="0" err="1"/>
              <a:t>будівля</a:t>
            </a:r>
            <a:r>
              <a:rPr lang="ru-RU" sz="2693" dirty="0"/>
              <a:t>, </a:t>
            </a:r>
            <a:r>
              <a:rPr lang="ru-RU" sz="2693" dirty="0" err="1"/>
              <a:t>споруда</a:t>
            </a:r>
            <a:r>
              <a:rPr lang="ru-RU" sz="2693" dirty="0"/>
              <a:t>), </a:t>
            </a:r>
            <a:r>
              <a:rPr lang="ru-RU" sz="2693" dirty="0" err="1"/>
              <a:t>щодо</a:t>
            </a:r>
            <a:r>
              <a:rPr lang="ru-RU" sz="2693" dirty="0"/>
              <a:t> </a:t>
            </a:r>
            <a:r>
              <a:rPr lang="ru-RU" sz="2693" dirty="0" err="1"/>
              <a:t>якого</a:t>
            </a:r>
            <a:r>
              <a:rPr lang="ru-RU" sz="2693" dirty="0"/>
              <a:t> </a:t>
            </a:r>
            <a:r>
              <a:rPr lang="ru-RU" sz="2693" dirty="0" err="1"/>
              <a:t>отримано</a:t>
            </a:r>
            <a:r>
              <a:rPr lang="ru-RU" sz="2693" dirty="0"/>
              <a:t> право на </a:t>
            </a:r>
            <a:r>
              <a:rPr lang="ru-RU" sz="2693" dirty="0" err="1"/>
              <a:t>виконання</a:t>
            </a:r>
            <a:r>
              <a:rPr lang="ru-RU" sz="2693" dirty="0"/>
              <a:t> </a:t>
            </a:r>
            <a:r>
              <a:rPr lang="ru-RU" sz="2693" dirty="0" err="1"/>
              <a:t>будівельних</a:t>
            </a:r>
            <a:r>
              <a:rPr lang="ru-RU" sz="2693" dirty="0"/>
              <a:t> </a:t>
            </a:r>
            <a:r>
              <a:rPr lang="ru-RU" sz="2693" dirty="0" err="1"/>
              <a:t>робіт</a:t>
            </a:r>
            <a:r>
              <a:rPr lang="ru-RU" sz="2693" dirty="0"/>
              <a:t> та </a:t>
            </a:r>
            <a:r>
              <a:rPr lang="ru-RU" sz="2693" dirty="0" err="1"/>
              <a:t>який</a:t>
            </a:r>
            <a:r>
              <a:rPr lang="ru-RU" sz="2693" dirty="0"/>
              <a:t> </a:t>
            </a:r>
            <a:r>
              <a:rPr lang="ru-RU" sz="2693" b="1" dirty="0"/>
              <a:t>не </a:t>
            </a:r>
            <a:r>
              <a:rPr lang="ru-RU" sz="2693" b="1" dirty="0" err="1"/>
              <a:t>прийнято</a:t>
            </a:r>
            <a:r>
              <a:rPr lang="ru-RU" sz="2693" b="1" dirty="0"/>
              <a:t> в </a:t>
            </a:r>
            <a:r>
              <a:rPr lang="ru-RU" sz="2693" b="1" dirty="0" err="1"/>
              <a:t>експлуатацію</a:t>
            </a:r>
            <a:r>
              <a:rPr lang="ru-RU" sz="2693" dirty="0"/>
              <a:t>, за </a:t>
            </a:r>
            <a:r>
              <a:rPr lang="ru-RU" sz="2693" dirty="0" err="1"/>
              <a:t>умови</a:t>
            </a:r>
            <a:r>
              <a:rPr lang="ru-RU" sz="2693" dirty="0"/>
              <a:t> </a:t>
            </a:r>
            <a:r>
              <a:rPr lang="ru-RU" sz="2693" dirty="0" err="1"/>
              <a:t>що</a:t>
            </a:r>
            <a:r>
              <a:rPr lang="ru-RU" sz="2693" dirty="0"/>
              <a:t> у </a:t>
            </a:r>
            <a:r>
              <a:rPr lang="ru-RU" sz="2693" dirty="0" err="1"/>
              <a:t>складі</a:t>
            </a:r>
            <a:r>
              <a:rPr lang="ru-RU" sz="2693" dirty="0"/>
              <a:t> такого </a:t>
            </a:r>
            <a:r>
              <a:rPr lang="ru-RU" sz="2693" dirty="0" err="1"/>
              <a:t>об’єкта</a:t>
            </a:r>
            <a:r>
              <a:rPr lang="ru-RU" sz="2693" dirty="0"/>
              <a:t> проектною </a:t>
            </a:r>
            <a:r>
              <a:rPr lang="ru-RU" sz="2693" dirty="0" err="1"/>
              <a:t>документацією</a:t>
            </a:r>
            <a:r>
              <a:rPr lang="ru-RU" sz="2693" dirty="0"/>
              <a:t> на </a:t>
            </a:r>
            <a:r>
              <a:rPr lang="ru-RU" sz="2693" dirty="0" err="1"/>
              <a:t>будівництво</a:t>
            </a:r>
            <a:r>
              <a:rPr lang="ru-RU" sz="2693" dirty="0"/>
              <a:t> </a:t>
            </a:r>
            <a:r>
              <a:rPr lang="ru-RU" sz="2693" dirty="0" err="1"/>
              <a:t>передбачено</a:t>
            </a:r>
            <a:r>
              <a:rPr lang="ru-RU" sz="2693" dirty="0"/>
              <a:t> не </a:t>
            </a:r>
            <a:r>
              <a:rPr lang="ru-RU" sz="2693" dirty="0" err="1"/>
              <a:t>менше</a:t>
            </a:r>
            <a:r>
              <a:rPr lang="ru-RU" sz="2693" dirty="0"/>
              <a:t> </a:t>
            </a:r>
            <a:r>
              <a:rPr lang="ru-RU" sz="2693" dirty="0" err="1"/>
              <a:t>двох</a:t>
            </a:r>
            <a:r>
              <a:rPr lang="ru-RU" sz="2693" dirty="0"/>
              <a:t> </a:t>
            </a:r>
            <a:r>
              <a:rPr lang="ru-RU" sz="2693" dirty="0" err="1"/>
              <a:t>майбутніх</a:t>
            </a:r>
            <a:r>
              <a:rPr lang="ru-RU" sz="2693" dirty="0"/>
              <a:t> </a:t>
            </a:r>
            <a:r>
              <a:rPr lang="ru-RU" sz="2693" dirty="0" err="1"/>
              <a:t>об’єктів</a:t>
            </a:r>
            <a:r>
              <a:rPr lang="ru-RU" sz="2693" dirty="0"/>
              <a:t> </a:t>
            </a:r>
            <a:r>
              <a:rPr lang="ru-RU" sz="2693" dirty="0" err="1"/>
              <a:t>нерухомості</a:t>
            </a:r>
            <a:r>
              <a:rPr lang="ru-RU" sz="2693" dirty="0"/>
              <a:t>;</a:t>
            </a:r>
          </a:p>
          <a:p>
            <a:pPr algn="just"/>
            <a:endParaRPr lang="ru-RU" sz="2693" dirty="0"/>
          </a:p>
          <a:p>
            <a:pPr algn="just"/>
            <a:r>
              <a:rPr lang="ru-RU" sz="2693" dirty="0"/>
              <a:t>7</a:t>
            </a:r>
            <a:r>
              <a:rPr lang="ru-RU" sz="2693" dirty="0"/>
              <a:t>) </a:t>
            </a:r>
            <a:r>
              <a:rPr lang="ru-RU" sz="2693" b="1" u="sng" dirty="0" err="1"/>
              <a:t>неподільний</a:t>
            </a:r>
            <a:r>
              <a:rPr lang="ru-RU" sz="2693" b="1" u="sng" dirty="0"/>
              <a:t> </a:t>
            </a:r>
            <a:r>
              <a:rPr lang="ru-RU" sz="2693" b="1" u="sng" dirty="0" err="1"/>
              <a:t>об’єкт</a:t>
            </a:r>
            <a:r>
              <a:rPr lang="ru-RU" sz="2693" b="1" u="sng" dirty="0"/>
              <a:t> </a:t>
            </a:r>
            <a:r>
              <a:rPr lang="ru-RU" sz="2693" b="1" u="sng" dirty="0" err="1"/>
              <a:t>незавершеного</a:t>
            </a:r>
            <a:r>
              <a:rPr lang="ru-RU" sz="2693" b="1" u="sng" dirty="0"/>
              <a:t> </a:t>
            </a:r>
            <a:r>
              <a:rPr lang="ru-RU" sz="2693" b="1" u="sng" dirty="0" err="1"/>
              <a:t>будівництва</a:t>
            </a:r>
            <a:r>
              <a:rPr lang="ru-RU" sz="2693" dirty="0"/>
              <a:t> - </a:t>
            </a:r>
            <a:r>
              <a:rPr lang="ru-RU" sz="2693" dirty="0" err="1"/>
              <a:t>об’єкт</a:t>
            </a:r>
            <a:r>
              <a:rPr lang="ru-RU" sz="2693" dirty="0"/>
              <a:t> </a:t>
            </a:r>
            <a:r>
              <a:rPr lang="ru-RU" sz="2693" dirty="0" err="1"/>
              <a:t>нерухомого</a:t>
            </a:r>
            <a:r>
              <a:rPr lang="ru-RU" sz="2693" dirty="0"/>
              <a:t> майна, </a:t>
            </a:r>
            <a:r>
              <a:rPr lang="ru-RU" sz="2693" dirty="0" err="1"/>
              <a:t>який</a:t>
            </a:r>
            <a:r>
              <a:rPr lang="ru-RU" sz="2693" dirty="0"/>
              <a:t> </a:t>
            </a:r>
            <a:r>
              <a:rPr lang="ru-RU" sz="2693" b="1" dirty="0"/>
              <a:t>БУДЕ</a:t>
            </a:r>
            <a:r>
              <a:rPr lang="ru-RU" sz="2693" dirty="0"/>
              <a:t> </a:t>
            </a:r>
            <a:r>
              <a:rPr lang="ru-RU" sz="2693" dirty="0" err="1"/>
              <a:t>споруджено</a:t>
            </a:r>
            <a:r>
              <a:rPr lang="ru-RU" sz="2693" dirty="0"/>
              <a:t> в </a:t>
            </a:r>
            <a:r>
              <a:rPr lang="ru-RU" sz="2693" u="sng" dirty="0"/>
              <a:t>МАЙБУТНЬОМУ</a:t>
            </a:r>
            <a:r>
              <a:rPr lang="ru-RU" sz="2693" dirty="0"/>
              <a:t> </a:t>
            </a:r>
            <a:r>
              <a:rPr lang="ru-RU" sz="2693" dirty="0"/>
              <a:t>(</a:t>
            </a:r>
            <a:r>
              <a:rPr lang="ru-RU" sz="2693" dirty="0" err="1"/>
              <a:t>будівля</a:t>
            </a:r>
            <a:r>
              <a:rPr lang="ru-RU" sz="2693" dirty="0"/>
              <a:t>, </a:t>
            </a:r>
            <a:r>
              <a:rPr lang="ru-RU" sz="2693" dirty="0" err="1"/>
              <a:t>споруда</a:t>
            </a:r>
            <a:r>
              <a:rPr lang="ru-RU" sz="2693" dirty="0"/>
              <a:t>), </a:t>
            </a:r>
            <a:r>
              <a:rPr lang="ru-RU" sz="2693" dirty="0" err="1"/>
              <a:t>щодо</a:t>
            </a:r>
            <a:r>
              <a:rPr lang="ru-RU" sz="2693" dirty="0"/>
              <a:t> </a:t>
            </a:r>
            <a:r>
              <a:rPr lang="ru-RU" sz="2693" dirty="0" err="1"/>
              <a:t>якого</a:t>
            </a:r>
            <a:r>
              <a:rPr lang="ru-RU" sz="2693" dirty="0"/>
              <a:t> </a:t>
            </a:r>
            <a:r>
              <a:rPr lang="ru-RU" sz="2693" dirty="0" err="1"/>
              <a:t>отримано</a:t>
            </a:r>
            <a:r>
              <a:rPr lang="ru-RU" sz="2693" dirty="0"/>
              <a:t> право на </a:t>
            </a:r>
            <a:r>
              <a:rPr lang="ru-RU" sz="2693" dirty="0" err="1"/>
              <a:t>виконання</a:t>
            </a:r>
            <a:r>
              <a:rPr lang="ru-RU" sz="2693" dirty="0"/>
              <a:t> </a:t>
            </a:r>
            <a:r>
              <a:rPr lang="ru-RU" sz="2693" dirty="0" err="1"/>
              <a:t>будівельних</a:t>
            </a:r>
            <a:r>
              <a:rPr lang="ru-RU" sz="2693" dirty="0"/>
              <a:t> </a:t>
            </a:r>
            <a:r>
              <a:rPr lang="ru-RU" sz="2693" dirty="0" err="1"/>
              <a:t>робіт</a:t>
            </a:r>
            <a:r>
              <a:rPr lang="ru-RU" sz="2693" dirty="0"/>
              <a:t> та </a:t>
            </a:r>
            <a:r>
              <a:rPr lang="ru-RU" sz="2693" dirty="0" err="1"/>
              <a:t>який</a:t>
            </a:r>
            <a:r>
              <a:rPr lang="ru-RU" sz="2693" dirty="0"/>
              <a:t> </a:t>
            </a:r>
            <a:r>
              <a:rPr lang="ru-RU" sz="2693" b="1" dirty="0"/>
              <a:t>не </a:t>
            </a:r>
            <a:r>
              <a:rPr lang="ru-RU" sz="2693" b="1" dirty="0" err="1"/>
              <a:t>прийнято</a:t>
            </a:r>
            <a:r>
              <a:rPr lang="ru-RU" sz="2693" b="1" dirty="0"/>
              <a:t> в </a:t>
            </a:r>
            <a:r>
              <a:rPr lang="ru-RU" sz="2693" b="1" dirty="0" err="1"/>
              <a:t>експлуатацію</a:t>
            </a:r>
            <a:r>
              <a:rPr lang="ru-RU" sz="2693" dirty="0"/>
              <a:t>, за </a:t>
            </a:r>
            <a:r>
              <a:rPr lang="ru-RU" sz="2693" dirty="0" err="1"/>
              <a:t>умови</a:t>
            </a:r>
            <a:r>
              <a:rPr lang="ru-RU" sz="2693" dirty="0"/>
              <a:t> </a:t>
            </a:r>
            <a:r>
              <a:rPr lang="ru-RU" sz="2693" dirty="0" err="1"/>
              <a:t>що</a:t>
            </a:r>
            <a:r>
              <a:rPr lang="ru-RU" sz="2693" dirty="0"/>
              <a:t> у </a:t>
            </a:r>
            <a:r>
              <a:rPr lang="ru-RU" sz="2693" dirty="0" err="1"/>
              <a:t>складі</a:t>
            </a:r>
            <a:r>
              <a:rPr lang="ru-RU" sz="2693" dirty="0"/>
              <a:t> такого </a:t>
            </a:r>
            <a:r>
              <a:rPr lang="ru-RU" sz="2693" dirty="0" err="1"/>
              <a:t>об’єкта</a:t>
            </a:r>
            <a:r>
              <a:rPr lang="ru-RU" sz="2693" dirty="0"/>
              <a:t> </a:t>
            </a:r>
            <a:r>
              <a:rPr lang="ru-RU" sz="2693" dirty="0" err="1"/>
              <a:t>відсутні</a:t>
            </a:r>
            <a:r>
              <a:rPr lang="ru-RU" sz="2693" dirty="0"/>
              <a:t> </a:t>
            </a:r>
            <a:r>
              <a:rPr lang="ru-RU" sz="2693" dirty="0" err="1"/>
              <a:t>майбутні</a:t>
            </a:r>
            <a:r>
              <a:rPr lang="ru-RU" sz="2693" dirty="0"/>
              <a:t> </a:t>
            </a:r>
            <a:r>
              <a:rPr lang="ru-RU" sz="2693" dirty="0" err="1"/>
              <a:t>об’єкти</a:t>
            </a:r>
            <a:r>
              <a:rPr lang="ru-RU" sz="2693" dirty="0"/>
              <a:t> </a:t>
            </a:r>
            <a:r>
              <a:rPr lang="ru-RU" sz="2693" dirty="0" err="1"/>
              <a:t>нерухомості</a:t>
            </a:r>
            <a:r>
              <a:rPr lang="ru-RU" sz="2693" dirty="0"/>
              <a:t>. </a:t>
            </a:r>
            <a:endParaRPr lang="ru-RU" sz="2693" dirty="0"/>
          </a:p>
          <a:p>
            <a:pPr algn="just"/>
            <a:r>
              <a:rPr lang="ru-RU" sz="2693" dirty="0" err="1"/>
              <a:t>Неподільні</a:t>
            </a:r>
            <a:r>
              <a:rPr lang="ru-RU" sz="2693" dirty="0"/>
              <a:t> </a:t>
            </a:r>
            <a:r>
              <a:rPr lang="ru-RU" sz="2693" dirty="0" err="1"/>
              <a:t>об’єкти</a:t>
            </a:r>
            <a:r>
              <a:rPr lang="ru-RU" sz="2693" dirty="0"/>
              <a:t> </a:t>
            </a:r>
            <a:r>
              <a:rPr lang="ru-RU" sz="2693" dirty="0" err="1"/>
              <a:t>незавершеного</a:t>
            </a:r>
            <a:r>
              <a:rPr lang="ru-RU" sz="2693" dirty="0"/>
              <a:t> </a:t>
            </a:r>
            <a:r>
              <a:rPr lang="ru-RU" sz="2693" dirty="0" err="1"/>
              <a:t>будівництва</a:t>
            </a:r>
            <a:r>
              <a:rPr lang="ru-RU" sz="2693" dirty="0"/>
              <a:t> </a:t>
            </a:r>
            <a:r>
              <a:rPr lang="ru-RU" sz="2693" dirty="0" err="1"/>
              <a:t>поділяються</a:t>
            </a:r>
            <a:r>
              <a:rPr lang="ru-RU" sz="2693" dirty="0"/>
              <a:t> на </a:t>
            </a:r>
            <a:r>
              <a:rPr lang="ru-RU" sz="2693" dirty="0" err="1"/>
              <a:t>неподільні</a:t>
            </a:r>
            <a:r>
              <a:rPr lang="ru-RU" sz="2693" dirty="0"/>
              <a:t> </a:t>
            </a:r>
            <a:r>
              <a:rPr lang="ru-RU" sz="2693" u="sng" dirty="0" err="1"/>
              <a:t>житлові</a:t>
            </a:r>
            <a:r>
              <a:rPr lang="ru-RU" sz="2693" dirty="0"/>
              <a:t> </a:t>
            </a:r>
            <a:r>
              <a:rPr lang="ru-RU" sz="2693" dirty="0" err="1"/>
              <a:t>об’єкти</a:t>
            </a:r>
            <a:r>
              <a:rPr lang="ru-RU" sz="2693" dirty="0"/>
              <a:t> </a:t>
            </a:r>
            <a:r>
              <a:rPr lang="ru-RU" sz="2693" dirty="0" err="1"/>
              <a:t>незавершеного</a:t>
            </a:r>
            <a:r>
              <a:rPr lang="ru-RU" sz="2693" dirty="0"/>
              <a:t> </a:t>
            </a:r>
            <a:r>
              <a:rPr lang="ru-RU" sz="2693" dirty="0" err="1"/>
              <a:t>будівництва</a:t>
            </a:r>
            <a:r>
              <a:rPr lang="ru-RU" sz="2693" dirty="0"/>
              <a:t> (</a:t>
            </a:r>
            <a:r>
              <a:rPr lang="ru-RU" sz="2693" dirty="0" err="1"/>
              <a:t>об’єкти</a:t>
            </a:r>
            <a:r>
              <a:rPr lang="ru-RU" sz="2693" dirty="0"/>
              <a:t>, </a:t>
            </a:r>
            <a:r>
              <a:rPr lang="ru-RU" sz="2693" dirty="0" err="1"/>
              <a:t>які</a:t>
            </a:r>
            <a:r>
              <a:rPr lang="ru-RU" sz="2693" dirty="0"/>
              <a:t> </a:t>
            </a:r>
            <a:r>
              <a:rPr lang="ru-RU" sz="2693" dirty="0" err="1"/>
              <a:t>відповідно</a:t>
            </a:r>
            <a:r>
              <a:rPr lang="ru-RU" sz="2693" dirty="0"/>
              <a:t> до </a:t>
            </a:r>
            <a:r>
              <a:rPr lang="ru-RU" sz="2693" dirty="0" err="1"/>
              <a:t>класифікатора</a:t>
            </a:r>
            <a:r>
              <a:rPr lang="ru-RU" sz="2693" dirty="0"/>
              <a:t> </a:t>
            </a:r>
            <a:r>
              <a:rPr lang="ru-RU" sz="2693" dirty="0" err="1"/>
              <a:t>відносяться</a:t>
            </a:r>
            <a:r>
              <a:rPr lang="ru-RU" sz="2693" dirty="0"/>
              <a:t> до </a:t>
            </a:r>
            <a:r>
              <a:rPr lang="ru-RU" sz="2693" dirty="0" err="1"/>
              <a:t>будівель</a:t>
            </a:r>
            <a:r>
              <a:rPr lang="ru-RU" sz="2693" dirty="0"/>
              <a:t> </a:t>
            </a:r>
            <a:r>
              <a:rPr lang="ru-RU" sz="2693" dirty="0" err="1"/>
              <a:t>житлових</a:t>
            </a:r>
            <a:r>
              <a:rPr lang="ru-RU" sz="2693" dirty="0"/>
              <a:t>) та </a:t>
            </a:r>
            <a:r>
              <a:rPr lang="ru-RU" sz="2693" dirty="0" err="1"/>
              <a:t>неподільні</a:t>
            </a:r>
            <a:r>
              <a:rPr lang="ru-RU" sz="2693" dirty="0"/>
              <a:t> </a:t>
            </a:r>
            <a:r>
              <a:rPr lang="ru-RU" sz="2693" u="sng" dirty="0" err="1"/>
              <a:t>нежитлові</a:t>
            </a:r>
            <a:r>
              <a:rPr lang="ru-RU" sz="2693" dirty="0"/>
              <a:t> </a:t>
            </a:r>
            <a:r>
              <a:rPr lang="ru-RU" sz="2693" dirty="0" err="1"/>
              <a:t>об’єкти</a:t>
            </a:r>
            <a:r>
              <a:rPr lang="ru-RU" sz="2693" dirty="0"/>
              <a:t> </a:t>
            </a:r>
            <a:r>
              <a:rPr lang="ru-RU" sz="2693" dirty="0" err="1"/>
              <a:t>незавершеного</a:t>
            </a:r>
            <a:r>
              <a:rPr lang="ru-RU" sz="2693" dirty="0"/>
              <a:t> </a:t>
            </a:r>
            <a:r>
              <a:rPr lang="ru-RU" sz="2693" dirty="0" err="1"/>
              <a:t>будівництва</a:t>
            </a:r>
            <a:r>
              <a:rPr lang="ru-RU" sz="2693" dirty="0"/>
              <a:t> (</a:t>
            </a:r>
            <a:r>
              <a:rPr lang="ru-RU" sz="2693" dirty="0" err="1"/>
              <a:t>об’єкти</a:t>
            </a:r>
            <a:r>
              <a:rPr lang="ru-RU" sz="2693" dirty="0"/>
              <a:t>, </a:t>
            </a:r>
            <a:r>
              <a:rPr lang="ru-RU" sz="2693" dirty="0" err="1"/>
              <a:t>які</a:t>
            </a:r>
            <a:r>
              <a:rPr lang="ru-RU" sz="2693" dirty="0"/>
              <a:t> </a:t>
            </a:r>
            <a:r>
              <a:rPr lang="ru-RU" sz="2693" dirty="0" err="1"/>
              <a:t>відповідно</a:t>
            </a:r>
            <a:r>
              <a:rPr lang="ru-RU" sz="2693" dirty="0"/>
              <a:t> до </a:t>
            </a:r>
            <a:r>
              <a:rPr lang="ru-RU" sz="2693" dirty="0" err="1"/>
              <a:t>класифікатора</a:t>
            </a:r>
            <a:r>
              <a:rPr lang="ru-RU" sz="2693" dirty="0"/>
              <a:t> </a:t>
            </a:r>
            <a:r>
              <a:rPr lang="ru-RU" sz="2693" dirty="0" err="1"/>
              <a:t>відносяться</a:t>
            </a:r>
            <a:r>
              <a:rPr lang="ru-RU" sz="2693" dirty="0"/>
              <a:t> до </a:t>
            </a:r>
            <a:r>
              <a:rPr lang="ru-RU" sz="2693" dirty="0" err="1"/>
              <a:t>будівель</a:t>
            </a:r>
            <a:r>
              <a:rPr lang="ru-RU" sz="2693" dirty="0"/>
              <a:t> </a:t>
            </a:r>
            <a:r>
              <a:rPr lang="ru-RU" sz="2693" dirty="0" err="1"/>
              <a:t>нежитлових</a:t>
            </a:r>
            <a:r>
              <a:rPr lang="ru-RU" sz="2693" dirty="0"/>
              <a:t> та </a:t>
            </a:r>
            <a:r>
              <a:rPr lang="ru-RU" sz="2693" dirty="0" err="1"/>
              <a:t>інженерних</a:t>
            </a:r>
            <a:r>
              <a:rPr lang="ru-RU" sz="2693" dirty="0"/>
              <a:t> </a:t>
            </a:r>
            <a:r>
              <a:rPr lang="ru-RU" sz="2693" dirty="0" err="1"/>
              <a:t>споруд</a:t>
            </a:r>
            <a:r>
              <a:rPr lang="ru-RU" sz="2693" dirty="0"/>
              <a:t>);</a:t>
            </a:r>
            <a:endParaRPr lang="ru-RU" sz="2693" dirty="0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4" y="634206"/>
            <a:ext cx="3698600" cy="1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472406"/>
            <a:ext cx="16128849" cy="7934806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11920"/>
            <a:ext cx="12528856" cy="769492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7600">
              <a:lnSpc>
                <a:spcPts val="5177"/>
              </a:lnSpc>
              <a:spcBef>
                <a:spcPts val="800"/>
              </a:spcBef>
            </a:pPr>
            <a:r>
              <a:rPr lang="uk-UA" spc="-7" dirty="0" smtClean="0"/>
              <a:t>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19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801" y="2158206"/>
            <a:ext cx="13716000" cy="6944158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algn="just"/>
            <a:r>
              <a:rPr lang="uk-UA" sz="3000" dirty="0"/>
              <a:t>Так, згідно з пунктом 1 частини </a:t>
            </a:r>
            <a:r>
              <a:rPr lang="uk-UA" sz="3000" dirty="0" smtClean="0"/>
              <a:t>першої </a:t>
            </a:r>
            <a:r>
              <a:rPr lang="uk-UA" sz="3000" dirty="0"/>
              <a:t>статті 10 Закону № 361-</a:t>
            </a:r>
            <a:r>
              <a:rPr lang="en-US" sz="3000" dirty="0"/>
              <a:t>IX, </a:t>
            </a:r>
            <a:r>
              <a:rPr lang="uk-UA" sz="3000" dirty="0"/>
              <a:t>виконання обов’язків суб’єкта первинного фінансового моніторингу </a:t>
            </a:r>
            <a:r>
              <a:rPr lang="uk-UA" sz="3000" b="1" dirty="0"/>
              <a:t>забезпечується</a:t>
            </a:r>
            <a:r>
              <a:rPr lang="uk-UA" sz="3000" dirty="0"/>
              <a:t> </a:t>
            </a:r>
            <a:r>
              <a:rPr lang="uk-UA" sz="3000" b="1" dirty="0" smtClean="0"/>
              <a:t>нотаріусами</a:t>
            </a:r>
            <a:r>
              <a:rPr lang="uk-UA" sz="3000" dirty="0"/>
              <a:t> </a:t>
            </a:r>
            <a:r>
              <a:rPr lang="uk-UA" sz="3000" b="1" dirty="0" smtClean="0"/>
              <a:t>щодо</a:t>
            </a:r>
            <a:r>
              <a:rPr lang="uk-UA" sz="3000" dirty="0" smtClean="0"/>
              <a:t>:</a:t>
            </a:r>
          </a:p>
          <a:p>
            <a:pPr algn="just"/>
            <a:endParaRPr lang="uk-UA" sz="3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u="sng" dirty="0" smtClean="0">
                <a:solidFill>
                  <a:srgbClr val="FF0000"/>
                </a:solidFill>
              </a:rPr>
              <a:t>КУПІВЛІ-ПРОДАЖУ НЕРУХОМОСТІ</a:t>
            </a:r>
            <a:r>
              <a:rPr lang="uk-UA" sz="3000" u="sng" dirty="0" smtClean="0"/>
              <a:t> </a:t>
            </a:r>
            <a:r>
              <a:rPr lang="uk-UA" sz="3000" dirty="0" smtClean="0"/>
              <a:t>або </a:t>
            </a:r>
            <a:r>
              <a:rPr lang="uk-UA" sz="3000" u="sng" dirty="0" smtClean="0">
                <a:solidFill>
                  <a:srgbClr val="FF0000"/>
                </a:solidFill>
              </a:rPr>
              <a:t>УПРАВЛІННЯ МАЙНОМ ПРИ ФІНАНСУВАННІ БУДІВНИЦТВА ЖИТЛА</a:t>
            </a:r>
            <a:r>
              <a:rPr lang="uk-UA" sz="3000" dirty="0" smtClean="0"/>
              <a:t>;</a:t>
            </a:r>
            <a:endParaRPr lang="uk-UA" sz="3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купівлі-продажу суб’єктів господарювання та корпоративних прав;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управління коштами, цінними паперами або іншими активами клієнта;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відкриття та/або управління банківським рахунком або рахунком у цінних паперах;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залучення коштів, необхідних для створення юридичних осіб та фондів, забезпечення їх діяльності або управління ними;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створення, забезпечення діяльності або управління юридичними особами, фондами, трастами або іншими подібними правовими утвореннями.</a:t>
            </a:r>
          </a:p>
          <a:p>
            <a:pPr algn="just"/>
            <a:endParaRPr lang="uk-UA" sz="3000" dirty="0"/>
          </a:p>
        </p:txBody>
      </p:sp>
      <p:sp>
        <p:nvSpPr>
          <p:cNvPr id="9" name="object 7"/>
          <p:cNvSpPr/>
          <p:nvPr/>
        </p:nvSpPr>
        <p:spPr>
          <a:xfrm>
            <a:off x="15557995" y="-813594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720010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11920"/>
            <a:ext cx="12528856" cy="769492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7600">
              <a:lnSpc>
                <a:spcPts val="5177"/>
              </a:lnSpc>
              <a:spcBef>
                <a:spcPts val="800"/>
              </a:spcBef>
            </a:pPr>
            <a:r>
              <a:rPr lang="uk-UA" spc="-7" dirty="0" smtClean="0"/>
              <a:t>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2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1877649"/>
            <a:ext cx="15544800" cy="1496513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hangingPunct="0"/>
            <a:endParaRPr lang="uk-UA" sz="24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hangingPunct="0"/>
            <a:endParaRPr lang="uk-UA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hangingPunct="0"/>
            <a:endParaRPr lang="uk-UA" sz="24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hangingPunct="0"/>
            <a:endParaRPr lang="uk-UA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8400" y="2068097"/>
            <a:ext cx="13716000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877" algn="just">
              <a:lnSpc>
                <a:spcPct val="120000"/>
              </a:lnSpc>
            </a:pPr>
            <a:r>
              <a:rPr lang="ru-RU" sz="3000" dirty="0" err="1"/>
              <a:t>Відповідно</a:t>
            </a:r>
            <a:r>
              <a:rPr lang="ru-RU" sz="3000" dirty="0"/>
              <a:t> до </a:t>
            </a:r>
            <a:r>
              <a:rPr lang="ru-RU" sz="3000" dirty="0" err="1"/>
              <a:t>підпункту</a:t>
            </a:r>
            <a:r>
              <a:rPr lang="ru-RU" sz="3000" dirty="0"/>
              <a:t> ґ пункту 7 </a:t>
            </a:r>
            <a:r>
              <a:rPr lang="ru-RU" sz="3000" dirty="0" err="1"/>
              <a:t>частини</a:t>
            </a:r>
            <a:r>
              <a:rPr lang="ru-RU" sz="3000" dirty="0"/>
              <a:t> 2 </a:t>
            </a:r>
            <a:r>
              <a:rPr lang="ru-RU" sz="3000" dirty="0" err="1"/>
              <a:t>статті</a:t>
            </a:r>
            <a:r>
              <a:rPr lang="ru-RU" sz="3000" dirty="0"/>
              <a:t> 6 Закону </a:t>
            </a:r>
            <a:r>
              <a:rPr lang="ru-RU" sz="3000" u="sng" dirty="0"/>
              <a:t>№ 361-</a:t>
            </a:r>
            <a:r>
              <a:rPr lang="en-US" sz="3000" u="sng" dirty="0"/>
              <a:t>IX</a:t>
            </a:r>
            <a:r>
              <a:rPr lang="uk-UA" sz="3000" dirty="0"/>
              <a:t>, </a:t>
            </a:r>
            <a:r>
              <a:rPr lang="uk-UA" sz="3000" b="1" u="sng" dirty="0"/>
              <a:t>нотаріуси є </a:t>
            </a:r>
            <a:r>
              <a:rPr lang="ru-RU" sz="3000" b="1" u="sng" dirty="0" err="1"/>
              <a:t>спеціально</a:t>
            </a:r>
            <a:r>
              <a:rPr lang="ru-RU" sz="3000" b="1" u="sng" dirty="0"/>
              <a:t> </a:t>
            </a:r>
            <a:r>
              <a:rPr lang="ru-RU" sz="3000" b="1" u="sng" dirty="0" err="1"/>
              <a:t>визначеними</a:t>
            </a:r>
            <a:r>
              <a:rPr lang="ru-RU" sz="3000" b="1" u="sng" dirty="0"/>
              <a:t> </a:t>
            </a:r>
            <a:r>
              <a:rPr lang="ru-RU" sz="3000" b="1" u="sng" dirty="0" err="1"/>
              <a:t>суб'єктами</a:t>
            </a:r>
            <a:r>
              <a:rPr lang="ru-RU" sz="3000" b="1" u="sng" dirty="0"/>
              <a:t> </a:t>
            </a:r>
            <a:r>
              <a:rPr lang="ru-RU" sz="3000" dirty="0" err="1"/>
              <a:t>первинного</a:t>
            </a:r>
            <a:r>
              <a:rPr lang="ru-RU" sz="3000" dirty="0"/>
              <a:t> </a:t>
            </a:r>
            <a:r>
              <a:rPr lang="ru-RU" sz="3000" dirty="0" err="1"/>
              <a:t>фінансового</a:t>
            </a:r>
            <a:r>
              <a:rPr lang="ru-RU" sz="3000" dirty="0"/>
              <a:t> </a:t>
            </a:r>
            <a:r>
              <a:rPr lang="ru-RU" sz="3000" dirty="0" err="1" smtClean="0"/>
              <a:t>моніторингу</a:t>
            </a:r>
            <a:r>
              <a:rPr lang="ru-RU" sz="3000" dirty="0" smtClean="0"/>
              <a:t> (СПФМ).</a:t>
            </a:r>
            <a:endParaRPr lang="uk-UA" sz="3000" b="1" u="sng" dirty="0" smtClean="0"/>
          </a:p>
          <a:p>
            <a:pPr marL="430877" algn="just">
              <a:lnSpc>
                <a:spcPct val="120000"/>
              </a:lnSpc>
            </a:pPr>
            <a:r>
              <a:rPr lang="uk-UA" sz="3000" b="1" u="sng" dirty="0" smtClean="0"/>
              <a:t>Особливості </a:t>
            </a:r>
            <a:r>
              <a:rPr lang="uk-UA" sz="3000" b="1" u="sng" dirty="0"/>
              <a:t>діяльності спеціально визначених суб’єктів первинного фінансового моніторингу визначені статтею 10 Закону № </a:t>
            </a:r>
            <a:r>
              <a:rPr lang="uk-UA" sz="3000" b="1" u="sng" dirty="0" smtClean="0"/>
              <a:t>361-ІХ.</a:t>
            </a:r>
            <a:endParaRPr lang="uk-UA" sz="3000" b="1" dirty="0"/>
          </a:p>
          <a:p>
            <a:pPr marL="430877" algn="just">
              <a:lnSpc>
                <a:spcPct val="120000"/>
              </a:lnSpc>
            </a:pPr>
            <a:endParaRPr lang="uk-UA" sz="3000" dirty="0" smtClean="0"/>
          </a:p>
          <a:p>
            <a:pPr marL="430877" algn="just">
              <a:lnSpc>
                <a:spcPct val="120000"/>
              </a:lnSpc>
            </a:pPr>
            <a:r>
              <a:rPr lang="uk-UA" sz="3000" dirty="0" smtClean="0"/>
              <a:t>Виходячи </a:t>
            </a:r>
            <a:r>
              <a:rPr lang="uk-UA" sz="3000" dirty="0"/>
              <a:t>з термінології Закону № 361-ІХ та конструкції пункту 1 частини </a:t>
            </a:r>
            <a:r>
              <a:rPr lang="uk-UA" sz="3000" dirty="0" smtClean="0"/>
              <a:t>першої </a:t>
            </a:r>
            <a:r>
              <a:rPr lang="uk-UA" sz="3000" dirty="0"/>
              <a:t>статті 10 цього Закону, </a:t>
            </a:r>
            <a:r>
              <a:rPr lang="uk-UA" sz="3000" b="1" u="sng" dirty="0"/>
              <a:t>обов’язок нотаріуса здійснювати фінансовий моніторинг поширюється </a:t>
            </a:r>
            <a:r>
              <a:rPr lang="uk-UA" sz="3000" b="1" u="sng" dirty="0">
                <a:solidFill>
                  <a:schemeClr val="tx2">
                    <a:lumMod val="75000"/>
                  </a:schemeClr>
                </a:solidFill>
              </a:rPr>
              <a:t>не на </a:t>
            </a:r>
            <a:r>
              <a:rPr lang="uk-UA" sz="3000" b="1" u="sng" dirty="0" smtClean="0">
                <a:solidFill>
                  <a:schemeClr val="tx2">
                    <a:lumMod val="75000"/>
                  </a:schemeClr>
                </a:solidFill>
              </a:rPr>
              <a:t>БУДЬ-ЯКІ </a:t>
            </a:r>
            <a:r>
              <a:rPr lang="uk-UA" sz="3000" b="1" u="sng" dirty="0"/>
              <a:t>фінансові операції з активами, а </a:t>
            </a:r>
            <a:r>
              <a:rPr lang="uk-UA" sz="3000" b="1" u="sng" dirty="0" smtClean="0">
                <a:solidFill>
                  <a:srgbClr val="FF0000"/>
                </a:solidFill>
              </a:rPr>
              <a:t>ЛИШЕ НА ТІ, ЯКІ ВИЗНАЧЕНІ</a:t>
            </a:r>
            <a:r>
              <a:rPr lang="uk-UA" sz="3000" b="1" u="sng" dirty="0" smtClean="0"/>
              <a:t> у </a:t>
            </a:r>
            <a:r>
              <a:rPr lang="uk-UA" sz="3000" b="1" u="sng" dirty="0"/>
              <a:t>пункті 1 частини </a:t>
            </a:r>
            <a:r>
              <a:rPr lang="uk-UA" sz="3000" b="1" u="sng" dirty="0" smtClean="0"/>
              <a:t>першої </a:t>
            </a:r>
            <a:r>
              <a:rPr lang="uk-UA" sz="3000" b="1" u="sng" dirty="0"/>
              <a:t>статті 10 </a:t>
            </a:r>
            <a:endParaRPr lang="uk-UA" sz="3000" b="1" u="sng" dirty="0" smtClean="0"/>
          </a:p>
          <a:p>
            <a:pPr marL="430877" algn="just">
              <a:lnSpc>
                <a:spcPct val="120000"/>
              </a:lnSpc>
            </a:pPr>
            <a:r>
              <a:rPr lang="uk-UA" sz="3000" b="1" u="sng" dirty="0" smtClean="0"/>
              <a:t>Закону </a:t>
            </a:r>
            <a:r>
              <a:rPr lang="uk-UA" sz="3000" b="1" u="sng" dirty="0"/>
              <a:t>№ 361-ІХ.</a:t>
            </a:r>
            <a:r>
              <a:rPr lang="uk-UA" sz="3000" dirty="0"/>
              <a:t> </a:t>
            </a:r>
          </a:p>
          <a:p>
            <a:pPr marL="430877" algn="just">
              <a:lnSpc>
                <a:spcPct val="120000"/>
              </a:lnSpc>
            </a:pPr>
            <a:endParaRPr lang="ru-RU" sz="2800" dirty="0" smtClean="0"/>
          </a:p>
          <a:p>
            <a:pPr marL="430877" algn="just">
              <a:lnSpc>
                <a:spcPct val="120000"/>
              </a:lnSpc>
            </a:pPr>
            <a:endParaRPr lang="ru-RU" sz="2800" dirty="0"/>
          </a:p>
        </p:txBody>
      </p:sp>
      <p:sp>
        <p:nvSpPr>
          <p:cNvPr id="8" name="object 7"/>
          <p:cNvSpPr/>
          <p:nvPr/>
        </p:nvSpPr>
        <p:spPr>
          <a:xfrm>
            <a:off x="-218290" y="2931519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0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9" name="object 7"/>
          <p:cNvSpPr/>
          <p:nvPr/>
        </p:nvSpPr>
        <p:spPr>
          <a:xfrm>
            <a:off x="1638375" y="8138347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D7DDE4">
              <a:alpha val="67057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1" name="object 7"/>
          <p:cNvSpPr/>
          <p:nvPr/>
        </p:nvSpPr>
        <p:spPr>
          <a:xfrm>
            <a:off x="15621705" y="-558799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2" name="object 7"/>
          <p:cNvSpPr/>
          <p:nvPr/>
        </p:nvSpPr>
        <p:spPr>
          <a:xfrm>
            <a:off x="12947235" y="7094752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FCC0F3">
              <a:alpha val="4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</p:spTree>
    <p:extLst>
      <p:ext uri="{BB962C8B-B14F-4D97-AF65-F5344CB8AC3E}">
        <p14:creationId xmlns:p14="http://schemas.microsoft.com/office/powerpoint/2010/main" val="1703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720010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11920"/>
            <a:ext cx="12528856" cy="769492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7600">
              <a:lnSpc>
                <a:spcPts val="5177"/>
              </a:lnSpc>
              <a:spcBef>
                <a:spcPts val="800"/>
              </a:spcBef>
            </a:pPr>
            <a:r>
              <a:rPr lang="uk-UA" spc="-7" dirty="0" smtClean="0"/>
              <a:t>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20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1877649"/>
            <a:ext cx="15544800" cy="1496513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hangingPunct="0"/>
            <a:endParaRPr lang="uk-UA" sz="24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hangingPunct="0"/>
            <a:endParaRPr lang="uk-UA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hangingPunct="0"/>
            <a:endParaRPr lang="uk-UA" sz="2400" dirty="0" smtClean="0">
              <a:solidFill>
                <a:schemeClr val="tx2"/>
              </a:solidFill>
              <a:latin typeface="Palatino Linotype" panose="02040502050505030304" pitchFamily="18" charset="0"/>
            </a:endParaRPr>
          </a:p>
          <a:p>
            <a:pPr hangingPunct="0"/>
            <a:endParaRPr lang="uk-UA" sz="24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8400" y="2068097"/>
            <a:ext cx="13716000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877" algn="just">
              <a:lnSpc>
                <a:spcPct val="120000"/>
              </a:lnSpc>
            </a:pPr>
            <a:r>
              <a:rPr lang="ru-RU" sz="3000" dirty="0" err="1"/>
              <a:t>Відповідно</a:t>
            </a:r>
            <a:r>
              <a:rPr lang="ru-RU" sz="3000" dirty="0"/>
              <a:t> до </a:t>
            </a:r>
            <a:r>
              <a:rPr lang="ru-RU" sz="3000" dirty="0" err="1"/>
              <a:t>підпункту</a:t>
            </a:r>
            <a:r>
              <a:rPr lang="ru-RU" sz="3000" dirty="0"/>
              <a:t> ґ пункту 7 </a:t>
            </a:r>
            <a:r>
              <a:rPr lang="ru-RU" sz="3000" dirty="0" err="1"/>
              <a:t>частини</a:t>
            </a:r>
            <a:r>
              <a:rPr lang="ru-RU" sz="3000" dirty="0"/>
              <a:t> 2 </a:t>
            </a:r>
            <a:r>
              <a:rPr lang="ru-RU" sz="3000" dirty="0" err="1"/>
              <a:t>статті</a:t>
            </a:r>
            <a:r>
              <a:rPr lang="ru-RU" sz="3000" dirty="0"/>
              <a:t> 6 Закону </a:t>
            </a:r>
            <a:r>
              <a:rPr lang="ru-RU" sz="3000" u="sng" dirty="0"/>
              <a:t>№ 361-</a:t>
            </a:r>
            <a:r>
              <a:rPr lang="en-US" sz="3000" u="sng" dirty="0"/>
              <a:t>IX</a:t>
            </a:r>
            <a:r>
              <a:rPr lang="uk-UA" sz="3000" dirty="0"/>
              <a:t>, </a:t>
            </a:r>
            <a:r>
              <a:rPr lang="uk-UA" sz="3000" b="1" u="sng" dirty="0"/>
              <a:t>нотаріуси є </a:t>
            </a:r>
            <a:r>
              <a:rPr lang="ru-RU" sz="3000" b="1" u="sng" dirty="0" err="1"/>
              <a:t>спеціально</a:t>
            </a:r>
            <a:r>
              <a:rPr lang="ru-RU" sz="3000" b="1" u="sng" dirty="0"/>
              <a:t> </a:t>
            </a:r>
            <a:r>
              <a:rPr lang="ru-RU" sz="3000" b="1" u="sng" dirty="0" err="1"/>
              <a:t>визначеними</a:t>
            </a:r>
            <a:r>
              <a:rPr lang="ru-RU" sz="3000" b="1" u="sng" dirty="0"/>
              <a:t> </a:t>
            </a:r>
            <a:r>
              <a:rPr lang="ru-RU" sz="3000" b="1" u="sng" dirty="0" err="1"/>
              <a:t>суб'єктами</a:t>
            </a:r>
            <a:r>
              <a:rPr lang="ru-RU" sz="3000" b="1" u="sng" dirty="0"/>
              <a:t> </a:t>
            </a:r>
            <a:r>
              <a:rPr lang="ru-RU" sz="3000" dirty="0" err="1"/>
              <a:t>первинного</a:t>
            </a:r>
            <a:r>
              <a:rPr lang="ru-RU" sz="3000" dirty="0"/>
              <a:t> </a:t>
            </a:r>
            <a:r>
              <a:rPr lang="ru-RU" sz="3000" dirty="0" err="1"/>
              <a:t>фінансового</a:t>
            </a:r>
            <a:r>
              <a:rPr lang="ru-RU" sz="3000" dirty="0"/>
              <a:t> </a:t>
            </a:r>
            <a:r>
              <a:rPr lang="ru-RU" sz="3000" dirty="0" err="1" smtClean="0"/>
              <a:t>моніторингу</a:t>
            </a:r>
            <a:r>
              <a:rPr lang="ru-RU" sz="3000" dirty="0" smtClean="0"/>
              <a:t> (СПФМ).</a:t>
            </a:r>
            <a:endParaRPr lang="uk-UA" sz="3000" b="1" u="sng" dirty="0" smtClean="0"/>
          </a:p>
          <a:p>
            <a:pPr marL="430877" algn="just">
              <a:lnSpc>
                <a:spcPct val="120000"/>
              </a:lnSpc>
            </a:pPr>
            <a:r>
              <a:rPr lang="uk-UA" sz="3000" b="1" u="sng" dirty="0" smtClean="0"/>
              <a:t>Особливості </a:t>
            </a:r>
            <a:r>
              <a:rPr lang="uk-UA" sz="3000" b="1" u="sng" dirty="0"/>
              <a:t>діяльності спеціально визначених суб’єктів первинного фінансового моніторингу визначені статтею 10 Закону № </a:t>
            </a:r>
            <a:r>
              <a:rPr lang="uk-UA" sz="3000" b="1" u="sng" dirty="0" smtClean="0"/>
              <a:t>361-ІХ.</a:t>
            </a:r>
            <a:endParaRPr lang="uk-UA" sz="3000" b="1" dirty="0"/>
          </a:p>
          <a:p>
            <a:pPr marL="430877" algn="just">
              <a:lnSpc>
                <a:spcPct val="120000"/>
              </a:lnSpc>
            </a:pPr>
            <a:endParaRPr lang="uk-UA" sz="3000" dirty="0" smtClean="0"/>
          </a:p>
          <a:p>
            <a:pPr marL="430877" algn="just">
              <a:lnSpc>
                <a:spcPct val="120000"/>
              </a:lnSpc>
            </a:pPr>
            <a:r>
              <a:rPr lang="uk-UA" sz="3000" dirty="0" smtClean="0"/>
              <a:t>Виходячи </a:t>
            </a:r>
            <a:r>
              <a:rPr lang="uk-UA" sz="3000" dirty="0"/>
              <a:t>з термінології Закону № 361-ІХ та конструкції пункту 1 частини </a:t>
            </a:r>
            <a:r>
              <a:rPr lang="uk-UA" sz="3000" dirty="0" smtClean="0"/>
              <a:t>першої </a:t>
            </a:r>
            <a:r>
              <a:rPr lang="uk-UA" sz="3000" dirty="0"/>
              <a:t>статті 10 цього Закону, </a:t>
            </a:r>
            <a:r>
              <a:rPr lang="uk-UA" sz="3000" b="1" u="sng" dirty="0"/>
              <a:t>обов’язок нотаріуса здійснювати фінансовий моніторинг поширюється </a:t>
            </a:r>
            <a:r>
              <a:rPr lang="uk-UA" sz="3000" b="1" u="sng" dirty="0">
                <a:solidFill>
                  <a:schemeClr val="tx2">
                    <a:lumMod val="75000"/>
                  </a:schemeClr>
                </a:solidFill>
              </a:rPr>
              <a:t>не на </a:t>
            </a:r>
            <a:r>
              <a:rPr lang="uk-UA" sz="3000" b="1" u="sng" dirty="0" smtClean="0">
                <a:solidFill>
                  <a:schemeClr val="tx2">
                    <a:lumMod val="75000"/>
                  </a:schemeClr>
                </a:solidFill>
              </a:rPr>
              <a:t>БУДЬ-ЯКІ </a:t>
            </a:r>
            <a:r>
              <a:rPr lang="uk-UA" sz="3000" b="1" u="sng" dirty="0"/>
              <a:t>фінансові операції з активами, а </a:t>
            </a:r>
            <a:r>
              <a:rPr lang="uk-UA" sz="3000" b="1" u="sng" dirty="0" smtClean="0">
                <a:solidFill>
                  <a:srgbClr val="FF0000"/>
                </a:solidFill>
              </a:rPr>
              <a:t>ЛИШЕ НА ТІ, ЯКІ ВИЗНАЧЕНІ</a:t>
            </a:r>
            <a:r>
              <a:rPr lang="uk-UA" sz="3000" b="1" u="sng" dirty="0" smtClean="0"/>
              <a:t> у </a:t>
            </a:r>
            <a:r>
              <a:rPr lang="uk-UA" sz="3000" b="1" u="sng" dirty="0"/>
              <a:t>пункті 1 частини </a:t>
            </a:r>
            <a:r>
              <a:rPr lang="uk-UA" sz="3000" b="1" u="sng" dirty="0" smtClean="0"/>
              <a:t>першої </a:t>
            </a:r>
            <a:r>
              <a:rPr lang="uk-UA" sz="3000" b="1" u="sng" dirty="0"/>
              <a:t>статті 10 </a:t>
            </a:r>
            <a:endParaRPr lang="uk-UA" sz="3000" b="1" u="sng" dirty="0" smtClean="0"/>
          </a:p>
          <a:p>
            <a:pPr marL="430877" algn="just">
              <a:lnSpc>
                <a:spcPct val="120000"/>
              </a:lnSpc>
            </a:pPr>
            <a:r>
              <a:rPr lang="uk-UA" sz="3000" b="1" u="sng" dirty="0" smtClean="0"/>
              <a:t>Закону </a:t>
            </a:r>
            <a:r>
              <a:rPr lang="uk-UA" sz="3000" b="1" u="sng" dirty="0"/>
              <a:t>№ 361-ІХ.</a:t>
            </a:r>
            <a:r>
              <a:rPr lang="uk-UA" sz="3000" dirty="0"/>
              <a:t> </a:t>
            </a:r>
          </a:p>
          <a:p>
            <a:pPr marL="430877" algn="just">
              <a:lnSpc>
                <a:spcPct val="120000"/>
              </a:lnSpc>
            </a:pPr>
            <a:endParaRPr lang="ru-RU" sz="2800" dirty="0" smtClean="0"/>
          </a:p>
          <a:p>
            <a:pPr marL="430877" algn="just">
              <a:lnSpc>
                <a:spcPct val="120000"/>
              </a:lnSpc>
            </a:pPr>
            <a:endParaRPr lang="ru-RU" sz="2800" dirty="0"/>
          </a:p>
        </p:txBody>
      </p:sp>
      <p:sp>
        <p:nvSpPr>
          <p:cNvPr id="8" name="object 7"/>
          <p:cNvSpPr/>
          <p:nvPr/>
        </p:nvSpPr>
        <p:spPr>
          <a:xfrm>
            <a:off x="-218290" y="2931519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0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9" name="object 7"/>
          <p:cNvSpPr/>
          <p:nvPr/>
        </p:nvSpPr>
        <p:spPr>
          <a:xfrm>
            <a:off x="1638375" y="8138347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D7DDE4">
              <a:alpha val="67057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1" name="object 7"/>
          <p:cNvSpPr/>
          <p:nvPr/>
        </p:nvSpPr>
        <p:spPr>
          <a:xfrm>
            <a:off x="15621705" y="-558799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12" name="object 7"/>
          <p:cNvSpPr/>
          <p:nvPr/>
        </p:nvSpPr>
        <p:spPr>
          <a:xfrm>
            <a:off x="12947235" y="7094752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FCC0F3">
              <a:alpha val="4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</p:spTree>
    <p:extLst>
      <p:ext uri="{BB962C8B-B14F-4D97-AF65-F5344CB8AC3E}">
        <p14:creationId xmlns:p14="http://schemas.microsoft.com/office/powerpoint/2010/main" val="15127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89" y="-1"/>
            <a:ext cx="18240022" cy="10260013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2060448"/>
              <a:ext cx="5546090" cy="3816350"/>
            </a:xfrm>
            <a:custGeom>
              <a:avLst/>
              <a:gdLst/>
              <a:ahLst/>
              <a:cxnLst/>
              <a:rect l="l" t="t" r="r" b="b"/>
              <a:pathLst>
                <a:path w="5546090" h="3816350">
                  <a:moveTo>
                    <a:pt x="5545836" y="0"/>
                  </a:moveTo>
                  <a:lnTo>
                    <a:pt x="0" y="0"/>
                  </a:lnTo>
                  <a:lnTo>
                    <a:pt x="0" y="3816096"/>
                  </a:lnTo>
                  <a:lnTo>
                    <a:pt x="5545836" y="3816096"/>
                  </a:lnTo>
                  <a:lnTo>
                    <a:pt x="5545836" y="0"/>
                  </a:lnTo>
                  <a:close/>
                </a:path>
              </a:pathLst>
            </a:custGeom>
            <a:solidFill>
              <a:srgbClr val="1E3C61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64981" y="4577056"/>
            <a:ext cx="5441605" cy="2430428"/>
          </a:xfrm>
          <a:prstGeom prst="rect">
            <a:avLst/>
          </a:prstGeom>
        </p:spPr>
        <p:txBody>
          <a:bodyPr vert="horz" wrap="square" lIns="0" tIns="209950" rIns="0" bIns="0" rtlCol="0">
            <a:spAutoFit/>
          </a:bodyPr>
          <a:lstStyle/>
          <a:p>
            <a:pPr marL="19000">
              <a:spcBef>
                <a:spcPts val="1653"/>
              </a:spcBef>
            </a:pPr>
            <a:r>
              <a:rPr sz="6583" spc="-7" dirty="0" err="1">
                <a:solidFill>
                  <a:srgbClr val="FDFFFF"/>
                </a:solidFill>
                <a:latin typeface="Calibri"/>
                <a:cs typeface="Calibri"/>
              </a:rPr>
              <a:t>Дяку</a:t>
            </a:r>
            <a:r>
              <a:rPr lang="uk-UA" sz="6583" spc="-7" dirty="0" err="1">
                <a:solidFill>
                  <a:srgbClr val="FDFFFF"/>
                </a:solidFill>
                <a:latin typeface="Calibri"/>
                <a:cs typeface="Calibri"/>
              </a:rPr>
              <a:t>ємо</a:t>
            </a:r>
            <a:endParaRPr sz="6583" dirty="0">
              <a:latin typeface="Calibri"/>
              <a:cs typeface="Calibri"/>
            </a:endParaRPr>
          </a:p>
          <a:p>
            <a:pPr marL="19000">
              <a:spcBef>
                <a:spcPts val="1504"/>
              </a:spcBef>
            </a:pPr>
            <a:r>
              <a:rPr sz="6583" dirty="0" err="1">
                <a:solidFill>
                  <a:srgbClr val="FDFFFF"/>
                </a:solidFill>
                <a:latin typeface="Calibri"/>
                <a:cs typeface="Calibri"/>
              </a:rPr>
              <a:t>за</a:t>
            </a:r>
            <a:r>
              <a:rPr sz="6583" spc="-52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lang="uk-UA" sz="6583" dirty="0">
                <a:solidFill>
                  <a:srgbClr val="FDFFFF"/>
                </a:solidFill>
                <a:latin typeface="Calibri"/>
                <a:cs typeface="Calibri"/>
              </a:rPr>
              <a:t>В</a:t>
            </a:r>
            <a:r>
              <a:rPr sz="6583" dirty="0" err="1">
                <a:solidFill>
                  <a:srgbClr val="FDFFFF"/>
                </a:solidFill>
                <a:latin typeface="Calibri"/>
                <a:cs typeface="Calibri"/>
              </a:rPr>
              <a:t>аш</a:t>
            </a:r>
            <a:r>
              <a:rPr lang="uk-UA" sz="6583" dirty="0">
                <a:solidFill>
                  <a:srgbClr val="FDFFFF"/>
                </a:solidFill>
                <a:latin typeface="Calibri"/>
                <a:cs typeface="Calibri"/>
              </a:rPr>
              <a:t>у</a:t>
            </a:r>
            <a:r>
              <a:rPr sz="6583" spc="-52" dirty="0">
                <a:solidFill>
                  <a:srgbClr val="FDFFFF"/>
                </a:solidFill>
                <a:latin typeface="Calibri"/>
                <a:cs typeface="Calibri"/>
              </a:rPr>
              <a:t> </a:t>
            </a:r>
            <a:r>
              <a:rPr lang="uk-UA" sz="6583" spc="-7" dirty="0">
                <a:solidFill>
                  <a:srgbClr val="FDFFFF"/>
                </a:solidFill>
                <a:latin typeface="Calibri"/>
                <a:cs typeface="Calibri"/>
              </a:rPr>
              <a:t>увагу</a:t>
            </a:r>
            <a:r>
              <a:rPr sz="6583" spc="-7" dirty="0">
                <a:solidFill>
                  <a:srgbClr val="FDFFFF"/>
                </a:solidFill>
                <a:latin typeface="Calibri"/>
                <a:cs typeface="Calibri"/>
              </a:rPr>
              <a:t>!</a:t>
            </a:r>
            <a:endParaRPr sz="6583" dirty="0">
              <a:latin typeface="Calibri"/>
              <a:cs typeface="Calibri"/>
            </a:endParaRPr>
          </a:p>
        </p:txBody>
      </p:sp>
      <p:pic>
        <p:nvPicPr>
          <p:cNvPr id="7" name="Рисунок 6" descr="Изображение выглядит как эмблема, логотип, Торговая мар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C123F7-9F69-F904-C529-8CED35881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0" y="8436010"/>
            <a:ext cx="1888107" cy="1628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472406"/>
            <a:ext cx="16128849" cy="7934806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11920"/>
            <a:ext cx="12528856" cy="769492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7600">
              <a:lnSpc>
                <a:spcPts val="5177"/>
              </a:lnSpc>
              <a:spcBef>
                <a:spcPts val="800"/>
              </a:spcBef>
            </a:pPr>
            <a:r>
              <a:rPr lang="uk-UA" spc="-7" dirty="0" smtClean="0"/>
              <a:t>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3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9801" y="2158206"/>
            <a:ext cx="13716000" cy="6944158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pPr algn="just"/>
            <a:r>
              <a:rPr lang="uk-UA" sz="3000" dirty="0"/>
              <a:t>Так, згідно з пунктом 1 частини </a:t>
            </a:r>
            <a:r>
              <a:rPr lang="uk-UA" sz="3000" dirty="0" smtClean="0"/>
              <a:t>першої </a:t>
            </a:r>
            <a:r>
              <a:rPr lang="uk-UA" sz="3000" dirty="0"/>
              <a:t>статті 10 Закону № 361-</a:t>
            </a:r>
            <a:r>
              <a:rPr lang="en-US" sz="3000" dirty="0"/>
              <a:t>IX, </a:t>
            </a:r>
            <a:r>
              <a:rPr lang="uk-UA" sz="3000" dirty="0"/>
              <a:t>виконання обов’язків суб’єкта первинного фінансового моніторингу </a:t>
            </a:r>
            <a:r>
              <a:rPr lang="uk-UA" sz="3000" b="1" dirty="0"/>
              <a:t>забезпечується</a:t>
            </a:r>
            <a:r>
              <a:rPr lang="uk-UA" sz="3000" dirty="0"/>
              <a:t> </a:t>
            </a:r>
            <a:r>
              <a:rPr lang="uk-UA" sz="3000" b="1" dirty="0" smtClean="0"/>
              <a:t>нотаріусами</a:t>
            </a:r>
            <a:r>
              <a:rPr lang="uk-UA" sz="3000" dirty="0"/>
              <a:t> </a:t>
            </a:r>
            <a:r>
              <a:rPr lang="uk-UA" sz="3000" b="1" dirty="0" smtClean="0"/>
              <a:t>щодо</a:t>
            </a:r>
            <a:r>
              <a:rPr lang="uk-UA" sz="3000" dirty="0" smtClean="0"/>
              <a:t>:</a:t>
            </a:r>
          </a:p>
          <a:p>
            <a:pPr algn="just"/>
            <a:endParaRPr lang="uk-UA" sz="3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u="sng" dirty="0" smtClean="0">
                <a:solidFill>
                  <a:srgbClr val="FF0000"/>
                </a:solidFill>
              </a:rPr>
              <a:t>КУПІВЛІ-ПРОДАЖУ НЕРУХОМОСТІ</a:t>
            </a:r>
            <a:r>
              <a:rPr lang="uk-UA" sz="3000" u="sng" dirty="0" smtClean="0"/>
              <a:t> </a:t>
            </a:r>
            <a:r>
              <a:rPr lang="uk-UA" sz="3000" dirty="0" smtClean="0"/>
              <a:t>або </a:t>
            </a:r>
            <a:r>
              <a:rPr lang="uk-UA" sz="3000" u="sng" dirty="0" smtClean="0">
                <a:solidFill>
                  <a:srgbClr val="FF0000"/>
                </a:solidFill>
              </a:rPr>
              <a:t>УПРАВЛІННЯ МАЙНОМ ПРИ ФІНАНСУВАННІ БУДІВНИЦТВА ЖИТЛА</a:t>
            </a:r>
            <a:r>
              <a:rPr lang="uk-UA" sz="3000" dirty="0" smtClean="0"/>
              <a:t>;</a:t>
            </a:r>
            <a:endParaRPr lang="uk-UA" sz="3000" dirty="0"/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купівлі-продажу суб’єктів господарювання та корпоративних прав;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управління коштами, цінними паперами або іншими активами клієнта;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відкриття та/або управління банківським рахунком або рахунком у цінних паперах;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залучення коштів, необхідних для створення юридичних осіб та фондів, забезпечення їх діяльності або управління ними;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3000" dirty="0"/>
              <a:t>створення, забезпечення діяльності або управління юридичними особами, фондами, трастами або іншими подібними правовими утвореннями.</a:t>
            </a:r>
          </a:p>
          <a:p>
            <a:pPr algn="just"/>
            <a:endParaRPr lang="uk-UA" sz="3000" dirty="0"/>
          </a:p>
        </p:txBody>
      </p:sp>
      <p:sp>
        <p:nvSpPr>
          <p:cNvPr id="9" name="object 7"/>
          <p:cNvSpPr/>
          <p:nvPr/>
        </p:nvSpPr>
        <p:spPr>
          <a:xfrm>
            <a:off x="15557995" y="-813594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524000" y="1091406"/>
            <a:ext cx="16306800" cy="8001000"/>
          </a:xfrm>
        </p:spPr>
        <p:txBody>
          <a:bodyPr>
            <a:noAutofit/>
          </a:bodyPr>
          <a:lstStyle/>
          <a:p>
            <a:pPr algn="r"/>
            <a:endParaRPr lang="ru-RU" sz="2500" dirty="0" smtClean="0"/>
          </a:p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19.06.2003 № </a:t>
            </a:r>
            <a:r>
              <a:rPr lang="ru-RU" sz="3000" b="1" dirty="0" smtClean="0"/>
              <a:t>978-</a:t>
            </a:r>
            <a:r>
              <a:rPr lang="en-US" sz="3000" b="1" dirty="0" smtClean="0"/>
              <a:t>IV</a:t>
            </a:r>
            <a:endParaRPr lang="en-US" sz="3000" dirty="0" smtClean="0"/>
          </a:p>
          <a:p>
            <a:pPr algn="r"/>
            <a:r>
              <a:rPr lang="ru-RU" sz="3000" dirty="0" smtClean="0">
                <a:hlinkClick r:id="rId2"/>
              </a:rPr>
              <a:t>Про </a:t>
            </a:r>
            <a:r>
              <a:rPr lang="ru-RU" sz="3000" dirty="0" err="1">
                <a:hlinkClick r:id="rId2"/>
              </a:rPr>
              <a:t>фінансово-кредитні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механізми</a:t>
            </a:r>
            <a:r>
              <a:rPr lang="ru-RU" sz="3000" dirty="0">
                <a:hlinkClick r:id="rId2"/>
              </a:rPr>
              <a:t> і </a:t>
            </a:r>
            <a:r>
              <a:rPr lang="ru-RU" sz="3000" dirty="0" err="1">
                <a:hlinkClick r:id="rId2"/>
              </a:rPr>
              <a:t>управління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майном</a:t>
            </a:r>
            <a:r>
              <a:rPr lang="ru-RU" sz="3000" dirty="0">
                <a:hlinkClick r:id="rId2"/>
              </a:rPr>
              <a:t> </a:t>
            </a:r>
            <a:endParaRPr lang="ru-RU" sz="3000" dirty="0" smtClean="0">
              <a:hlinkClick r:id="rId2"/>
            </a:endParaRPr>
          </a:p>
          <a:p>
            <a:pPr algn="r"/>
            <a:r>
              <a:rPr lang="ru-RU" sz="3000" dirty="0" smtClean="0">
                <a:hlinkClick r:id="rId2"/>
              </a:rPr>
              <a:t>при </a:t>
            </a:r>
            <a:r>
              <a:rPr lang="ru-RU" sz="3000" dirty="0" err="1">
                <a:hlinkClick r:id="rId2"/>
              </a:rPr>
              <a:t>будівництві</a:t>
            </a:r>
            <a:r>
              <a:rPr lang="ru-RU" sz="3000" dirty="0">
                <a:hlinkClick r:id="rId2"/>
              </a:rPr>
              <a:t> </a:t>
            </a:r>
            <a:r>
              <a:rPr lang="ru-RU" sz="3000" dirty="0" err="1">
                <a:hlinkClick r:id="rId2"/>
              </a:rPr>
              <a:t>житла</a:t>
            </a:r>
            <a:r>
              <a:rPr lang="ru-RU" sz="3000" dirty="0">
                <a:hlinkClick r:id="rId2"/>
              </a:rPr>
              <a:t> та </a:t>
            </a:r>
            <a:r>
              <a:rPr lang="ru-RU" sz="3000" dirty="0" err="1">
                <a:hlinkClick r:id="rId2"/>
              </a:rPr>
              <a:t>операціях</a:t>
            </a:r>
            <a:r>
              <a:rPr lang="ru-RU" sz="3000" dirty="0">
                <a:hlinkClick r:id="rId2"/>
              </a:rPr>
              <a:t> </a:t>
            </a:r>
            <a:r>
              <a:rPr lang="ru-RU" sz="3000" u="sng" dirty="0" smtClean="0">
                <a:hlinkClick r:id="rId2"/>
              </a:rPr>
              <a:t>з</a:t>
            </a:r>
            <a:r>
              <a:rPr lang="ru-RU" sz="3000" u="sng" dirty="0" smtClean="0"/>
              <a:t> </a:t>
            </a:r>
            <a:r>
              <a:rPr lang="ru-RU" sz="3000" u="sng" dirty="0" err="1" smtClean="0">
                <a:hlinkClick r:id="rId2"/>
              </a:rPr>
              <a:t>нерухомістю</a:t>
            </a:r>
            <a:endParaRPr lang="ru-RU" sz="3000" u="sng" dirty="0"/>
          </a:p>
          <a:p>
            <a:pPr algn="just"/>
            <a:endParaRPr lang="ru-RU" sz="3000" b="1" dirty="0"/>
          </a:p>
          <a:p>
            <a:pPr algn="just"/>
            <a:r>
              <a:rPr lang="ru-RU" sz="3200" b="1" dirty="0" err="1" smtClean="0"/>
              <a:t>Договір</a:t>
            </a:r>
            <a:r>
              <a:rPr lang="ru-RU" sz="3200" b="1" dirty="0" smtClean="0"/>
              <a:t>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</a:t>
            </a:r>
            <a:r>
              <a:rPr lang="ru-RU" sz="3200" b="1" dirty="0" err="1"/>
              <a:t>майном</a:t>
            </a:r>
            <a:r>
              <a:rPr lang="ru-RU" sz="3200" dirty="0"/>
              <a:t> - </a:t>
            </a:r>
            <a:r>
              <a:rPr lang="ru-RU" sz="3200" dirty="0" err="1"/>
              <a:t>договір</a:t>
            </a:r>
            <a:r>
              <a:rPr lang="ru-RU" sz="3200" dirty="0"/>
              <a:t>, за </a:t>
            </a:r>
            <a:r>
              <a:rPr lang="ru-RU" sz="3200" dirty="0" err="1"/>
              <a:t>яким</a:t>
            </a:r>
            <a:r>
              <a:rPr lang="ru-RU" sz="3200" dirty="0"/>
              <a:t> </a:t>
            </a:r>
            <a:r>
              <a:rPr lang="ru-RU" sz="3200" dirty="0"/>
              <a:t>УСТАНОВНИК УПРАВЛІННЯ </a:t>
            </a:r>
            <a:r>
              <a:rPr lang="ru-RU" sz="3200" dirty="0" err="1"/>
              <a:t>передає</a:t>
            </a:r>
            <a:r>
              <a:rPr lang="ru-RU" sz="3200" dirty="0"/>
              <a:t> УПРАВИТЕЛЮ </a:t>
            </a:r>
            <a:r>
              <a:rPr lang="ru-RU" sz="3200" dirty="0"/>
              <a:t>у </a:t>
            </a:r>
            <a:r>
              <a:rPr lang="ru-RU" sz="3200" u="sng" dirty="0" smtClean="0"/>
              <a:t>ДОВІРЧУ ВЛАСНІСТЬ </a:t>
            </a:r>
            <a:r>
              <a:rPr lang="ru-RU" sz="3200" dirty="0" err="1" smtClean="0"/>
              <a:t>майно</a:t>
            </a:r>
            <a:r>
              <a:rPr lang="ru-RU" sz="3200" dirty="0" smtClean="0"/>
              <a:t> </a:t>
            </a:r>
            <a:r>
              <a:rPr lang="ru-RU" sz="3200" dirty="0"/>
              <a:t>з метою </a:t>
            </a:r>
            <a:r>
              <a:rPr lang="ru-RU" sz="3200" dirty="0" err="1"/>
              <a:t>досягнення</a:t>
            </a:r>
            <a:r>
              <a:rPr lang="ru-RU" sz="3200" dirty="0"/>
              <a:t> </a:t>
            </a:r>
            <a:r>
              <a:rPr lang="ru-RU" sz="3200" dirty="0" err="1"/>
              <a:t>визначених</a:t>
            </a:r>
            <a:r>
              <a:rPr lang="ru-RU" sz="3200" dirty="0"/>
              <a:t> ним </a:t>
            </a:r>
            <a:r>
              <a:rPr lang="ru-RU" sz="3200" dirty="0" err="1"/>
              <a:t>цілей</a:t>
            </a:r>
            <a:r>
              <a:rPr lang="ru-RU" sz="3200" dirty="0"/>
              <a:t> та </a:t>
            </a:r>
            <a:r>
              <a:rPr lang="ru-RU" sz="3200" dirty="0" err="1"/>
              <a:t>встановлює</a:t>
            </a:r>
            <a:r>
              <a:rPr lang="ru-RU" sz="3200" dirty="0"/>
              <a:t> </a:t>
            </a:r>
            <a:r>
              <a:rPr lang="ru-RU" sz="3200" dirty="0" err="1"/>
              <a:t>обмеження</a:t>
            </a:r>
            <a:r>
              <a:rPr lang="ru-RU" sz="3200" dirty="0"/>
              <a:t>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окремих</a:t>
            </a:r>
            <a:r>
              <a:rPr lang="ru-RU" sz="3200" dirty="0"/>
              <a:t> </a:t>
            </a:r>
            <a:r>
              <a:rPr lang="ru-RU" sz="3200" dirty="0" err="1"/>
              <a:t>дій</a:t>
            </a:r>
            <a:r>
              <a:rPr lang="ru-RU" sz="3200" dirty="0"/>
              <a:t> управителя з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цим</a:t>
            </a:r>
            <a:r>
              <a:rPr lang="ru-RU" sz="3200" dirty="0"/>
              <a:t> </a:t>
            </a:r>
            <a:r>
              <a:rPr lang="ru-RU" sz="3200" dirty="0" err="1"/>
              <a:t>майном</a:t>
            </a:r>
            <a:r>
              <a:rPr lang="ru-RU" sz="3200" dirty="0"/>
              <a:t>. </a:t>
            </a:r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За </a:t>
            </a:r>
            <a:r>
              <a:rPr lang="ru-RU" sz="3200" dirty="0" err="1"/>
              <a:t>цим</a:t>
            </a:r>
            <a:r>
              <a:rPr lang="ru-RU" sz="3200" dirty="0"/>
              <a:t> Законом договором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майном</a:t>
            </a:r>
            <a:r>
              <a:rPr lang="ru-RU" sz="3200" dirty="0"/>
              <a:t> для фонду </a:t>
            </a:r>
            <a:r>
              <a:rPr lang="ru-RU" sz="3200" dirty="0" err="1"/>
              <a:t>фінансування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 (</a:t>
            </a:r>
            <a:r>
              <a:rPr lang="ru-RU" sz="3200" dirty="0" err="1"/>
              <a:t>далі</a:t>
            </a:r>
            <a:r>
              <a:rPr lang="ru-RU" sz="3200" dirty="0"/>
              <a:t> - ФФБ) </a:t>
            </a:r>
            <a:r>
              <a:rPr lang="ru-RU" sz="3200" dirty="0" smtClean="0"/>
              <a:t>є  </a:t>
            </a:r>
            <a:r>
              <a:rPr lang="ru-RU" sz="3200" b="1" u="sng" dirty="0" err="1"/>
              <a:t>договір</a:t>
            </a:r>
            <a:r>
              <a:rPr lang="ru-RU" sz="3200" b="1" u="sng" dirty="0"/>
              <a:t> про участь у ФФБ</a:t>
            </a:r>
            <a:r>
              <a:rPr lang="ru-RU" sz="3200" dirty="0"/>
              <a:t>, а для фонду </a:t>
            </a:r>
            <a:r>
              <a:rPr lang="ru-RU" sz="3200" dirty="0" err="1"/>
              <a:t>операцій</a:t>
            </a:r>
            <a:r>
              <a:rPr lang="ru-RU" sz="3200" dirty="0"/>
              <a:t> з </a:t>
            </a:r>
            <a:r>
              <a:rPr lang="ru-RU" sz="3200" dirty="0" err="1"/>
              <a:t>нерухомістю</a:t>
            </a:r>
            <a:r>
              <a:rPr lang="ru-RU" sz="3200" dirty="0"/>
              <a:t> (</a:t>
            </a:r>
            <a:r>
              <a:rPr lang="ru-RU" sz="3200" dirty="0" err="1"/>
              <a:t>далі</a:t>
            </a:r>
            <a:r>
              <a:rPr lang="ru-RU" sz="3200" dirty="0"/>
              <a:t> - ФОН) та </a:t>
            </a:r>
            <a:r>
              <a:rPr lang="ru-RU" sz="3200" dirty="0" err="1"/>
              <a:t>системи</a:t>
            </a:r>
            <a:r>
              <a:rPr lang="ru-RU" sz="3200" dirty="0"/>
              <a:t> ФОН-ФФБ - </a:t>
            </a:r>
            <a:r>
              <a:rPr lang="ru-RU" sz="3200" b="1" u="sng" dirty="0" err="1"/>
              <a:t>договір</a:t>
            </a:r>
            <a:r>
              <a:rPr lang="ru-RU" sz="3200" b="1" u="sng" dirty="0"/>
              <a:t> про </a:t>
            </a:r>
            <a:r>
              <a:rPr lang="ru-RU" sz="3200" b="1" u="sng" dirty="0" err="1"/>
              <a:t>придбання</a:t>
            </a:r>
            <a:r>
              <a:rPr lang="ru-RU" sz="3200" b="1" u="sng" dirty="0"/>
              <a:t> </a:t>
            </a:r>
            <a:r>
              <a:rPr lang="ru-RU" sz="3200" b="1" u="sng" dirty="0" err="1"/>
              <a:t>сертифікатів</a:t>
            </a:r>
            <a:r>
              <a:rPr lang="ru-RU" sz="3200" b="1" u="sng" dirty="0"/>
              <a:t> </a:t>
            </a:r>
            <a:r>
              <a:rPr lang="ru-RU" sz="3200" b="1" u="sng" dirty="0"/>
              <a:t>ФОН</a:t>
            </a:r>
            <a:r>
              <a:rPr lang="ru-RU" sz="3200" b="1" u="sng" dirty="0" smtClean="0"/>
              <a:t>.</a:t>
            </a:r>
          </a:p>
          <a:p>
            <a:pPr algn="just"/>
            <a:endParaRPr lang="ru-RU" sz="3200" b="1" dirty="0" smtClean="0"/>
          </a:p>
          <a:p>
            <a:pPr algn="just"/>
            <a:r>
              <a:rPr lang="ru-RU" sz="3200" b="1" dirty="0" err="1" smtClean="0"/>
              <a:t>Фінансування</a:t>
            </a:r>
            <a:r>
              <a:rPr lang="ru-RU" sz="3200" b="1" dirty="0" smtClean="0"/>
              <a:t> </a:t>
            </a:r>
            <a:r>
              <a:rPr lang="ru-RU" sz="3200" b="1" dirty="0" err="1"/>
              <a:t>будівництва</a:t>
            </a:r>
            <a:r>
              <a:rPr lang="ru-RU" sz="3200" dirty="0"/>
              <a:t> - </a:t>
            </a:r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u="sng" dirty="0"/>
              <a:t>управителем</a:t>
            </a:r>
            <a:r>
              <a:rPr lang="ru-RU" sz="3200" dirty="0"/>
              <a:t> </a:t>
            </a:r>
            <a:r>
              <a:rPr lang="ru-RU" sz="3200" dirty="0" err="1"/>
              <a:t>отриманих</a:t>
            </a:r>
            <a:r>
              <a:rPr lang="ru-RU" sz="3200" dirty="0"/>
              <a:t> в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на </a:t>
            </a:r>
            <a:r>
              <a:rPr lang="ru-RU" sz="3200" dirty="0" err="1"/>
              <a:t>проведення</a:t>
            </a:r>
            <a:r>
              <a:rPr lang="ru-RU" sz="3200" dirty="0"/>
              <a:t> проектно-</a:t>
            </a:r>
            <a:r>
              <a:rPr lang="ru-RU" sz="3200" dirty="0" err="1"/>
              <a:t>вишукувальних</a:t>
            </a:r>
            <a:r>
              <a:rPr lang="ru-RU" sz="3200" dirty="0"/>
              <a:t> </a:t>
            </a:r>
            <a:r>
              <a:rPr lang="ru-RU" sz="3200" dirty="0" err="1"/>
              <a:t>робіт</a:t>
            </a:r>
            <a:r>
              <a:rPr lang="ru-RU" sz="3200" dirty="0"/>
              <a:t> та </a:t>
            </a:r>
            <a:r>
              <a:rPr lang="ru-RU" sz="3200" dirty="0" err="1"/>
              <a:t>спорудження</a:t>
            </a:r>
            <a:r>
              <a:rPr lang="ru-RU" sz="3200" dirty="0"/>
              <a:t> </a:t>
            </a:r>
            <a:r>
              <a:rPr lang="ru-RU" sz="3200" dirty="0" err="1"/>
              <a:t>об’єктів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 за </a:t>
            </a:r>
            <a:r>
              <a:rPr lang="ru-RU" sz="3200" dirty="0" err="1"/>
              <a:t>умовами</a:t>
            </a:r>
            <a:r>
              <a:rPr lang="ru-RU" sz="3200" dirty="0"/>
              <a:t> </a:t>
            </a:r>
            <a:r>
              <a:rPr lang="ru-RU" sz="3200" dirty="0" smtClean="0"/>
              <a:t>договору.</a:t>
            </a:r>
            <a:endParaRPr lang="en-US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880484"/>
            <a:ext cx="6833112" cy="182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40" u="sng" dirty="0">
                <a:solidFill>
                  <a:srgbClr val="FF0000"/>
                </a:solidFill>
              </a:rPr>
              <a:t>Управління </a:t>
            </a:r>
            <a:r>
              <a:rPr lang="uk-UA" sz="3740" u="sng" dirty="0">
                <a:solidFill>
                  <a:srgbClr val="FF0000"/>
                </a:solidFill>
              </a:rPr>
              <a:t>майном при фінансуванні будівництва </a:t>
            </a:r>
            <a:r>
              <a:rPr lang="uk-UA" sz="3740" u="sng" dirty="0">
                <a:solidFill>
                  <a:srgbClr val="FF0000"/>
                </a:solidFill>
              </a:rPr>
              <a:t>житла</a:t>
            </a:r>
            <a:endParaRPr lang="uk-UA" sz="4189" b="1" dirty="0">
              <a:solidFill>
                <a:srgbClr val="FF0000"/>
              </a:solidFill>
            </a:endParaRPr>
          </a:p>
          <a:p>
            <a:endParaRPr lang="en-US" sz="374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-393474" y="8173003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FCC0F3">
              <a:alpha val="4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</p:spTree>
    <p:extLst>
      <p:ext uri="{BB962C8B-B14F-4D97-AF65-F5344CB8AC3E}">
        <p14:creationId xmlns:p14="http://schemas.microsoft.com/office/powerpoint/2010/main" val="8063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878660" y="386049"/>
            <a:ext cx="10126047" cy="9898570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D7DDE4">
              <a:alpha val="67057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/>
          <p:nvPr/>
        </p:nvSpPr>
        <p:spPr>
          <a:xfrm>
            <a:off x="868089" y="2547922"/>
            <a:ext cx="5998188" cy="6026585"/>
          </a:xfrm>
          <a:custGeom>
            <a:avLst/>
            <a:gdLst/>
            <a:ahLst/>
            <a:cxnLst/>
            <a:rect l="l" t="t" r="r" b="b"/>
            <a:pathLst>
              <a:path w="4612005" h="4610100">
                <a:moveTo>
                  <a:pt x="2305812" y="0"/>
                </a:moveTo>
                <a:lnTo>
                  <a:pt x="2257571" y="494"/>
                </a:lnTo>
                <a:lnTo>
                  <a:pt x="2209572" y="1971"/>
                </a:lnTo>
                <a:lnTo>
                  <a:pt x="2161823" y="4421"/>
                </a:lnTo>
                <a:lnTo>
                  <a:pt x="2114336" y="7834"/>
                </a:lnTo>
                <a:lnTo>
                  <a:pt x="2067119" y="12201"/>
                </a:lnTo>
                <a:lnTo>
                  <a:pt x="2020181" y="17512"/>
                </a:lnTo>
                <a:lnTo>
                  <a:pt x="1973533" y="23757"/>
                </a:lnTo>
                <a:lnTo>
                  <a:pt x="1927184" y="30927"/>
                </a:lnTo>
                <a:lnTo>
                  <a:pt x="1881144" y="39012"/>
                </a:lnTo>
                <a:lnTo>
                  <a:pt x="1835423" y="48003"/>
                </a:lnTo>
                <a:lnTo>
                  <a:pt x="1790029" y="57889"/>
                </a:lnTo>
                <a:lnTo>
                  <a:pt x="1744973" y="68662"/>
                </a:lnTo>
                <a:lnTo>
                  <a:pt x="1700265" y="80312"/>
                </a:lnTo>
                <a:lnTo>
                  <a:pt x="1655913" y="92828"/>
                </a:lnTo>
                <a:lnTo>
                  <a:pt x="1611928" y="106202"/>
                </a:lnTo>
                <a:lnTo>
                  <a:pt x="1568319" y="120424"/>
                </a:lnTo>
                <a:lnTo>
                  <a:pt x="1525096" y="135484"/>
                </a:lnTo>
                <a:lnTo>
                  <a:pt x="1482268" y="151372"/>
                </a:lnTo>
                <a:lnTo>
                  <a:pt x="1439846" y="168079"/>
                </a:lnTo>
                <a:lnTo>
                  <a:pt x="1397838" y="185596"/>
                </a:lnTo>
                <a:lnTo>
                  <a:pt x="1356254" y="203912"/>
                </a:lnTo>
                <a:lnTo>
                  <a:pt x="1315105" y="223018"/>
                </a:lnTo>
                <a:lnTo>
                  <a:pt x="1274399" y="242904"/>
                </a:lnTo>
                <a:lnTo>
                  <a:pt x="1234146" y="263562"/>
                </a:lnTo>
                <a:lnTo>
                  <a:pt x="1194356" y="284980"/>
                </a:lnTo>
                <a:lnTo>
                  <a:pt x="1155039" y="307150"/>
                </a:lnTo>
                <a:lnTo>
                  <a:pt x="1116204" y="330062"/>
                </a:lnTo>
                <a:lnTo>
                  <a:pt x="1077860" y="353706"/>
                </a:lnTo>
                <a:lnTo>
                  <a:pt x="1040018" y="378073"/>
                </a:lnTo>
                <a:lnTo>
                  <a:pt x="1002687" y="403153"/>
                </a:lnTo>
                <a:lnTo>
                  <a:pt x="965877" y="428936"/>
                </a:lnTo>
                <a:lnTo>
                  <a:pt x="929597" y="455413"/>
                </a:lnTo>
                <a:lnTo>
                  <a:pt x="893856" y="482574"/>
                </a:lnTo>
                <a:lnTo>
                  <a:pt x="858666" y="510409"/>
                </a:lnTo>
                <a:lnTo>
                  <a:pt x="824034" y="538910"/>
                </a:lnTo>
                <a:lnTo>
                  <a:pt x="789971" y="568065"/>
                </a:lnTo>
                <a:lnTo>
                  <a:pt x="756487" y="597867"/>
                </a:lnTo>
                <a:lnTo>
                  <a:pt x="723590" y="628304"/>
                </a:lnTo>
                <a:lnTo>
                  <a:pt x="691292" y="659368"/>
                </a:lnTo>
                <a:lnTo>
                  <a:pt x="659600" y="691048"/>
                </a:lnTo>
                <a:lnTo>
                  <a:pt x="628526" y="723336"/>
                </a:lnTo>
                <a:lnTo>
                  <a:pt x="598078" y="756221"/>
                </a:lnTo>
                <a:lnTo>
                  <a:pt x="568267" y="789694"/>
                </a:lnTo>
                <a:lnTo>
                  <a:pt x="539101" y="823745"/>
                </a:lnTo>
                <a:lnTo>
                  <a:pt x="510591" y="858365"/>
                </a:lnTo>
                <a:lnTo>
                  <a:pt x="482745" y="893544"/>
                </a:lnTo>
                <a:lnTo>
                  <a:pt x="455575" y="929272"/>
                </a:lnTo>
                <a:lnTo>
                  <a:pt x="429089" y="965540"/>
                </a:lnTo>
                <a:lnTo>
                  <a:pt x="403297" y="1002338"/>
                </a:lnTo>
                <a:lnTo>
                  <a:pt x="378208" y="1039657"/>
                </a:lnTo>
                <a:lnTo>
                  <a:pt x="353833" y="1077486"/>
                </a:lnTo>
                <a:lnTo>
                  <a:pt x="330180" y="1115817"/>
                </a:lnTo>
                <a:lnTo>
                  <a:pt x="307260" y="1154640"/>
                </a:lnTo>
                <a:lnTo>
                  <a:pt x="285083" y="1193944"/>
                </a:lnTo>
                <a:lnTo>
                  <a:pt x="263657" y="1233721"/>
                </a:lnTo>
                <a:lnTo>
                  <a:pt x="242992" y="1273960"/>
                </a:lnTo>
                <a:lnTo>
                  <a:pt x="223098" y="1314653"/>
                </a:lnTo>
                <a:lnTo>
                  <a:pt x="203985" y="1355789"/>
                </a:lnTo>
                <a:lnTo>
                  <a:pt x="185663" y="1397359"/>
                </a:lnTo>
                <a:lnTo>
                  <a:pt x="168140" y="1439353"/>
                </a:lnTo>
                <a:lnTo>
                  <a:pt x="151427" y="1481762"/>
                </a:lnTo>
                <a:lnTo>
                  <a:pt x="135533" y="1524576"/>
                </a:lnTo>
                <a:lnTo>
                  <a:pt x="120468" y="1567785"/>
                </a:lnTo>
                <a:lnTo>
                  <a:pt x="106241" y="1611380"/>
                </a:lnTo>
                <a:lnTo>
                  <a:pt x="92862" y="1655352"/>
                </a:lnTo>
                <a:lnTo>
                  <a:pt x="80341" y="1699689"/>
                </a:lnTo>
                <a:lnTo>
                  <a:pt x="68687" y="1744384"/>
                </a:lnTo>
                <a:lnTo>
                  <a:pt x="57910" y="1789425"/>
                </a:lnTo>
                <a:lnTo>
                  <a:pt x="48020" y="1834805"/>
                </a:lnTo>
                <a:lnTo>
                  <a:pt x="39026" y="1880512"/>
                </a:lnTo>
                <a:lnTo>
                  <a:pt x="30938" y="1926538"/>
                </a:lnTo>
                <a:lnTo>
                  <a:pt x="23766" y="1972872"/>
                </a:lnTo>
                <a:lnTo>
                  <a:pt x="17518" y="2019506"/>
                </a:lnTo>
                <a:lnTo>
                  <a:pt x="12205" y="2066429"/>
                </a:lnTo>
                <a:lnTo>
                  <a:pt x="7837" y="2113632"/>
                </a:lnTo>
                <a:lnTo>
                  <a:pt x="4422" y="2161105"/>
                </a:lnTo>
                <a:lnTo>
                  <a:pt x="1972" y="2208839"/>
                </a:lnTo>
                <a:lnTo>
                  <a:pt x="494" y="2256823"/>
                </a:lnTo>
                <a:lnTo>
                  <a:pt x="0" y="2305050"/>
                </a:lnTo>
                <a:lnTo>
                  <a:pt x="494" y="2353276"/>
                </a:lnTo>
                <a:lnTo>
                  <a:pt x="1972" y="2401260"/>
                </a:lnTo>
                <a:lnTo>
                  <a:pt x="4422" y="2448994"/>
                </a:lnTo>
                <a:lnTo>
                  <a:pt x="7837" y="2496467"/>
                </a:lnTo>
                <a:lnTo>
                  <a:pt x="12205" y="2543670"/>
                </a:lnTo>
                <a:lnTo>
                  <a:pt x="17518" y="2590593"/>
                </a:lnTo>
                <a:lnTo>
                  <a:pt x="23766" y="2637227"/>
                </a:lnTo>
                <a:lnTo>
                  <a:pt x="30938" y="2683561"/>
                </a:lnTo>
                <a:lnTo>
                  <a:pt x="39026" y="2729587"/>
                </a:lnTo>
                <a:lnTo>
                  <a:pt x="48020" y="2775294"/>
                </a:lnTo>
                <a:lnTo>
                  <a:pt x="57910" y="2820674"/>
                </a:lnTo>
                <a:lnTo>
                  <a:pt x="68687" y="2865715"/>
                </a:lnTo>
                <a:lnTo>
                  <a:pt x="80341" y="2910410"/>
                </a:lnTo>
                <a:lnTo>
                  <a:pt x="92862" y="2954747"/>
                </a:lnTo>
                <a:lnTo>
                  <a:pt x="106241" y="2998719"/>
                </a:lnTo>
                <a:lnTo>
                  <a:pt x="120468" y="3042314"/>
                </a:lnTo>
                <a:lnTo>
                  <a:pt x="135533" y="3085523"/>
                </a:lnTo>
                <a:lnTo>
                  <a:pt x="151427" y="3128337"/>
                </a:lnTo>
                <a:lnTo>
                  <a:pt x="168140" y="3170746"/>
                </a:lnTo>
                <a:lnTo>
                  <a:pt x="185663" y="3212740"/>
                </a:lnTo>
                <a:lnTo>
                  <a:pt x="203985" y="3254310"/>
                </a:lnTo>
                <a:lnTo>
                  <a:pt x="223098" y="3295446"/>
                </a:lnTo>
                <a:lnTo>
                  <a:pt x="242992" y="3336139"/>
                </a:lnTo>
                <a:lnTo>
                  <a:pt x="263657" y="3376378"/>
                </a:lnTo>
                <a:lnTo>
                  <a:pt x="285083" y="3416155"/>
                </a:lnTo>
                <a:lnTo>
                  <a:pt x="307260" y="3455459"/>
                </a:lnTo>
                <a:lnTo>
                  <a:pt x="330180" y="3494282"/>
                </a:lnTo>
                <a:lnTo>
                  <a:pt x="353833" y="3532613"/>
                </a:lnTo>
                <a:lnTo>
                  <a:pt x="378208" y="3570442"/>
                </a:lnTo>
                <a:lnTo>
                  <a:pt x="403297" y="3607761"/>
                </a:lnTo>
                <a:lnTo>
                  <a:pt x="429089" y="3644559"/>
                </a:lnTo>
                <a:lnTo>
                  <a:pt x="455575" y="3680827"/>
                </a:lnTo>
                <a:lnTo>
                  <a:pt x="482745" y="3716555"/>
                </a:lnTo>
                <a:lnTo>
                  <a:pt x="510591" y="3751734"/>
                </a:lnTo>
                <a:lnTo>
                  <a:pt x="539101" y="3786354"/>
                </a:lnTo>
                <a:lnTo>
                  <a:pt x="568267" y="3820405"/>
                </a:lnTo>
                <a:lnTo>
                  <a:pt x="598078" y="3853878"/>
                </a:lnTo>
                <a:lnTo>
                  <a:pt x="628526" y="3886763"/>
                </a:lnTo>
                <a:lnTo>
                  <a:pt x="659600" y="3919051"/>
                </a:lnTo>
                <a:lnTo>
                  <a:pt x="691292" y="3950731"/>
                </a:lnTo>
                <a:lnTo>
                  <a:pt x="723590" y="3981795"/>
                </a:lnTo>
                <a:lnTo>
                  <a:pt x="756487" y="4012232"/>
                </a:lnTo>
                <a:lnTo>
                  <a:pt x="789971" y="4042034"/>
                </a:lnTo>
                <a:lnTo>
                  <a:pt x="824034" y="4071189"/>
                </a:lnTo>
                <a:lnTo>
                  <a:pt x="858666" y="4099690"/>
                </a:lnTo>
                <a:lnTo>
                  <a:pt x="893856" y="4127525"/>
                </a:lnTo>
                <a:lnTo>
                  <a:pt x="929597" y="4154686"/>
                </a:lnTo>
                <a:lnTo>
                  <a:pt x="965877" y="4181163"/>
                </a:lnTo>
                <a:lnTo>
                  <a:pt x="1002687" y="4206946"/>
                </a:lnTo>
                <a:lnTo>
                  <a:pt x="1040018" y="4232026"/>
                </a:lnTo>
                <a:lnTo>
                  <a:pt x="1077860" y="4256393"/>
                </a:lnTo>
                <a:lnTo>
                  <a:pt x="1116204" y="4280037"/>
                </a:lnTo>
                <a:lnTo>
                  <a:pt x="1155039" y="4302949"/>
                </a:lnTo>
                <a:lnTo>
                  <a:pt x="1194356" y="4325119"/>
                </a:lnTo>
                <a:lnTo>
                  <a:pt x="1234146" y="4346537"/>
                </a:lnTo>
                <a:lnTo>
                  <a:pt x="1274399" y="4367195"/>
                </a:lnTo>
                <a:lnTo>
                  <a:pt x="1315105" y="4387081"/>
                </a:lnTo>
                <a:lnTo>
                  <a:pt x="1356254" y="4406187"/>
                </a:lnTo>
                <a:lnTo>
                  <a:pt x="1397838" y="4424503"/>
                </a:lnTo>
                <a:lnTo>
                  <a:pt x="1439846" y="4442020"/>
                </a:lnTo>
                <a:lnTo>
                  <a:pt x="1482268" y="4458727"/>
                </a:lnTo>
                <a:lnTo>
                  <a:pt x="1525096" y="4474615"/>
                </a:lnTo>
                <a:lnTo>
                  <a:pt x="1568319" y="4489675"/>
                </a:lnTo>
                <a:lnTo>
                  <a:pt x="1611928" y="4503897"/>
                </a:lnTo>
                <a:lnTo>
                  <a:pt x="1655913" y="4517271"/>
                </a:lnTo>
                <a:lnTo>
                  <a:pt x="1700265" y="4529787"/>
                </a:lnTo>
                <a:lnTo>
                  <a:pt x="1744973" y="4541437"/>
                </a:lnTo>
                <a:lnTo>
                  <a:pt x="1790029" y="4552210"/>
                </a:lnTo>
                <a:lnTo>
                  <a:pt x="1835423" y="4562096"/>
                </a:lnTo>
                <a:lnTo>
                  <a:pt x="1881144" y="4571087"/>
                </a:lnTo>
                <a:lnTo>
                  <a:pt x="1927184" y="4579172"/>
                </a:lnTo>
                <a:lnTo>
                  <a:pt x="1973533" y="4586342"/>
                </a:lnTo>
                <a:lnTo>
                  <a:pt x="2020181" y="4592587"/>
                </a:lnTo>
                <a:lnTo>
                  <a:pt x="2067119" y="4597898"/>
                </a:lnTo>
                <a:lnTo>
                  <a:pt x="2114336" y="4602265"/>
                </a:lnTo>
                <a:lnTo>
                  <a:pt x="2161823" y="4605678"/>
                </a:lnTo>
                <a:lnTo>
                  <a:pt x="2209572" y="4608128"/>
                </a:lnTo>
                <a:lnTo>
                  <a:pt x="2257571" y="4609605"/>
                </a:lnTo>
                <a:lnTo>
                  <a:pt x="2305812" y="4610100"/>
                </a:lnTo>
                <a:lnTo>
                  <a:pt x="2354052" y="4609605"/>
                </a:lnTo>
                <a:lnTo>
                  <a:pt x="2402051" y="4608128"/>
                </a:lnTo>
                <a:lnTo>
                  <a:pt x="2449800" y="4605678"/>
                </a:lnTo>
                <a:lnTo>
                  <a:pt x="2497287" y="4602265"/>
                </a:lnTo>
                <a:lnTo>
                  <a:pt x="2544504" y="4597898"/>
                </a:lnTo>
                <a:lnTo>
                  <a:pt x="2591442" y="4592587"/>
                </a:lnTo>
                <a:lnTo>
                  <a:pt x="2638090" y="4586342"/>
                </a:lnTo>
                <a:lnTo>
                  <a:pt x="2684439" y="4579172"/>
                </a:lnTo>
                <a:lnTo>
                  <a:pt x="2730479" y="4571087"/>
                </a:lnTo>
                <a:lnTo>
                  <a:pt x="2776200" y="4562096"/>
                </a:lnTo>
                <a:lnTo>
                  <a:pt x="2821594" y="4552210"/>
                </a:lnTo>
                <a:lnTo>
                  <a:pt x="2866650" y="4541437"/>
                </a:lnTo>
                <a:lnTo>
                  <a:pt x="2911358" y="4529787"/>
                </a:lnTo>
                <a:lnTo>
                  <a:pt x="2955710" y="4517271"/>
                </a:lnTo>
                <a:lnTo>
                  <a:pt x="2999695" y="4503897"/>
                </a:lnTo>
                <a:lnTo>
                  <a:pt x="3043304" y="4489675"/>
                </a:lnTo>
                <a:lnTo>
                  <a:pt x="3086527" y="4474615"/>
                </a:lnTo>
                <a:lnTo>
                  <a:pt x="3129355" y="4458727"/>
                </a:lnTo>
                <a:lnTo>
                  <a:pt x="3171777" y="4442020"/>
                </a:lnTo>
                <a:lnTo>
                  <a:pt x="3213785" y="4424503"/>
                </a:lnTo>
                <a:lnTo>
                  <a:pt x="3255369" y="4406187"/>
                </a:lnTo>
                <a:lnTo>
                  <a:pt x="3296518" y="4387081"/>
                </a:lnTo>
                <a:lnTo>
                  <a:pt x="3337224" y="4367195"/>
                </a:lnTo>
                <a:lnTo>
                  <a:pt x="3377477" y="4346537"/>
                </a:lnTo>
                <a:lnTo>
                  <a:pt x="3417267" y="4325119"/>
                </a:lnTo>
                <a:lnTo>
                  <a:pt x="3456584" y="4302949"/>
                </a:lnTo>
                <a:lnTo>
                  <a:pt x="3495419" y="4280037"/>
                </a:lnTo>
                <a:lnTo>
                  <a:pt x="3533763" y="4256393"/>
                </a:lnTo>
                <a:lnTo>
                  <a:pt x="3571605" y="4232026"/>
                </a:lnTo>
                <a:lnTo>
                  <a:pt x="3608936" y="4206946"/>
                </a:lnTo>
                <a:lnTo>
                  <a:pt x="3645746" y="4181163"/>
                </a:lnTo>
                <a:lnTo>
                  <a:pt x="3682026" y="4154686"/>
                </a:lnTo>
                <a:lnTo>
                  <a:pt x="3717767" y="4127525"/>
                </a:lnTo>
                <a:lnTo>
                  <a:pt x="3752957" y="4099690"/>
                </a:lnTo>
                <a:lnTo>
                  <a:pt x="3787589" y="4071189"/>
                </a:lnTo>
                <a:lnTo>
                  <a:pt x="3821652" y="4042034"/>
                </a:lnTo>
                <a:lnTo>
                  <a:pt x="3855136" y="4012232"/>
                </a:lnTo>
                <a:lnTo>
                  <a:pt x="3888033" y="3981795"/>
                </a:lnTo>
                <a:lnTo>
                  <a:pt x="3920331" y="3950731"/>
                </a:lnTo>
                <a:lnTo>
                  <a:pt x="3952023" y="3919051"/>
                </a:lnTo>
                <a:lnTo>
                  <a:pt x="3983097" y="3886763"/>
                </a:lnTo>
                <a:lnTo>
                  <a:pt x="4013545" y="3853878"/>
                </a:lnTo>
                <a:lnTo>
                  <a:pt x="4043356" y="3820405"/>
                </a:lnTo>
                <a:lnTo>
                  <a:pt x="4072522" y="3786354"/>
                </a:lnTo>
                <a:lnTo>
                  <a:pt x="4101032" y="3751734"/>
                </a:lnTo>
                <a:lnTo>
                  <a:pt x="4128878" y="3716555"/>
                </a:lnTo>
                <a:lnTo>
                  <a:pt x="4156048" y="3680827"/>
                </a:lnTo>
                <a:lnTo>
                  <a:pt x="4182534" y="3644559"/>
                </a:lnTo>
                <a:lnTo>
                  <a:pt x="4208326" y="3607761"/>
                </a:lnTo>
                <a:lnTo>
                  <a:pt x="4233415" y="3570442"/>
                </a:lnTo>
                <a:lnTo>
                  <a:pt x="4257790" y="3532613"/>
                </a:lnTo>
                <a:lnTo>
                  <a:pt x="4281443" y="3494282"/>
                </a:lnTo>
                <a:lnTo>
                  <a:pt x="4304363" y="3455459"/>
                </a:lnTo>
                <a:lnTo>
                  <a:pt x="4326540" y="3416155"/>
                </a:lnTo>
                <a:lnTo>
                  <a:pt x="4347966" y="3376378"/>
                </a:lnTo>
                <a:lnTo>
                  <a:pt x="4368631" y="3336139"/>
                </a:lnTo>
                <a:lnTo>
                  <a:pt x="4388525" y="3295446"/>
                </a:lnTo>
                <a:lnTo>
                  <a:pt x="4407638" y="3254310"/>
                </a:lnTo>
                <a:lnTo>
                  <a:pt x="4425960" y="3212740"/>
                </a:lnTo>
                <a:lnTo>
                  <a:pt x="4443483" y="3170746"/>
                </a:lnTo>
                <a:lnTo>
                  <a:pt x="4460196" y="3128337"/>
                </a:lnTo>
                <a:lnTo>
                  <a:pt x="4476090" y="3085523"/>
                </a:lnTo>
                <a:lnTo>
                  <a:pt x="4491155" y="3042314"/>
                </a:lnTo>
                <a:lnTo>
                  <a:pt x="4505382" y="2998719"/>
                </a:lnTo>
                <a:lnTo>
                  <a:pt x="4518761" y="2954747"/>
                </a:lnTo>
                <a:lnTo>
                  <a:pt x="4531282" y="2910410"/>
                </a:lnTo>
                <a:lnTo>
                  <a:pt x="4542936" y="2865715"/>
                </a:lnTo>
                <a:lnTo>
                  <a:pt x="4553713" y="2820674"/>
                </a:lnTo>
                <a:lnTo>
                  <a:pt x="4563603" y="2775294"/>
                </a:lnTo>
                <a:lnTo>
                  <a:pt x="4572597" y="2729587"/>
                </a:lnTo>
                <a:lnTo>
                  <a:pt x="4580685" y="2683561"/>
                </a:lnTo>
                <a:lnTo>
                  <a:pt x="4587857" y="2637227"/>
                </a:lnTo>
                <a:lnTo>
                  <a:pt x="4594105" y="2590593"/>
                </a:lnTo>
                <a:lnTo>
                  <a:pt x="4599418" y="2543670"/>
                </a:lnTo>
                <a:lnTo>
                  <a:pt x="4603786" y="2496467"/>
                </a:lnTo>
                <a:lnTo>
                  <a:pt x="4607201" y="2448994"/>
                </a:lnTo>
                <a:lnTo>
                  <a:pt x="4609651" y="2401260"/>
                </a:lnTo>
                <a:lnTo>
                  <a:pt x="4611129" y="2353276"/>
                </a:lnTo>
                <a:lnTo>
                  <a:pt x="4611624" y="2305050"/>
                </a:lnTo>
                <a:lnTo>
                  <a:pt x="4611129" y="2256823"/>
                </a:lnTo>
                <a:lnTo>
                  <a:pt x="4609651" y="2208839"/>
                </a:lnTo>
                <a:lnTo>
                  <a:pt x="4607201" y="2161105"/>
                </a:lnTo>
                <a:lnTo>
                  <a:pt x="4603786" y="2113632"/>
                </a:lnTo>
                <a:lnTo>
                  <a:pt x="4599418" y="2066429"/>
                </a:lnTo>
                <a:lnTo>
                  <a:pt x="4594105" y="2019506"/>
                </a:lnTo>
                <a:lnTo>
                  <a:pt x="4587857" y="1972872"/>
                </a:lnTo>
                <a:lnTo>
                  <a:pt x="4580685" y="1926538"/>
                </a:lnTo>
                <a:lnTo>
                  <a:pt x="4572597" y="1880512"/>
                </a:lnTo>
                <a:lnTo>
                  <a:pt x="4563603" y="1834805"/>
                </a:lnTo>
                <a:lnTo>
                  <a:pt x="4553713" y="1789425"/>
                </a:lnTo>
                <a:lnTo>
                  <a:pt x="4542936" y="1744384"/>
                </a:lnTo>
                <a:lnTo>
                  <a:pt x="4531282" y="1699689"/>
                </a:lnTo>
                <a:lnTo>
                  <a:pt x="4518761" y="1655352"/>
                </a:lnTo>
                <a:lnTo>
                  <a:pt x="4505382" y="1611380"/>
                </a:lnTo>
                <a:lnTo>
                  <a:pt x="4491155" y="1567785"/>
                </a:lnTo>
                <a:lnTo>
                  <a:pt x="4476090" y="1524576"/>
                </a:lnTo>
                <a:lnTo>
                  <a:pt x="4460196" y="1481762"/>
                </a:lnTo>
                <a:lnTo>
                  <a:pt x="4443483" y="1439353"/>
                </a:lnTo>
                <a:lnTo>
                  <a:pt x="4425960" y="1397359"/>
                </a:lnTo>
                <a:lnTo>
                  <a:pt x="4407638" y="1355789"/>
                </a:lnTo>
                <a:lnTo>
                  <a:pt x="4388525" y="1314653"/>
                </a:lnTo>
                <a:lnTo>
                  <a:pt x="4368631" y="1273960"/>
                </a:lnTo>
                <a:lnTo>
                  <a:pt x="4347966" y="1233721"/>
                </a:lnTo>
                <a:lnTo>
                  <a:pt x="4326540" y="1193944"/>
                </a:lnTo>
                <a:lnTo>
                  <a:pt x="4304363" y="1154640"/>
                </a:lnTo>
                <a:lnTo>
                  <a:pt x="4281443" y="1115817"/>
                </a:lnTo>
                <a:lnTo>
                  <a:pt x="4257790" y="1077486"/>
                </a:lnTo>
                <a:lnTo>
                  <a:pt x="4233415" y="1039657"/>
                </a:lnTo>
                <a:lnTo>
                  <a:pt x="4208326" y="1002338"/>
                </a:lnTo>
                <a:lnTo>
                  <a:pt x="4182534" y="965540"/>
                </a:lnTo>
                <a:lnTo>
                  <a:pt x="4156048" y="929272"/>
                </a:lnTo>
                <a:lnTo>
                  <a:pt x="4128878" y="893544"/>
                </a:lnTo>
                <a:lnTo>
                  <a:pt x="4101032" y="858365"/>
                </a:lnTo>
                <a:lnTo>
                  <a:pt x="4072522" y="823745"/>
                </a:lnTo>
                <a:lnTo>
                  <a:pt x="4043356" y="789694"/>
                </a:lnTo>
                <a:lnTo>
                  <a:pt x="4013545" y="756221"/>
                </a:lnTo>
                <a:lnTo>
                  <a:pt x="3983097" y="723336"/>
                </a:lnTo>
                <a:lnTo>
                  <a:pt x="3952023" y="691048"/>
                </a:lnTo>
                <a:lnTo>
                  <a:pt x="3920331" y="659368"/>
                </a:lnTo>
                <a:lnTo>
                  <a:pt x="3888033" y="628304"/>
                </a:lnTo>
                <a:lnTo>
                  <a:pt x="3855136" y="597867"/>
                </a:lnTo>
                <a:lnTo>
                  <a:pt x="3821652" y="568065"/>
                </a:lnTo>
                <a:lnTo>
                  <a:pt x="3787589" y="538910"/>
                </a:lnTo>
                <a:lnTo>
                  <a:pt x="3752957" y="510409"/>
                </a:lnTo>
                <a:lnTo>
                  <a:pt x="3717767" y="482574"/>
                </a:lnTo>
                <a:lnTo>
                  <a:pt x="3682026" y="455413"/>
                </a:lnTo>
                <a:lnTo>
                  <a:pt x="3645746" y="428936"/>
                </a:lnTo>
                <a:lnTo>
                  <a:pt x="3608936" y="403153"/>
                </a:lnTo>
                <a:lnTo>
                  <a:pt x="3571605" y="378073"/>
                </a:lnTo>
                <a:lnTo>
                  <a:pt x="3533763" y="353706"/>
                </a:lnTo>
                <a:lnTo>
                  <a:pt x="3495419" y="330062"/>
                </a:lnTo>
                <a:lnTo>
                  <a:pt x="3456584" y="307150"/>
                </a:lnTo>
                <a:lnTo>
                  <a:pt x="3417267" y="284980"/>
                </a:lnTo>
                <a:lnTo>
                  <a:pt x="3377477" y="263562"/>
                </a:lnTo>
                <a:lnTo>
                  <a:pt x="3337224" y="242904"/>
                </a:lnTo>
                <a:lnTo>
                  <a:pt x="3296518" y="223018"/>
                </a:lnTo>
                <a:lnTo>
                  <a:pt x="3255369" y="203912"/>
                </a:lnTo>
                <a:lnTo>
                  <a:pt x="3213785" y="185596"/>
                </a:lnTo>
                <a:lnTo>
                  <a:pt x="3171777" y="168079"/>
                </a:lnTo>
                <a:lnTo>
                  <a:pt x="3129355" y="151372"/>
                </a:lnTo>
                <a:lnTo>
                  <a:pt x="3086527" y="135484"/>
                </a:lnTo>
                <a:lnTo>
                  <a:pt x="3043304" y="120424"/>
                </a:lnTo>
                <a:lnTo>
                  <a:pt x="2999695" y="106202"/>
                </a:lnTo>
                <a:lnTo>
                  <a:pt x="2955710" y="92828"/>
                </a:lnTo>
                <a:lnTo>
                  <a:pt x="2911358" y="80312"/>
                </a:lnTo>
                <a:lnTo>
                  <a:pt x="2866650" y="68662"/>
                </a:lnTo>
                <a:lnTo>
                  <a:pt x="2821594" y="57889"/>
                </a:lnTo>
                <a:lnTo>
                  <a:pt x="2776200" y="48003"/>
                </a:lnTo>
                <a:lnTo>
                  <a:pt x="2730479" y="39012"/>
                </a:lnTo>
                <a:lnTo>
                  <a:pt x="2684439" y="30927"/>
                </a:lnTo>
                <a:lnTo>
                  <a:pt x="2638090" y="23757"/>
                </a:lnTo>
                <a:lnTo>
                  <a:pt x="2591442" y="17512"/>
                </a:lnTo>
                <a:lnTo>
                  <a:pt x="2544504" y="12201"/>
                </a:lnTo>
                <a:lnTo>
                  <a:pt x="2497287" y="7834"/>
                </a:lnTo>
                <a:lnTo>
                  <a:pt x="2449800" y="4421"/>
                </a:lnTo>
                <a:lnTo>
                  <a:pt x="2402051" y="1971"/>
                </a:lnTo>
                <a:lnTo>
                  <a:pt x="2354052" y="494"/>
                </a:lnTo>
                <a:lnTo>
                  <a:pt x="2305812" y="0"/>
                </a:lnTo>
                <a:close/>
              </a:path>
            </a:pathLst>
          </a:custGeom>
          <a:solidFill>
            <a:srgbClr val="00A4DF">
              <a:alpha val="49000"/>
            </a:srgbClr>
          </a:solidFill>
        </p:spPr>
        <p:txBody>
          <a:bodyPr wrap="square" lIns="0" tIns="0" rIns="0" bIns="0" rtlCol="0"/>
          <a:lstStyle/>
          <a:p>
            <a:endParaRPr sz="4035" dirty="0"/>
          </a:p>
        </p:txBody>
      </p:sp>
      <p:sp>
        <p:nvSpPr>
          <p:cNvPr id="5" name="object 5"/>
          <p:cNvSpPr/>
          <p:nvPr/>
        </p:nvSpPr>
        <p:spPr>
          <a:xfrm>
            <a:off x="4863414" y="4089638"/>
            <a:ext cx="6942608" cy="6365008"/>
          </a:xfrm>
          <a:custGeom>
            <a:avLst/>
            <a:gdLst/>
            <a:ahLst/>
            <a:cxnLst/>
            <a:rect l="l" t="t" r="r" b="b"/>
            <a:pathLst>
              <a:path w="4640580" h="4254500">
                <a:moveTo>
                  <a:pt x="2793633" y="38100"/>
                </a:moveTo>
                <a:lnTo>
                  <a:pt x="1846946" y="38100"/>
                </a:lnTo>
                <a:lnTo>
                  <a:pt x="1534670" y="127000"/>
                </a:lnTo>
                <a:lnTo>
                  <a:pt x="1491573" y="152400"/>
                </a:lnTo>
                <a:lnTo>
                  <a:pt x="1406613" y="177800"/>
                </a:lnTo>
                <a:lnTo>
                  <a:pt x="1364768" y="203200"/>
                </a:lnTo>
                <a:lnTo>
                  <a:pt x="1323360" y="215900"/>
                </a:lnTo>
                <a:lnTo>
                  <a:pt x="1241893" y="266700"/>
                </a:lnTo>
                <a:lnTo>
                  <a:pt x="1201853" y="279400"/>
                </a:lnTo>
                <a:lnTo>
                  <a:pt x="1123210" y="330200"/>
                </a:lnTo>
                <a:lnTo>
                  <a:pt x="1046546" y="381000"/>
                </a:lnTo>
                <a:lnTo>
                  <a:pt x="971939" y="431800"/>
                </a:lnTo>
                <a:lnTo>
                  <a:pt x="935431" y="457200"/>
                </a:lnTo>
                <a:lnTo>
                  <a:pt x="899466" y="482600"/>
                </a:lnTo>
                <a:lnTo>
                  <a:pt x="864055" y="508000"/>
                </a:lnTo>
                <a:lnTo>
                  <a:pt x="829206" y="533400"/>
                </a:lnTo>
                <a:lnTo>
                  <a:pt x="794929" y="571500"/>
                </a:lnTo>
                <a:lnTo>
                  <a:pt x="761235" y="596900"/>
                </a:lnTo>
                <a:lnTo>
                  <a:pt x="728132" y="622300"/>
                </a:lnTo>
                <a:lnTo>
                  <a:pt x="695630" y="660400"/>
                </a:lnTo>
                <a:lnTo>
                  <a:pt x="663740" y="685800"/>
                </a:lnTo>
                <a:lnTo>
                  <a:pt x="632471" y="723900"/>
                </a:lnTo>
                <a:lnTo>
                  <a:pt x="601832" y="762000"/>
                </a:lnTo>
                <a:lnTo>
                  <a:pt x="571833" y="787400"/>
                </a:lnTo>
                <a:lnTo>
                  <a:pt x="542484" y="825500"/>
                </a:lnTo>
                <a:lnTo>
                  <a:pt x="513795" y="863600"/>
                </a:lnTo>
                <a:lnTo>
                  <a:pt x="485775" y="889000"/>
                </a:lnTo>
                <a:lnTo>
                  <a:pt x="458434" y="927100"/>
                </a:lnTo>
                <a:lnTo>
                  <a:pt x="431781" y="965200"/>
                </a:lnTo>
                <a:lnTo>
                  <a:pt x="405827" y="1003300"/>
                </a:lnTo>
                <a:lnTo>
                  <a:pt x="380581" y="1041400"/>
                </a:lnTo>
                <a:lnTo>
                  <a:pt x="356053" y="1079500"/>
                </a:lnTo>
                <a:lnTo>
                  <a:pt x="332252" y="1117600"/>
                </a:lnTo>
                <a:lnTo>
                  <a:pt x="309189" y="1155700"/>
                </a:lnTo>
                <a:lnTo>
                  <a:pt x="286872" y="1193800"/>
                </a:lnTo>
                <a:lnTo>
                  <a:pt x="265311" y="1231900"/>
                </a:lnTo>
                <a:lnTo>
                  <a:pt x="244517" y="1282700"/>
                </a:lnTo>
                <a:lnTo>
                  <a:pt x="224498" y="1320800"/>
                </a:lnTo>
                <a:lnTo>
                  <a:pt x="205265" y="1358900"/>
                </a:lnTo>
                <a:lnTo>
                  <a:pt x="186828" y="1397000"/>
                </a:lnTo>
                <a:lnTo>
                  <a:pt x="169195" y="1447800"/>
                </a:lnTo>
                <a:lnTo>
                  <a:pt x="152377" y="1485900"/>
                </a:lnTo>
                <a:lnTo>
                  <a:pt x="136383" y="1524000"/>
                </a:lnTo>
                <a:lnTo>
                  <a:pt x="121223" y="1574800"/>
                </a:lnTo>
                <a:lnTo>
                  <a:pt x="106907" y="1612900"/>
                </a:lnTo>
                <a:lnTo>
                  <a:pt x="93445" y="1663700"/>
                </a:lnTo>
                <a:lnTo>
                  <a:pt x="80845" y="1701800"/>
                </a:lnTo>
                <a:lnTo>
                  <a:pt x="69118" y="1752600"/>
                </a:lnTo>
                <a:lnTo>
                  <a:pt x="58274" y="1790700"/>
                </a:lnTo>
                <a:lnTo>
                  <a:pt x="48322" y="1841500"/>
                </a:lnTo>
                <a:lnTo>
                  <a:pt x="39271" y="1892300"/>
                </a:lnTo>
                <a:lnTo>
                  <a:pt x="31132" y="1930400"/>
                </a:lnTo>
                <a:lnTo>
                  <a:pt x="23915" y="1981200"/>
                </a:lnTo>
                <a:lnTo>
                  <a:pt x="17628" y="2032000"/>
                </a:lnTo>
                <a:lnTo>
                  <a:pt x="12282" y="2070100"/>
                </a:lnTo>
                <a:lnTo>
                  <a:pt x="7886" y="2120900"/>
                </a:lnTo>
                <a:lnTo>
                  <a:pt x="4450" y="2171700"/>
                </a:lnTo>
                <a:lnTo>
                  <a:pt x="1984" y="2222500"/>
                </a:lnTo>
                <a:lnTo>
                  <a:pt x="497" y="2260600"/>
                </a:lnTo>
                <a:lnTo>
                  <a:pt x="0" y="2311400"/>
                </a:lnTo>
                <a:lnTo>
                  <a:pt x="497" y="2362200"/>
                </a:lnTo>
                <a:lnTo>
                  <a:pt x="1984" y="2413000"/>
                </a:lnTo>
                <a:lnTo>
                  <a:pt x="4450" y="2463800"/>
                </a:lnTo>
                <a:lnTo>
                  <a:pt x="7886" y="2501900"/>
                </a:lnTo>
                <a:lnTo>
                  <a:pt x="12282" y="2552700"/>
                </a:lnTo>
                <a:lnTo>
                  <a:pt x="17628" y="2603500"/>
                </a:lnTo>
                <a:lnTo>
                  <a:pt x="23915" y="2654300"/>
                </a:lnTo>
                <a:lnTo>
                  <a:pt x="31132" y="2692400"/>
                </a:lnTo>
                <a:lnTo>
                  <a:pt x="39271" y="2743200"/>
                </a:lnTo>
                <a:lnTo>
                  <a:pt x="48322" y="2794000"/>
                </a:lnTo>
                <a:lnTo>
                  <a:pt x="58274" y="2832100"/>
                </a:lnTo>
                <a:lnTo>
                  <a:pt x="69118" y="2882900"/>
                </a:lnTo>
                <a:lnTo>
                  <a:pt x="80845" y="2921000"/>
                </a:lnTo>
                <a:lnTo>
                  <a:pt x="93445" y="2971800"/>
                </a:lnTo>
                <a:lnTo>
                  <a:pt x="106907" y="3009900"/>
                </a:lnTo>
                <a:lnTo>
                  <a:pt x="121223" y="3060700"/>
                </a:lnTo>
                <a:lnTo>
                  <a:pt x="136383" y="3098800"/>
                </a:lnTo>
                <a:lnTo>
                  <a:pt x="152377" y="3149600"/>
                </a:lnTo>
                <a:lnTo>
                  <a:pt x="169195" y="3187700"/>
                </a:lnTo>
                <a:lnTo>
                  <a:pt x="186828" y="3225800"/>
                </a:lnTo>
                <a:lnTo>
                  <a:pt x="205265" y="3276600"/>
                </a:lnTo>
                <a:lnTo>
                  <a:pt x="224498" y="3314700"/>
                </a:lnTo>
                <a:lnTo>
                  <a:pt x="244517" y="3352800"/>
                </a:lnTo>
                <a:lnTo>
                  <a:pt x="265311" y="3390900"/>
                </a:lnTo>
                <a:lnTo>
                  <a:pt x="286872" y="3429000"/>
                </a:lnTo>
                <a:lnTo>
                  <a:pt x="309189" y="3479800"/>
                </a:lnTo>
                <a:lnTo>
                  <a:pt x="332252" y="3517900"/>
                </a:lnTo>
                <a:lnTo>
                  <a:pt x="356053" y="3556000"/>
                </a:lnTo>
                <a:lnTo>
                  <a:pt x="380581" y="3594100"/>
                </a:lnTo>
                <a:lnTo>
                  <a:pt x="405827" y="3632200"/>
                </a:lnTo>
                <a:lnTo>
                  <a:pt x="431781" y="3657600"/>
                </a:lnTo>
                <a:lnTo>
                  <a:pt x="458434" y="3695700"/>
                </a:lnTo>
                <a:lnTo>
                  <a:pt x="485775" y="3733800"/>
                </a:lnTo>
                <a:lnTo>
                  <a:pt x="513795" y="3771900"/>
                </a:lnTo>
                <a:lnTo>
                  <a:pt x="542484" y="3810000"/>
                </a:lnTo>
                <a:lnTo>
                  <a:pt x="571833" y="3835400"/>
                </a:lnTo>
                <a:lnTo>
                  <a:pt x="601832" y="3873500"/>
                </a:lnTo>
                <a:lnTo>
                  <a:pt x="632471" y="3911600"/>
                </a:lnTo>
                <a:lnTo>
                  <a:pt x="663740" y="3937000"/>
                </a:lnTo>
                <a:lnTo>
                  <a:pt x="695630" y="3975100"/>
                </a:lnTo>
                <a:lnTo>
                  <a:pt x="728132" y="4000500"/>
                </a:lnTo>
                <a:lnTo>
                  <a:pt x="761235" y="4038600"/>
                </a:lnTo>
                <a:lnTo>
                  <a:pt x="794929" y="4064000"/>
                </a:lnTo>
                <a:lnTo>
                  <a:pt x="829206" y="4089400"/>
                </a:lnTo>
                <a:lnTo>
                  <a:pt x="864055" y="4127500"/>
                </a:lnTo>
                <a:lnTo>
                  <a:pt x="899466" y="4152900"/>
                </a:lnTo>
                <a:lnTo>
                  <a:pt x="935431" y="4178300"/>
                </a:lnTo>
                <a:lnTo>
                  <a:pt x="971939" y="4203700"/>
                </a:lnTo>
                <a:lnTo>
                  <a:pt x="1046546" y="4254500"/>
                </a:lnTo>
                <a:lnTo>
                  <a:pt x="3594033" y="4254500"/>
                </a:lnTo>
                <a:lnTo>
                  <a:pt x="3668640" y="4203700"/>
                </a:lnTo>
                <a:lnTo>
                  <a:pt x="3705148" y="4178300"/>
                </a:lnTo>
                <a:lnTo>
                  <a:pt x="3741113" y="4152900"/>
                </a:lnTo>
                <a:lnTo>
                  <a:pt x="3776524" y="4127500"/>
                </a:lnTo>
                <a:lnTo>
                  <a:pt x="3811373" y="4089400"/>
                </a:lnTo>
                <a:lnTo>
                  <a:pt x="3845650" y="4064000"/>
                </a:lnTo>
                <a:lnTo>
                  <a:pt x="3879344" y="4038600"/>
                </a:lnTo>
                <a:lnTo>
                  <a:pt x="3912447" y="4000500"/>
                </a:lnTo>
                <a:lnTo>
                  <a:pt x="3944949" y="3975100"/>
                </a:lnTo>
                <a:lnTo>
                  <a:pt x="3976839" y="3937000"/>
                </a:lnTo>
                <a:lnTo>
                  <a:pt x="4008108" y="3911600"/>
                </a:lnTo>
                <a:lnTo>
                  <a:pt x="4038747" y="3873500"/>
                </a:lnTo>
                <a:lnTo>
                  <a:pt x="4068746" y="3835400"/>
                </a:lnTo>
                <a:lnTo>
                  <a:pt x="4098095" y="3810000"/>
                </a:lnTo>
                <a:lnTo>
                  <a:pt x="4126784" y="3771900"/>
                </a:lnTo>
                <a:lnTo>
                  <a:pt x="4154804" y="3733800"/>
                </a:lnTo>
                <a:lnTo>
                  <a:pt x="4182145" y="3695700"/>
                </a:lnTo>
                <a:lnTo>
                  <a:pt x="4208798" y="3657600"/>
                </a:lnTo>
                <a:lnTo>
                  <a:pt x="4234752" y="3632200"/>
                </a:lnTo>
                <a:lnTo>
                  <a:pt x="4259998" y="3594100"/>
                </a:lnTo>
                <a:lnTo>
                  <a:pt x="4284526" y="3556000"/>
                </a:lnTo>
                <a:lnTo>
                  <a:pt x="4308327" y="3517900"/>
                </a:lnTo>
                <a:lnTo>
                  <a:pt x="4331390" y="3479800"/>
                </a:lnTo>
                <a:lnTo>
                  <a:pt x="4353707" y="3429000"/>
                </a:lnTo>
                <a:lnTo>
                  <a:pt x="4375268" y="3390900"/>
                </a:lnTo>
                <a:lnTo>
                  <a:pt x="4396062" y="3352800"/>
                </a:lnTo>
                <a:lnTo>
                  <a:pt x="4416081" y="3314700"/>
                </a:lnTo>
                <a:lnTo>
                  <a:pt x="4435314" y="3276600"/>
                </a:lnTo>
                <a:lnTo>
                  <a:pt x="4453751" y="3225800"/>
                </a:lnTo>
                <a:lnTo>
                  <a:pt x="4471384" y="3187700"/>
                </a:lnTo>
                <a:lnTo>
                  <a:pt x="4488202" y="3149600"/>
                </a:lnTo>
                <a:lnTo>
                  <a:pt x="4504196" y="3098800"/>
                </a:lnTo>
                <a:lnTo>
                  <a:pt x="4519356" y="3060700"/>
                </a:lnTo>
                <a:lnTo>
                  <a:pt x="4533672" y="3009900"/>
                </a:lnTo>
                <a:lnTo>
                  <a:pt x="4547134" y="2971800"/>
                </a:lnTo>
                <a:lnTo>
                  <a:pt x="4559734" y="2921000"/>
                </a:lnTo>
                <a:lnTo>
                  <a:pt x="4571461" y="2882900"/>
                </a:lnTo>
                <a:lnTo>
                  <a:pt x="4582305" y="2832100"/>
                </a:lnTo>
                <a:lnTo>
                  <a:pt x="4592257" y="2794000"/>
                </a:lnTo>
                <a:lnTo>
                  <a:pt x="4601308" y="2743200"/>
                </a:lnTo>
                <a:lnTo>
                  <a:pt x="4609447" y="2692400"/>
                </a:lnTo>
                <a:lnTo>
                  <a:pt x="4616664" y="2654300"/>
                </a:lnTo>
                <a:lnTo>
                  <a:pt x="4622951" y="2603500"/>
                </a:lnTo>
                <a:lnTo>
                  <a:pt x="4628297" y="2552700"/>
                </a:lnTo>
                <a:lnTo>
                  <a:pt x="4632693" y="2501900"/>
                </a:lnTo>
                <a:lnTo>
                  <a:pt x="4636129" y="2463800"/>
                </a:lnTo>
                <a:lnTo>
                  <a:pt x="4638595" y="2413000"/>
                </a:lnTo>
                <a:lnTo>
                  <a:pt x="4640082" y="2362200"/>
                </a:lnTo>
                <a:lnTo>
                  <a:pt x="4640580" y="2311400"/>
                </a:lnTo>
                <a:lnTo>
                  <a:pt x="4640082" y="2260600"/>
                </a:lnTo>
                <a:lnTo>
                  <a:pt x="4638595" y="2222500"/>
                </a:lnTo>
                <a:lnTo>
                  <a:pt x="4636129" y="2171700"/>
                </a:lnTo>
                <a:lnTo>
                  <a:pt x="4632693" y="2120900"/>
                </a:lnTo>
                <a:lnTo>
                  <a:pt x="4628297" y="2070100"/>
                </a:lnTo>
                <a:lnTo>
                  <a:pt x="4622951" y="2032000"/>
                </a:lnTo>
                <a:lnTo>
                  <a:pt x="4616664" y="1981200"/>
                </a:lnTo>
                <a:lnTo>
                  <a:pt x="4609447" y="1930400"/>
                </a:lnTo>
                <a:lnTo>
                  <a:pt x="4601308" y="1892300"/>
                </a:lnTo>
                <a:lnTo>
                  <a:pt x="4592257" y="1841500"/>
                </a:lnTo>
                <a:lnTo>
                  <a:pt x="4582305" y="1790700"/>
                </a:lnTo>
                <a:lnTo>
                  <a:pt x="4571461" y="1752600"/>
                </a:lnTo>
                <a:lnTo>
                  <a:pt x="4559734" y="1701800"/>
                </a:lnTo>
                <a:lnTo>
                  <a:pt x="4547134" y="1663700"/>
                </a:lnTo>
                <a:lnTo>
                  <a:pt x="4533672" y="1612900"/>
                </a:lnTo>
                <a:lnTo>
                  <a:pt x="4519356" y="1574800"/>
                </a:lnTo>
                <a:lnTo>
                  <a:pt x="4504196" y="1524000"/>
                </a:lnTo>
                <a:lnTo>
                  <a:pt x="4488202" y="1485900"/>
                </a:lnTo>
                <a:lnTo>
                  <a:pt x="4471384" y="1447800"/>
                </a:lnTo>
                <a:lnTo>
                  <a:pt x="4453751" y="1397000"/>
                </a:lnTo>
                <a:lnTo>
                  <a:pt x="4435314" y="1358900"/>
                </a:lnTo>
                <a:lnTo>
                  <a:pt x="4416081" y="1320800"/>
                </a:lnTo>
                <a:lnTo>
                  <a:pt x="4396062" y="1282700"/>
                </a:lnTo>
                <a:lnTo>
                  <a:pt x="4375268" y="1231900"/>
                </a:lnTo>
                <a:lnTo>
                  <a:pt x="4353707" y="1193800"/>
                </a:lnTo>
                <a:lnTo>
                  <a:pt x="4331390" y="1155700"/>
                </a:lnTo>
                <a:lnTo>
                  <a:pt x="4308327" y="1117600"/>
                </a:lnTo>
                <a:lnTo>
                  <a:pt x="4284526" y="1079500"/>
                </a:lnTo>
                <a:lnTo>
                  <a:pt x="4259998" y="1041400"/>
                </a:lnTo>
                <a:lnTo>
                  <a:pt x="4234752" y="1003300"/>
                </a:lnTo>
                <a:lnTo>
                  <a:pt x="4208798" y="965200"/>
                </a:lnTo>
                <a:lnTo>
                  <a:pt x="4182145" y="927100"/>
                </a:lnTo>
                <a:lnTo>
                  <a:pt x="4154804" y="889000"/>
                </a:lnTo>
                <a:lnTo>
                  <a:pt x="4126784" y="863600"/>
                </a:lnTo>
                <a:lnTo>
                  <a:pt x="4098095" y="825500"/>
                </a:lnTo>
                <a:lnTo>
                  <a:pt x="4068746" y="787400"/>
                </a:lnTo>
                <a:lnTo>
                  <a:pt x="4038747" y="762000"/>
                </a:lnTo>
                <a:lnTo>
                  <a:pt x="4008108" y="723900"/>
                </a:lnTo>
                <a:lnTo>
                  <a:pt x="3976839" y="685800"/>
                </a:lnTo>
                <a:lnTo>
                  <a:pt x="3944949" y="660400"/>
                </a:lnTo>
                <a:lnTo>
                  <a:pt x="3912447" y="622300"/>
                </a:lnTo>
                <a:lnTo>
                  <a:pt x="3879344" y="596900"/>
                </a:lnTo>
                <a:lnTo>
                  <a:pt x="3845650" y="571500"/>
                </a:lnTo>
                <a:lnTo>
                  <a:pt x="3811373" y="533400"/>
                </a:lnTo>
                <a:lnTo>
                  <a:pt x="3776524" y="508000"/>
                </a:lnTo>
                <a:lnTo>
                  <a:pt x="3741113" y="482600"/>
                </a:lnTo>
                <a:lnTo>
                  <a:pt x="3705148" y="457200"/>
                </a:lnTo>
                <a:lnTo>
                  <a:pt x="3668640" y="431800"/>
                </a:lnTo>
                <a:lnTo>
                  <a:pt x="3594033" y="381000"/>
                </a:lnTo>
                <a:lnTo>
                  <a:pt x="3517369" y="330200"/>
                </a:lnTo>
                <a:lnTo>
                  <a:pt x="3438726" y="279400"/>
                </a:lnTo>
                <a:lnTo>
                  <a:pt x="3398686" y="266700"/>
                </a:lnTo>
                <a:lnTo>
                  <a:pt x="3317219" y="215900"/>
                </a:lnTo>
                <a:lnTo>
                  <a:pt x="3275811" y="203200"/>
                </a:lnTo>
                <a:lnTo>
                  <a:pt x="3233966" y="177800"/>
                </a:lnTo>
                <a:lnTo>
                  <a:pt x="3149006" y="152400"/>
                </a:lnTo>
                <a:lnTo>
                  <a:pt x="3105909" y="127000"/>
                </a:lnTo>
                <a:lnTo>
                  <a:pt x="2793633" y="38100"/>
                </a:lnTo>
                <a:close/>
              </a:path>
              <a:path w="4640580" h="4254500">
                <a:moveTo>
                  <a:pt x="2701295" y="25400"/>
                </a:moveTo>
                <a:lnTo>
                  <a:pt x="1939284" y="25400"/>
                </a:lnTo>
                <a:lnTo>
                  <a:pt x="1892955" y="38100"/>
                </a:lnTo>
                <a:lnTo>
                  <a:pt x="2747624" y="38100"/>
                </a:lnTo>
                <a:lnTo>
                  <a:pt x="2701295" y="25400"/>
                </a:lnTo>
                <a:close/>
              </a:path>
              <a:path w="4640580" h="4254500">
                <a:moveTo>
                  <a:pt x="2607714" y="12700"/>
                </a:moveTo>
                <a:lnTo>
                  <a:pt x="2032865" y="12700"/>
                </a:lnTo>
                <a:lnTo>
                  <a:pt x="1985924" y="25400"/>
                </a:lnTo>
                <a:lnTo>
                  <a:pt x="2654655" y="25400"/>
                </a:lnTo>
                <a:lnTo>
                  <a:pt x="2607714" y="12700"/>
                </a:lnTo>
                <a:close/>
              </a:path>
              <a:path w="4640580" h="4254500">
                <a:moveTo>
                  <a:pt x="2512968" y="0"/>
                </a:moveTo>
                <a:lnTo>
                  <a:pt x="2127611" y="0"/>
                </a:lnTo>
                <a:lnTo>
                  <a:pt x="2080097" y="12700"/>
                </a:lnTo>
                <a:lnTo>
                  <a:pt x="2560482" y="12700"/>
                </a:lnTo>
                <a:lnTo>
                  <a:pt x="2512968" y="0"/>
                </a:lnTo>
                <a:close/>
              </a:path>
            </a:pathLst>
          </a:custGeom>
          <a:solidFill>
            <a:srgbClr val="1E3C61">
              <a:alpha val="43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6" name="object 6"/>
          <p:cNvSpPr txBox="1"/>
          <p:nvPr/>
        </p:nvSpPr>
        <p:spPr>
          <a:xfrm>
            <a:off x="16614708" y="13257297"/>
            <a:ext cx="1289698" cy="1307554"/>
          </a:xfrm>
          <a:prstGeom prst="rect">
            <a:avLst/>
          </a:prstGeom>
        </p:spPr>
        <p:txBody>
          <a:bodyPr vert="horz" wrap="square" lIns="0" tIns="18050" rIns="0" bIns="0" rtlCol="0">
            <a:spAutoFit/>
          </a:bodyPr>
          <a:lstStyle/>
          <a:p>
            <a:pPr marL="19000" marR="7600" indent="715368">
              <a:spcBef>
                <a:spcPts val="142"/>
              </a:spcBef>
            </a:pPr>
            <a:r>
              <a:rPr lang="uk-UA" sz="4189" b="1" spc="-7" dirty="0">
                <a:solidFill>
                  <a:srgbClr val="FDFFFF"/>
                </a:solidFill>
                <a:latin typeface="Calibri"/>
                <a:cs typeface="Calibri"/>
              </a:rPr>
              <a:t>текст</a:t>
            </a:r>
            <a:endParaRPr sz="4189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5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304336" y="4573587"/>
            <a:ext cx="5125694" cy="15234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/>
              <a:t>Метою </a:t>
            </a:r>
            <a:r>
              <a:rPr lang="ru-RU" sz="3200" dirty="0" err="1"/>
              <a:t>створення</a:t>
            </a:r>
            <a:r>
              <a:rPr lang="ru-RU" sz="3200" dirty="0"/>
              <a:t> ФФБ є </a:t>
            </a:r>
            <a:r>
              <a:rPr lang="ru-RU" sz="3200" dirty="0" err="1"/>
              <a:t>отримання</a:t>
            </a:r>
            <a:r>
              <a:rPr lang="ru-RU" sz="3200" dirty="0"/>
              <a:t> </a:t>
            </a:r>
            <a:r>
              <a:rPr lang="ru-RU" sz="3200" dirty="0" err="1"/>
              <a:t>довірителями</a:t>
            </a:r>
            <a:r>
              <a:rPr lang="ru-RU" sz="3200" dirty="0"/>
              <a:t> ФФБ у </a:t>
            </a:r>
            <a:r>
              <a:rPr lang="ru-RU" sz="3200" dirty="0" err="1"/>
              <a:t>власність</a:t>
            </a:r>
            <a:r>
              <a:rPr lang="ru-RU" sz="3200" dirty="0"/>
              <a:t> </a:t>
            </a:r>
            <a:r>
              <a:rPr lang="ru-RU" sz="3200" b="1" dirty="0" err="1"/>
              <a:t>житла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936921" y="6185955"/>
            <a:ext cx="5042819" cy="34932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/>
              <a:t>Метою </a:t>
            </a:r>
            <a:r>
              <a:rPr lang="ru-RU" sz="3200" dirty="0" err="1"/>
              <a:t>створення</a:t>
            </a:r>
            <a:r>
              <a:rPr lang="ru-RU" sz="3200" dirty="0"/>
              <a:t> ФОН є </a:t>
            </a:r>
            <a:r>
              <a:rPr lang="ru-RU" sz="3200" dirty="0" err="1"/>
              <a:t>отримання</a:t>
            </a:r>
            <a:r>
              <a:rPr lang="ru-RU" sz="3200" dirty="0"/>
              <a:t> </a:t>
            </a:r>
            <a:r>
              <a:rPr lang="ru-RU" sz="3200" b="1" dirty="0"/>
              <a:t>доходу</a:t>
            </a:r>
            <a:r>
              <a:rPr lang="ru-RU" sz="3200" dirty="0"/>
              <a:t> </a:t>
            </a:r>
            <a:r>
              <a:rPr lang="ru-RU" sz="3200" dirty="0" err="1"/>
              <a:t>власниками</a:t>
            </a:r>
            <a:r>
              <a:rPr lang="ru-RU" sz="3200" dirty="0"/>
              <a:t> </a:t>
            </a:r>
            <a:r>
              <a:rPr lang="ru-RU" sz="3200" dirty="0" err="1"/>
              <a:t>сертифікатів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ФОН, в тому </a:t>
            </a:r>
            <a:r>
              <a:rPr lang="ru-RU" sz="3200" dirty="0" err="1"/>
              <a:t>числі</a:t>
            </a:r>
            <a:r>
              <a:rPr lang="ru-RU" sz="3200" dirty="0"/>
              <a:t> шляхом </a:t>
            </a:r>
            <a:r>
              <a:rPr lang="ru-RU" sz="3200" dirty="0" err="1"/>
              <a:t>участі</a:t>
            </a:r>
            <a:r>
              <a:rPr lang="ru-RU" sz="3200" dirty="0"/>
              <a:t> </a:t>
            </a:r>
            <a:r>
              <a:rPr lang="ru-RU" sz="3200" dirty="0" err="1"/>
              <a:t>спільного</a:t>
            </a:r>
            <a:r>
              <a:rPr lang="ru-RU" sz="3200" dirty="0"/>
              <a:t> </a:t>
            </a:r>
            <a:r>
              <a:rPr lang="ru-RU" sz="3200" dirty="0" err="1"/>
              <a:t>інвестора</a:t>
            </a:r>
            <a:r>
              <a:rPr lang="ru-RU" sz="3200" dirty="0"/>
              <a:t> ФОН у </a:t>
            </a:r>
            <a:r>
              <a:rPr lang="ru-RU" sz="3200" dirty="0" err="1"/>
              <a:t>фонді</a:t>
            </a:r>
            <a:r>
              <a:rPr lang="ru-RU" sz="3200" dirty="0"/>
              <a:t> </a:t>
            </a:r>
            <a:r>
              <a:rPr lang="ru-RU" sz="3200" dirty="0" err="1"/>
              <a:t>фінансування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050181" y="2334512"/>
            <a:ext cx="7176845" cy="30008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r"/>
            <a:r>
              <a:rPr lang="ru-RU" sz="3200" dirty="0"/>
              <a:t>Закон України </a:t>
            </a:r>
            <a:r>
              <a:rPr lang="ru-RU" sz="3200" dirty="0" err="1"/>
              <a:t>від</a:t>
            </a:r>
            <a:r>
              <a:rPr lang="ru-RU" sz="3200" dirty="0"/>
              <a:t> 19.06.2003 № </a:t>
            </a:r>
            <a:r>
              <a:rPr lang="ru-RU" sz="3200" b="1" dirty="0"/>
              <a:t>978-</a:t>
            </a:r>
            <a:r>
              <a:rPr lang="en-US" sz="3200" b="1" dirty="0"/>
              <a:t>IV</a:t>
            </a:r>
            <a:endParaRPr lang="en-US" sz="3200" dirty="0"/>
          </a:p>
          <a:p>
            <a:pPr algn="r"/>
            <a:r>
              <a:rPr lang="ru-RU" sz="3200" dirty="0">
                <a:hlinkClick r:id="rId2"/>
              </a:rPr>
              <a:t>Про </a:t>
            </a:r>
            <a:r>
              <a:rPr lang="ru-RU" sz="3200" dirty="0" err="1">
                <a:hlinkClick r:id="rId2"/>
              </a:rPr>
              <a:t>фінансово-кредитні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механізми</a:t>
            </a:r>
            <a:r>
              <a:rPr lang="ru-RU" sz="3200" dirty="0">
                <a:hlinkClick r:id="rId2"/>
              </a:rPr>
              <a:t> і </a:t>
            </a:r>
            <a:r>
              <a:rPr lang="ru-RU" sz="3200" dirty="0" err="1">
                <a:hlinkClick r:id="rId2"/>
              </a:rPr>
              <a:t>управління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майном</a:t>
            </a:r>
            <a:r>
              <a:rPr lang="ru-RU" sz="3200" dirty="0">
                <a:hlinkClick r:id="rId2"/>
              </a:rPr>
              <a:t> </a:t>
            </a:r>
          </a:p>
          <a:p>
            <a:pPr algn="r"/>
            <a:r>
              <a:rPr lang="ru-RU" sz="3200" dirty="0">
                <a:hlinkClick r:id="rId2"/>
              </a:rPr>
              <a:t>при </a:t>
            </a:r>
            <a:r>
              <a:rPr lang="ru-RU" sz="3200" dirty="0" err="1">
                <a:hlinkClick r:id="rId2"/>
              </a:rPr>
              <a:t>будівництві</a:t>
            </a:r>
            <a:r>
              <a:rPr lang="ru-RU" sz="3200" dirty="0">
                <a:hlinkClick r:id="rId2"/>
              </a:rPr>
              <a:t> </a:t>
            </a:r>
            <a:r>
              <a:rPr lang="ru-RU" sz="3200" dirty="0" err="1">
                <a:hlinkClick r:id="rId2"/>
              </a:rPr>
              <a:t>житла</a:t>
            </a:r>
            <a:r>
              <a:rPr lang="ru-RU" sz="3200" dirty="0">
                <a:hlinkClick r:id="rId2"/>
              </a:rPr>
              <a:t> та </a:t>
            </a:r>
            <a:r>
              <a:rPr lang="ru-RU" sz="3200" dirty="0" err="1">
                <a:hlinkClick r:id="rId2"/>
              </a:rPr>
              <a:t>операціях</a:t>
            </a:r>
            <a:r>
              <a:rPr lang="ru-RU" sz="3200" dirty="0">
                <a:hlinkClick r:id="rId2"/>
              </a:rPr>
              <a:t> </a:t>
            </a:r>
            <a:r>
              <a:rPr lang="ru-RU" sz="3200" u="sng" dirty="0">
                <a:hlinkClick r:id="rId2"/>
              </a:rPr>
              <a:t>з</a:t>
            </a:r>
            <a:r>
              <a:rPr lang="ru-RU" sz="3200" u="sng" dirty="0"/>
              <a:t> </a:t>
            </a:r>
            <a:r>
              <a:rPr lang="ru-RU" sz="3200" u="sng" dirty="0" err="1">
                <a:hlinkClick r:id="rId2"/>
              </a:rPr>
              <a:t>нерухомістю</a:t>
            </a:r>
            <a:endParaRPr lang="ru-RU" sz="3200" u="sng" dirty="0"/>
          </a:p>
        </p:txBody>
      </p:sp>
      <p:pic>
        <p:nvPicPr>
          <p:cNvPr id="16" name="Рисунок 1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3393"/>
            <a:ext cx="3698600" cy="14720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97903" y="3743762"/>
            <a:ext cx="4139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err="1" smtClean="0"/>
              <a:t>Договір</a:t>
            </a:r>
            <a:r>
              <a:rPr lang="ru-RU" sz="2800" b="1" u="sng" dirty="0" smtClean="0"/>
              <a:t> </a:t>
            </a:r>
            <a:r>
              <a:rPr lang="ru-RU" sz="2800" b="1" u="sng" dirty="0"/>
              <a:t>про участь у ФФБ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61107" y="4858280"/>
            <a:ext cx="3862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 smtClean="0"/>
              <a:t>Договір</a:t>
            </a:r>
            <a:r>
              <a:rPr lang="ru-RU" sz="2800" b="1" u="sng" dirty="0" smtClean="0"/>
              <a:t> </a:t>
            </a:r>
            <a:r>
              <a:rPr lang="ru-RU" sz="2800" b="1" u="sng" dirty="0"/>
              <a:t>про </a:t>
            </a:r>
            <a:r>
              <a:rPr lang="ru-RU" sz="2800" b="1" u="sng" dirty="0" err="1" smtClean="0"/>
              <a:t>придбання</a:t>
            </a:r>
            <a:endParaRPr lang="ru-RU" sz="2800" b="1" u="sng" dirty="0" smtClean="0"/>
          </a:p>
          <a:p>
            <a:r>
              <a:rPr lang="ru-RU" sz="2800" b="1" u="sng" dirty="0" smtClean="0"/>
              <a:t> </a:t>
            </a:r>
            <a:r>
              <a:rPr lang="ru-RU" sz="2800" b="1" u="sng" dirty="0" err="1"/>
              <a:t>сертифікатів</a:t>
            </a:r>
            <a:r>
              <a:rPr lang="ru-RU" sz="2800" b="1" u="sng" dirty="0"/>
              <a:t> ФОН</a:t>
            </a:r>
            <a:endParaRPr lang="en-US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9208" y="7184423"/>
            <a:ext cx="4361835" cy="1752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</a:rPr>
              <a:t>Стаття</a:t>
            </a:r>
            <a:r>
              <a:rPr lang="ru-RU" b="1" dirty="0" smtClean="0">
                <a:latin typeface="Times New Roman" panose="02020603050405020304" pitchFamily="18" charset="0"/>
              </a:rPr>
              <a:t> 14 Закону України </a:t>
            </a:r>
          </a:p>
          <a:p>
            <a:r>
              <a:rPr lang="ru-RU" b="1" dirty="0" smtClean="0">
                <a:latin typeface="Times New Roman" panose="02020603050405020304" pitchFamily="18" charset="0"/>
              </a:rPr>
              <a:t>№ 978-І</a:t>
            </a:r>
            <a:r>
              <a:rPr lang="en-US" b="1" dirty="0" smtClean="0">
                <a:latin typeface="Times New Roman" panose="02020603050405020304" pitchFamily="18" charset="0"/>
              </a:rPr>
              <a:t>V</a:t>
            </a:r>
            <a:r>
              <a:rPr lang="ru-RU" b="1" dirty="0" smtClean="0">
                <a:latin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</a:rPr>
              <a:t> Порядок </a:t>
            </a:r>
          </a:p>
          <a:p>
            <a:r>
              <a:rPr lang="ru-RU" dirty="0" err="1" smtClean="0">
                <a:latin typeface="Times New Roman" panose="02020603050405020304" pitchFamily="18" charset="0"/>
              </a:rPr>
              <a:t>укладання</a:t>
            </a:r>
            <a:r>
              <a:rPr lang="ru-RU" dirty="0" smtClean="0">
                <a:latin typeface="Times New Roman" panose="02020603050405020304" pitchFamily="18" charset="0"/>
              </a:rPr>
              <a:t> договору 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про участь у ФФБ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0595" y="2317965"/>
            <a:ext cx="6833112" cy="182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40" u="sng" dirty="0">
                <a:solidFill>
                  <a:srgbClr val="FF0000"/>
                </a:solidFill>
              </a:rPr>
              <a:t>Управління </a:t>
            </a:r>
            <a:r>
              <a:rPr lang="uk-UA" sz="3740" u="sng" dirty="0">
                <a:solidFill>
                  <a:srgbClr val="FF0000"/>
                </a:solidFill>
              </a:rPr>
              <a:t>майном при фінансуванні будівництва </a:t>
            </a:r>
            <a:r>
              <a:rPr lang="uk-UA" sz="3740" u="sng" dirty="0">
                <a:solidFill>
                  <a:srgbClr val="FF0000"/>
                </a:solidFill>
              </a:rPr>
              <a:t>житла</a:t>
            </a:r>
            <a:endParaRPr lang="uk-UA" sz="4189" b="1" dirty="0">
              <a:solidFill>
                <a:srgbClr val="FF0000"/>
              </a:solidFill>
            </a:endParaRPr>
          </a:p>
          <a:p>
            <a:endParaRPr lang="en-US" sz="374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>
            <a:off x="-393474" y="7665195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0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168551" y="1548606"/>
            <a:ext cx="15976449" cy="7081597"/>
          </a:xfrm>
        </p:spPr>
        <p:txBody>
          <a:bodyPr>
            <a:noAutofit/>
          </a:bodyPr>
          <a:lstStyle/>
          <a:p>
            <a:pPr algn="r"/>
            <a:endParaRPr lang="ru-RU" sz="2500" dirty="0" smtClean="0"/>
          </a:p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19.06.2003 № </a:t>
            </a:r>
            <a:r>
              <a:rPr lang="ru-RU" sz="3000" b="1" dirty="0" smtClean="0"/>
              <a:t>978-</a:t>
            </a:r>
            <a:r>
              <a:rPr lang="en-US" sz="3000" b="1" dirty="0" smtClean="0"/>
              <a:t>IV</a:t>
            </a:r>
            <a:endParaRPr lang="en-US" sz="3000" dirty="0" smtClean="0"/>
          </a:p>
          <a:p>
            <a:pPr algn="r"/>
            <a:r>
              <a:rPr lang="ru-RU" sz="3000" dirty="0" smtClean="0">
                <a:hlinkClick r:id="rId3"/>
              </a:rPr>
              <a:t>Про </a:t>
            </a:r>
            <a:r>
              <a:rPr lang="ru-RU" sz="3000" dirty="0" err="1">
                <a:hlinkClick r:id="rId3"/>
              </a:rPr>
              <a:t>фінансово-кредитні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механізми</a:t>
            </a:r>
            <a:r>
              <a:rPr lang="ru-RU" sz="3000" dirty="0">
                <a:hlinkClick r:id="rId3"/>
              </a:rPr>
              <a:t> і </a:t>
            </a:r>
            <a:r>
              <a:rPr lang="ru-RU" sz="3000" dirty="0" err="1">
                <a:hlinkClick r:id="rId3"/>
              </a:rPr>
              <a:t>управління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майном</a:t>
            </a:r>
            <a:r>
              <a:rPr lang="ru-RU" sz="3000" dirty="0">
                <a:hlinkClick r:id="rId3"/>
              </a:rPr>
              <a:t> </a:t>
            </a:r>
            <a:endParaRPr lang="ru-RU" sz="3000" dirty="0" smtClean="0">
              <a:hlinkClick r:id="rId3"/>
            </a:endParaRPr>
          </a:p>
          <a:p>
            <a:pPr algn="r"/>
            <a:r>
              <a:rPr lang="ru-RU" sz="3000" dirty="0" smtClean="0">
                <a:hlinkClick r:id="rId3"/>
              </a:rPr>
              <a:t>при </a:t>
            </a:r>
            <a:r>
              <a:rPr lang="ru-RU" sz="3000" dirty="0" err="1">
                <a:hlinkClick r:id="rId3"/>
              </a:rPr>
              <a:t>будівництві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житла</a:t>
            </a:r>
            <a:r>
              <a:rPr lang="ru-RU" sz="3000" dirty="0">
                <a:hlinkClick r:id="rId3"/>
              </a:rPr>
              <a:t> та </a:t>
            </a:r>
            <a:r>
              <a:rPr lang="ru-RU" sz="3000" dirty="0" err="1">
                <a:hlinkClick r:id="rId3"/>
              </a:rPr>
              <a:t>операціях</a:t>
            </a:r>
            <a:r>
              <a:rPr lang="ru-RU" sz="3000" dirty="0">
                <a:hlinkClick r:id="rId3"/>
              </a:rPr>
              <a:t> </a:t>
            </a:r>
            <a:r>
              <a:rPr lang="ru-RU" sz="3000" u="sng" dirty="0" smtClean="0">
                <a:hlinkClick r:id="rId3"/>
              </a:rPr>
              <a:t>з</a:t>
            </a:r>
            <a:r>
              <a:rPr lang="ru-RU" sz="3000" u="sng" dirty="0" smtClean="0"/>
              <a:t> </a:t>
            </a:r>
            <a:r>
              <a:rPr lang="ru-RU" sz="3000" u="sng" dirty="0" err="1" smtClean="0">
                <a:hlinkClick r:id="rId3"/>
              </a:rPr>
              <a:t>нерухомістю</a:t>
            </a:r>
            <a:endParaRPr lang="ru-RU" sz="3000" u="sng" dirty="0"/>
          </a:p>
          <a:p>
            <a:pPr algn="just"/>
            <a:endParaRPr lang="ru-RU" sz="3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b="1" dirty="0" err="1" smtClean="0">
                <a:solidFill>
                  <a:schemeClr val="tx1"/>
                </a:solidFill>
              </a:rPr>
              <a:t>Договір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про участь у ФФБ </a:t>
            </a:r>
            <a:r>
              <a:rPr lang="ru-RU" sz="3200" dirty="0">
                <a:solidFill>
                  <a:schemeClr val="tx1"/>
                </a:solidFill>
              </a:rPr>
              <a:t>- </a:t>
            </a:r>
            <a:r>
              <a:rPr lang="ru-RU" sz="3200" dirty="0" err="1">
                <a:solidFill>
                  <a:schemeClr val="tx1"/>
                </a:solidFill>
              </a:rPr>
              <a:t>договір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відповідно</a:t>
            </a:r>
            <a:r>
              <a:rPr lang="ru-RU" sz="3200" dirty="0">
                <a:solidFill>
                  <a:schemeClr val="tx1"/>
                </a:solidFill>
              </a:rPr>
              <a:t> до </a:t>
            </a:r>
            <a:r>
              <a:rPr lang="ru-RU" sz="3200" dirty="0" err="1">
                <a:solidFill>
                  <a:schemeClr val="tx1"/>
                </a:solidFill>
              </a:rPr>
              <a:t>якого</a:t>
            </a:r>
            <a:r>
              <a:rPr lang="ru-RU" sz="3200" dirty="0">
                <a:solidFill>
                  <a:schemeClr val="tx1"/>
                </a:solidFill>
              </a:rPr>
              <a:t> одна сторона (</a:t>
            </a:r>
            <a:r>
              <a:rPr lang="ru-RU" sz="3200" dirty="0" err="1">
                <a:solidFill>
                  <a:schemeClr val="tx1"/>
                </a:solidFill>
              </a:rPr>
              <a:t>довіритель</a:t>
            </a:r>
            <a:r>
              <a:rPr lang="ru-RU" sz="3200" dirty="0">
                <a:solidFill>
                  <a:schemeClr val="tx1"/>
                </a:solidFill>
              </a:rPr>
              <a:t>) </a:t>
            </a:r>
            <a:r>
              <a:rPr lang="ru-RU" sz="3200" dirty="0" err="1">
                <a:solidFill>
                  <a:schemeClr val="tx1"/>
                </a:solidFill>
              </a:rPr>
              <a:t>передає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кошти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управління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управителю ФФБ</a:t>
            </a:r>
            <a:r>
              <a:rPr lang="ru-RU" sz="3200" dirty="0">
                <a:solidFill>
                  <a:schemeClr val="tx1"/>
                </a:solidFill>
              </a:rPr>
              <a:t>, а друга сторона (управитель ФФБ) </a:t>
            </a:r>
            <a:r>
              <a:rPr lang="ru-RU" sz="3200" dirty="0" err="1">
                <a:solidFill>
                  <a:schemeClr val="tx1"/>
                </a:solidFill>
              </a:rPr>
              <a:t>зобов’язана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закріпити</a:t>
            </a:r>
            <a:r>
              <a:rPr lang="ru-RU" sz="3200" dirty="0">
                <a:solidFill>
                  <a:schemeClr val="tx1"/>
                </a:solidFill>
              </a:rPr>
              <a:t> за </a:t>
            </a:r>
            <a:r>
              <a:rPr lang="ru-RU" sz="3200" dirty="0" err="1">
                <a:solidFill>
                  <a:schemeClr val="tx1"/>
                </a:solidFill>
              </a:rPr>
              <a:t>довірителем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об’єкт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інвестування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забезпечити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державну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реєстрацію</a:t>
            </a:r>
            <a:r>
              <a:rPr lang="ru-RU" sz="3200" dirty="0">
                <a:solidFill>
                  <a:schemeClr val="tx1"/>
                </a:solidFill>
              </a:rPr>
              <a:t> за </a:t>
            </a:r>
            <a:r>
              <a:rPr lang="ru-RU" sz="3200" dirty="0" err="1">
                <a:solidFill>
                  <a:schemeClr val="tx1"/>
                </a:solidFill>
              </a:rPr>
              <a:t>довірителем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спеціального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майнового</a:t>
            </a:r>
            <a:r>
              <a:rPr lang="ru-RU" sz="3200" dirty="0">
                <a:solidFill>
                  <a:schemeClr val="tx1"/>
                </a:solidFill>
              </a:rPr>
              <a:t> права на </a:t>
            </a:r>
            <a:r>
              <a:rPr lang="ru-RU" sz="3200" dirty="0" err="1">
                <a:solidFill>
                  <a:schemeClr val="tx1"/>
                </a:solidFill>
              </a:rPr>
              <a:t>об’єкт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інвестування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здійснити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інші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дії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визначені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цим</a:t>
            </a:r>
            <a:r>
              <a:rPr lang="ru-RU" sz="3200" dirty="0">
                <a:solidFill>
                  <a:schemeClr val="tx1"/>
                </a:solidFill>
              </a:rPr>
              <a:t> Законом та </a:t>
            </a:r>
            <a:r>
              <a:rPr lang="ru-RU" sz="3200" dirty="0">
                <a:solidFill>
                  <a:schemeClr val="tx1"/>
                </a:solidFill>
                <a:hlinkClick r:id="rId4"/>
              </a:rPr>
              <a:t>Законом України</a:t>
            </a:r>
            <a:r>
              <a:rPr lang="ru-RU" sz="3200" dirty="0">
                <a:solidFill>
                  <a:schemeClr val="tx1"/>
                </a:solidFill>
              </a:rPr>
              <a:t> "Про </a:t>
            </a:r>
            <a:r>
              <a:rPr lang="ru-RU" sz="3200" dirty="0" err="1">
                <a:solidFill>
                  <a:schemeClr val="tx1"/>
                </a:solidFill>
              </a:rPr>
              <a:t>гарантування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речових</a:t>
            </a:r>
            <a:r>
              <a:rPr lang="ru-RU" sz="3200" dirty="0">
                <a:solidFill>
                  <a:schemeClr val="tx1"/>
                </a:solidFill>
              </a:rPr>
              <a:t> прав на </a:t>
            </a:r>
            <a:r>
              <a:rPr lang="ru-RU" sz="3200" dirty="0" err="1">
                <a:solidFill>
                  <a:schemeClr val="tx1"/>
                </a:solidFill>
              </a:rPr>
              <a:t>об’єкти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нерухомого</a:t>
            </a:r>
            <a:r>
              <a:rPr lang="ru-RU" sz="3200" dirty="0">
                <a:solidFill>
                  <a:schemeClr val="tx1"/>
                </a:solidFill>
              </a:rPr>
              <a:t> майна, </a:t>
            </a:r>
            <a:r>
              <a:rPr lang="ru-RU" sz="3200" dirty="0" err="1">
                <a:solidFill>
                  <a:schemeClr val="tx1"/>
                </a:solidFill>
              </a:rPr>
              <a:t>які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будуть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споруджені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майбутньому</a:t>
            </a:r>
            <a:r>
              <a:rPr lang="ru-RU" sz="3200" dirty="0" smtClean="0">
                <a:solidFill>
                  <a:schemeClr val="tx1"/>
                </a:solidFill>
              </a:rPr>
              <a:t>".</a:t>
            </a:r>
          </a:p>
          <a:p>
            <a:pPr algn="just"/>
            <a:endParaRPr lang="ru-RU" sz="3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b="1" dirty="0" smtClean="0">
                <a:solidFill>
                  <a:schemeClr val="tx1"/>
                </a:solidFill>
              </a:rPr>
              <a:t>Управителем </a:t>
            </a:r>
            <a:r>
              <a:rPr lang="ru-RU" sz="3200" b="1" dirty="0" err="1">
                <a:solidFill>
                  <a:schemeClr val="tx1"/>
                </a:solidFill>
              </a:rPr>
              <a:t>може</a:t>
            </a:r>
            <a:r>
              <a:rPr lang="ru-RU" sz="3200" b="1" dirty="0">
                <a:solidFill>
                  <a:schemeClr val="tx1"/>
                </a:solidFill>
              </a:rPr>
              <a:t> бути </a:t>
            </a:r>
            <a:r>
              <a:rPr lang="ru-RU" sz="3200" b="1" u="sng" dirty="0" err="1">
                <a:solidFill>
                  <a:schemeClr val="tx1"/>
                </a:solidFill>
              </a:rPr>
              <a:t>фінансова</a:t>
            </a:r>
            <a:r>
              <a:rPr lang="ru-RU" sz="3200" b="1" u="sng" dirty="0">
                <a:solidFill>
                  <a:schemeClr val="tx1"/>
                </a:solidFill>
              </a:rPr>
              <a:t> </a:t>
            </a:r>
            <a:r>
              <a:rPr lang="ru-RU" sz="3200" b="1" u="sng" dirty="0" err="1">
                <a:solidFill>
                  <a:schemeClr val="tx1"/>
                </a:solidFill>
              </a:rPr>
              <a:t>установа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статутний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капітал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якої</a:t>
            </a:r>
            <a:r>
              <a:rPr lang="ru-RU" sz="3200" dirty="0">
                <a:solidFill>
                  <a:schemeClr val="tx1"/>
                </a:solidFill>
              </a:rPr>
              <a:t> становить </a:t>
            </a:r>
            <a:r>
              <a:rPr lang="ru-RU" sz="3200" u="sng" dirty="0">
                <a:solidFill>
                  <a:schemeClr val="tx1"/>
                </a:solidFill>
              </a:rPr>
              <a:t>не </a:t>
            </a:r>
            <a:r>
              <a:rPr lang="ru-RU" sz="3200" u="sng" dirty="0" err="1">
                <a:solidFill>
                  <a:schemeClr val="tx1"/>
                </a:solidFill>
              </a:rPr>
              <a:t>менше</a:t>
            </a:r>
            <a:r>
              <a:rPr lang="ru-RU" sz="3200" u="sng" dirty="0">
                <a:solidFill>
                  <a:schemeClr val="tx1"/>
                </a:solidFill>
              </a:rPr>
              <a:t> одного </a:t>
            </a:r>
            <a:r>
              <a:rPr lang="ru-RU" sz="3200" u="sng" dirty="0" err="1">
                <a:solidFill>
                  <a:schemeClr val="tx1"/>
                </a:solidFill>
              </a:rPr>
              <a:t>мільйона</a:t>
            </a:r>
            <a:r>
              <a:rPr lang="ru-RU" sz="3200" u="sng" dirty="0">
                <a:solidFill>
                  <a:schemeClr val="tx1"/>
                </a:solidFill>
              </a:rPr>
              <a:t> </a:t>
            </a:r>
            <a:r>
              <a:rPr lang="ru-RU" sz="3200" u="sng" dirty="0" err="1">
                <a:solidFill>
                  <a:schemeClr val="tx1"/>
                </a:solidFill>
              </a:rPr>
              <a:t>євро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який</a:t>
            </a:r>
            <a:r>
              <a:rPr lang="ru-RU" sz="3200" dirty="0">
                <a:solidFill>
                  <a:schemeClr val="tx1"/>
                </a:solidFill>
              </a:rPr>
              <a:t> повинен бути </a:t>
            </a:r>
            <a:r>
              <a:rPr lang="ru-RU" sz="3200" dirty="0" err="1">
                <a:solidFill>
                  <a:schemeClr val="tx1"/>
                </a:solidFill>
              </a:rPr>
              <a:t>повністю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сплачений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виключно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грошовими</a:t>
            </a:r>
            <a:r>
              <a:rPr lang="ru-RU" sz="3200" dirty="0">
                <a:solidFill>
                  <a:schemeClr val="tx1"/>
                </a:solidFill>
              </a:rPr>
              <a:t> коштами до початку </a:t>
            </a:r>
            <a:r>
              <a:rPr lang="ru-RU" sz="3200" dirty="0" err="1">
                <a:solidFill>
                  <a:schemeClr val="tx1"/>
                </a:solidFill>
              </a:rPr>
              <a:t>залучення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коштів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установників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управління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майном</a:t>
            </a:r>
            <a:r>
              <a:rPr lang="ru-RU" sz="3200" dirty="0" smtClean="0">
                <a:solidFill>
                  <a:schemeClr val="tx1"/>
                </a:solidFill>
              </a:rPr>
              <a:t>, та </a:t>
            </a:r>
            <a:r>
              <a:rPr lang="ru-RU" sz="3200" dirty="0" err="1" smtClean="0">
                <a:solidFill>
                  <a:schemeClr val="tx1"/>
                </a:solidFill>
              </a:rPr>
              <a:t>має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u="sng" dirty="0" err="1" smtClean="0">
                <a:solidFill>
                  <a:schemeClr val="tx1"/>
                </a:solidFill>
              </a:rPr>
              <a:t>ліцензію</a:t>
            </a:r>
            <a:r>
              <a:rPr lang="ru-RU" sz="3200" u="sng" dirty="0" smtClean="0">
                <a:solidFill>
                  <a:schemeClr val="tx1"/>
                </a:solidFill>
              </a:rPr>
              <a:t> НКЦПФР.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720010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11920"/>
            <a:ext cx="12528856" cy="769492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7600">
              <a:lnSpc>
                <a:spcPts val="5177"/>
              </a:lnSpc>
              <a:spcBef>
                <a:spcPts val="800"/>
              </a:spcBef>
            </a:pPr>
            <a:r>
              <a:rPr lang="uk-UA" spc="-7" dirty="0" smtClean="0"/>
              <a:t>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7</a:t>
            </a:fld>
            <a:endParaRPr sz="1795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3600" y="1877650"/>
            <a:ext cx="13792201" cy="6420938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r>
              <a:rPr lang="ru-RU" sz="3200" dirty="0" err="1"/>
              <a:t>Фінансова</a:t>
            </a:r>
            <a:r>
              <a:rPr lang="ru-RU" sz="3200" dirty="0"/>
              <a:t> </a:t>
            </a:r>
            <a:r>
              <a:rPr lang="ru-RU" sz="3200" dirty="0" err="1"/>
              <a:t>установа</a:t>
            </a:r>
            <a:r>
              <a:rPr lang="ru-RU" sz="3200" dirty="0"/>
              <a:t>, яка </a:t>
            </a:r>
            <a:r>
              <a:rPr lang="ru-RU" sz="3200" dirty="0" err="1"/>
              <a:t>відповідає</a:t>
            </a:r>
            <a:r>
              <a:rPr lang="ru-RU" sz="3200" dirty="0"/>
              <a:t> </a:t>
            </a:r>
            <a:r>
              <a:rPr lang="ru-RU" sz="3200" dirty="0" err="1"/>
              <a:t>вимогам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Закону, </a:t>
            </a:r>
            <a:r>
              <a:rPr lang="ru-RU" sz="3200" dirty="0" err="1"/>
              <a:t>може</a:t>
            </a:r>
            <a:r>
              <a:rPr lang="ru-RU" sz="3200" dirty="0"/>
              <a:t> за </a:t>
            </a:r>
            <a:r>
              <a:rPr lang="ru-RU" sz="3200" dirty="0" err="1"/>
              <a:t>власною</a:t>
            </a:r>
            <a:r>
              <a:rPr lang="ru-RU" sz="3200" dirty="0"/>
              <a:t> </a:t>
            </a:r>
            <a:r>
              <a:rPr lang="ru-RU" sz="3200" dirty="0" err="1"/>
              <a:t>ініціативою</a:t>
            </a:r>
            <a:r>
              <a:rPr lang="ru-RU" sz="3200" dirty="0"/>
              <a:t> </a:t>
            </a:r>
            <a:r>
              <a:rPr lang="ru-RU" sz="3200" dirty="0" err="1"/>
              <a:t>створити</a:t>
            </a:r>
            <a:r>
              <a:rPr lang="ru-RU" sz="3200" dirty="0"/>
              <a:t> ФФБ. </a:t>
            </a:r>
            <a:r>
              <a:rPr lang="ru-RU" sz="3200" dirty="0">
                <a:solidFill>
                  <a:srgbClr val="FF0000"/>
                </a:solidFill>
              </a:rPr>
              <a:t>ФФБ не є </a:t>
            </a:r>
            <a:r>
              <a:rPr lang="ru-RU" sz="3200" dirty="0" err="1">
                <a:solidFill>
                  <a:srgbClr val="FF0000"/>
                </a:solidFill>
              </a:rPr>
              <a:t>юридичною</a:t>
            </a:r>
            <a:r>
              <a:rPr lang="ru-RU" sz="3200" dirty="0">
                <a:solidFill>
                  <a:srgbClr val="FF0000"/>
                </a:solidFill>
              </a:rPr>
              <a:t> особою.</a:t>
            </a:r>
          </a:p>
          <a:p>
            <a:endParaRPr lang="ru-RU" sz="3200" dirty="0" smtClean="0"/>
          </a:p>
          <a:p>
            <a:r>
              <a:rPr lang="ru-RU" sz="3200" dirty="0" smtClean="0"/>
              <a:t>ФФБ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видів</a:t>
            </a:r>
            <a:r>
              <a:rPr lang="ru-RU" sz="3200" dirty="0"/>
              <a:t> - </a:t>
            </a:r>
            <a:r>
              <a:rPr lang="ru-RU" sz="3200" b="1" u="sng" dirty="0"/>
              <a:t>ФФБ виду А та ФФБ виду Б.</a:t>
            </a:r>
          </a:p>
          <a:p>
            <a:endParaRPr lang="ru-RU" sz="3200" b="1" dirty="0" smtClean="0"/>
          </a:p>
          <a:p>
            <a:pPr algn="just"/>
            <a:r>
              <a:rPr lang="ru-RU" sz="3200" b="1" dirty="0" smtClean="0"/>
              <a:t>Для </a:t>
            </a:r>
            <a:r>
              <a:rPr lang="ru-RU" sz="3200" b="1" dirty="0"/>
              <a:t>ФФБ виду </a:t>
            </a:r>
            <a:r>
              <a:rPr lang="ru-RU" sz="3200" b="1" dirty="0" smtClean="0"/>
              <a:t>А: </a:t>
            </a:r>
            <a:r>
              <a:rPr lang="ru-RU" sz="3200" dirty="0" err="1"/>
              <a:t>поточну</a:t>
            </a:r>
            <a:r>
              <a:rPr lang="ru-RU" sz="3200" dirty="0"/>
              <a:t> </a:t>
            </a:r>
            <a:r>
              <a:rPr lang="ru-RU" sz="3200" dirty="0" smtClean="0"/>
              <a:t>ЦІНУ </a:t>
            </a:r>
            <a:r>
              <a:rPr lang="ru-RU" sz="3200" dirty="0" err="1"/>
              <a:t>вимірної</a:t>
            </a:r>
            <a:r>
              <a:rPr lang="ru-RU" sz="3200" dirty="0"/>
              <a:t> </a:t>
            </a:r>
            <a:r>
              <a:rPr lang="ru-RU" sz="3200" dirty="0" err="1"/>
              <a:t>одиниці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, </a:t>
            </a:r>
            <a:r>
              <a:rPr lang="ru-RU" sz="3200" dirty="0" err="1"/>
              <a:t>споживчі</a:t>
            </a:r>
            <a:r>
              <a:rPr lang="ru-RU" sz="3200" dirty="0"/>
              <a:t> </a:t>
            </a:r>
            <a:r>
              <a:rPr lang="ru-RU" sz="3200" dirty="0" err="1"/>
              <a:t>властивості</a:t>
            </a:r>
            <a:r>
              <a:rPr lang="ru-RU" sz="3200" dirty="0"/>
              <a:t> </a:t>
            </a:r>
            <a:r>
              <a:rPr lang="ru-RU" sz="3200" dirty="0" err="1"/>
              <a:t>об’єктів</a:t>
            </a:r>
            <a:r>
              <a:rPr lang="ru-RU" sz="3200" dirty="0"/>
              <a:t> </a:t>
            </a:r>
            <a:r>
              <a:rPr lang="ru-RU" sz="3200" dirty="0" err="1"/>
              <a:t>інвестування</a:t>
            </a:r>
            <a:r>
              <a:rPr lang="ru-RU" sz="3200" dirty="0"/>
              <a:t> та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, </a:t>
            </a:r>
            <a:r>
              <a:rPr lang="ru-RU" sz="3200" dirty="0" err="1"/>
              <a:t>коефіцієнти</a:t>
            </a:r>
            <a:r>
              <a:rPr lang="ru-RU" sz="3200" dirty="0"/>
              <a:t> поверху та </a:t>
            </a:r>
            <a:r>
              <a:rPr lang="ru-RU" sz="3200" dirty="0" err="1"/>
              <a:t>комфортності</a:t>
            </a:r>
            <a:r>
              <a:rPr lang="ru-RU" sz="3200" dirty="0"/>
              <a:t> </a:t>
            </a:r>
            <a:r>
              <a:rPr lang="ru-RU" sz="3200" dirty="0" smtClean="0"/>
              <a:t>ВИЗНАЧАЄ </a:t>
            </a:r>
            <a:r>
              <a:rPr lang="ru-RU" sz="3200" b="1" dirty="0" smtClean="0"/>
              <a:t>ЗАБУДОВНИК</a:t>
            </a:r>
            <a:r>
              <a:rPr lang="ru-RU" sz="3200" dirty="0" smtClean="0"/>
              <a:t>, </a:t>
            </a:r>
            <a:r>
              <a:rPr lang="ru-RU" sz="3200" dirty="0"/>
              <a:t>при </a:t>
            </a:r>
            <a:r>
              <a:rPr lang="ru-RU" sz="3200" dirty="0" err="1"/>
              <a:t>цьому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smtClean="0"/>
              <a:t>ПРИЙМАЄ </a:t>
            </a:r>
            <a:r>
              <a:rPr lang="ru-RU" sz="3200" dirty="0"/>
              <a:t>на себе </a:t>
            </a:r>
            <a:r>
              <a:rPr lang="ru-RU" sz="3200" b="1" u="sng" dirty="0" smtClean="0"/>
              <a:t>РИЗИК</a:t>
            </a:r>
            <a:r>
              <a:rPr lang="ru-RU" sz="3200" dirty="0" smtClean="0"/>
              <a:t>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недостатності</a:t>
            </a:r>
            <a:r>
              <a:rPr lang="ru-RU" sz="3200" dirty="0"/>
              <a:t> </a:t>
            </a:r>
            <a:r>
              <a:rPr lang="ru-RU" sz="3200" dirty="0" err="1"/>
              <a:t>залучених</a:t>
            </a:r>
            <a:r>
              <a:rPr lang="ru-RU" sz="3200" dirty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на </a:t>
            </a:r>
            <a:r>
              <a:rPr lang="ru-RU" sz="3200" dirty="0" err="1"/>
              <a:t>спорудження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 та </a:t>
            </a:r>
            <a:r>
              <a:rPr lang="ru-RU" sz="3200" dirty="0" err="1"/>
              <a:t>зобов’язаний</a:t>
            </a:r>
            <a:r>
              <a:rPr lang="ru-RU" sz="3200" dirty="0"/>
              <a:t> </a:t>
            </a:r>
            <a:r>
              <a:rPr lang="ru-RU" sz="3200" dirty="0" err="1"/>
              <a:t>своєчасно</a:t>
            </a:r>
            <a:r>
              <a:rPr lang="ru-RU" sz="3200" dirty="0"/>
              <a:t> ввести </a:t>
            </a:r>
            <a:r>
              <a:rPr lang="ru-RU" sz="3200" dirty="0" err="1"/>
              <a:t>його</a:t>
            </a:r>
            <a:r>
              <a:rPr lang="ru-RU" sz="3200" dirty="0"/>
              <a:t> в </a:t>
            </a:r>
            <a:r>
              <a:rPr lang="ru-RU" sz="3200" dirty="0" err="1"/>
              <a:t>експлуатацію</a:t>
            </a:r>
            <a:r>
              <a:rPr lang="ru-RU" sz="3200" dirty="0"/>
              <a:t>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проектної</a:t>
            </a:r>
            <a:r>
              <a:rPr lang="ru-RU" sz="3200" dirty="0"/>
              <a:t> </a:t>
            </a:r>
            <a:r>
              <a:rPr lang="ru-RU" sz="3200" dirty="0" err="1"/>
              <a:t>документації</a:t>
            </a:r>
            <a:r>
              <a:rPr lang="ru-RU" sz="3200" dirty="0"/>
              <a:t> і </a:t>
            </a:r>
            <a:r>
              <a:rPr lang="ru-RU" sz="3200" dirty="0" err="1"/>
              <a:t>виконати</a:t>
            </a:r>
            <a:r>
              <a:rPr lang="ru-RU" sz="3200" dirty="0"/>
              <a:t> </a:t>
            </a:r>
            <a:r>
              <a:rPr lang="ru-RU" sz="3200" dirty="0" err="1"/>
              <a:t>усі</a:t>
            </a:r>
            <a:r>
              <a:rPr lang="ru-RU" sz="3200" dirty="0"/>
              <a:t> </a:t>
            </a:r>
            <a:r>
              <a:rPr lang="ru-RU" sz="3200" dirty="0" err="1"/>
              <a:t>необхідні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для </a:t>
            </a:r>
            <a:r>
              <a:rPr lang="ru-RU" sz="3200" dirty="0" err="1"/>
              <a:t>дотримання</a:t>
            </a:r>
            <a:r>
              <a:rPr lang="ru-RU" sz="3200" dirty="0"/>
              <a:t> </a:t>
            </a:r>
            <a:r>
              <a:rPr lang="ru-RU" sz="3200" dirty="0" err="1"/>
              <a:t>технічних</a:t>
            </a:r>
            <a:r>
              <a:rPr lang="ru-RU" sz="3200" dirty="0"/>
              <a:t> характеристик </a:t>
            </a:r>
            <a:r>
              <a:rPr lang="ru-RU" sz="3200" dirty="0" err="1"/>
              <a:t>об’єктів</a:t>
            </a:r>
            <a:r>
              <a:rPr lang="ru-RU" sz="3200" dirty="0"/>
              <a:t> </a:t>
            </a:r>
            <a:r>
              <a:rPr lang="ru-RU" sz="3200" dirty="0" err="1"/>
              <a:t>інвестування</a:t>
            </a:r>
            <a:r>
              <a:rPr lang="ru-RU" sz="3200" dirty="0"/>
              <a:t> та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, </a:t>
            </a:r>
            <a:r>
              <a:rPr lang="ru-RU" sz="3200" dirty="0" smtClean="0"/>
              <a:t>НЕЗАЛЕЖНО ВІД ОБСЯГУ ФІНАНСУВАННЯ.</a:t>
            </a:r>
            <a:endParaRPr lang="ru-RU" sz="3200" dirty="0"/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>
            <a:off x="15557995" y="-808537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5121067" y="-133781"/>
            <a:ext cx="12125450" cy="14247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600" b="0" i="0">
                <a:solidFill>
                  <a:srgbClr val="1E3C61"/>
                </a:solidFill>
                <a:latin typeface="Calibri"/>
                <a:ea typeface="+mn-ea"/>
                <a:cs typeface="Calibri"/>
              </a:defRPr>
            </a:lvl1pPr>
            <a:lvl2pPr marL="684017">
              <a:defRPr>
                <a:latin typeface="+mn-lt"/>
                <a:ea typeface="+mn-ea"/>
                <a:cs typeface="+mn-cs"/>
              </a:defRPr>
            </a:lvl2pPr>
            <a:lvl3pPr marL="1368034">
              <a:defRPr>
                <a:latin typeface="+mn-lt"/>
                <a:ea typeface="+mn-ea"/>
                <a:cs typeface="+mn-cs"/>
              </a:defRPr>
            </a:lvl3pPr>
            <a:lvl4pPr marL="2052051">
              <a:defRPr>
                <a:latin typeface="+mn-lt"/>
                <a:ea typeface="+mn-ea"/>
                <a:cs typeface="+mn-cs"/>
              </a:defRPr>
            </a:lvl4pPr>
            <a:lvl5pPr marL="2736068">
              <a:defRPr>
                <a:latin typeface="+mn-lt"/>
                <a:ea typeface="+mn-ea"/>
                <a:cs typeface="+mn-cs"/>
              </a:defRPr>
            </a:lvl5pPr>
            <a:lvl6pPr marL="3420085">
              <a:defRPr>
                <a:latin typeface="+mn-lt"/>
                <a:ea typeface="+mn-ea"/>
                <a:cs typeface="+mn-cs"/>
              </a:defRPr>
            </a:lvl6pPr>
            <a:lvl7pPr marL="4104102">
              <a:defRPr>
                <a:latin typeface="+mn-lt"/>
                <a:ea typeface="+mn-ea"/>
                <a:cs typeface="+mn-cs"/>
              </a:defRPr>
            </a:lvl7pPr>
            <a:lvl8pPr marL="4788118">
              <a:defRPr>
                <a:latin typeface="+mn-lt"/>
                <a:ea typeface="+mn-ea"/>
                <a:cs typeface="+mn-cs"/>
              </a:defRPr>
            </a:lvl8pPr>
            <a:lvl9pPr marL="5472135">
              <a:defRPr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endParaRPr lang="ru-RU" sz="2500" kern="0" dirty="0" smtClean="0"/>
          </a:p>
          <a:p>
            <a:pPr algn="r" defTabSz="914400"/>
            <a:r>
              <a:rPr lang="ru-RU" sz="3000" kern="0" dirty="0" smtClean="0"/>
              <a:t>Закон України </a:t>
            </a:r>
            <a:r>
              <a:rPr lang="ru-RU" sz="3000" kern="0" dirty="0" err="1" smtClean="0"/>
              <a:t>від</a:t>
            </a:r>
            <a:r>
              <a:rPr lang="ru-RU" sz="3000" kern="0" dirty="0" smtClean="0"/>
              <a:t> 19.06.2003 № </a:t>
            </a:r>
            <a:r>
              <a:rPr lang="ru-RU" sz="3000" b="1" kern="0" dirty="0" smtClean="0"/>
              <a:t>978-</a:t>
            </a:r>
            <a:r>
              <a:rPr lang="en-US" sz="3000" b="1" kern="0" dirty="0" smtClean="0"/>
              <a:t>IV</a:t>
            </a:r>
            <a:endParaRPr lang="en-US" sz="3000" kern="0" dirty="0" smtClean="0"/>
          </a:p>
          <a:p>
            <a:pPr algn="r" defTabSz="914400"/>
            <a:r>
              <a:rPr lang="ru-RU" sz="3000" kern="0" dirty="0" smtClean="0">
                <a:hlinkClick r:id="rId3"/>
              </a:rPr>
              <a:t>Про </a:t>
            </a:r>
            <a:r>
              <a:rPr lang="ru-RU" sz="3000" kern="0" dirty="0" err="1" smtClean="0">
                <a:hlinkClick r:id="rId3"/>
              </a:rPr>
              <a:t>фінансово-кредитні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kern="0" dirty="0" err="1" smtClean="0">
                <a:hlinkClick r:id="rId3"/>
              </a:rPr>
              <a:t>механізми</a:t>
            </a:r>
            <a:r>
              <a:rPr lang="ru-RU" sz="3000" kern="0" dirty="0" smtClean="0">
                <a:hlinkClick r:id="rId3"/>
              </a:rPr>
              <a:t> і </a:t>
            </a:r>
            <a:r>
              <a:rPr lang="ru-RU" sz="3000" kern="0" dirty="0" err="1" smtClean="0">
                <a:hlinkClick r:id="rId3"/>
              </a:rPr>
              <a:t>управління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kern="0" dirty="0" err="1" smtClean="0">
                <a:hlinkClick r:id="rId3"/>
              </a:rPr>
              <a:t>майном</a:t>
            </a:r>
            <a:r>
              <a:rPr lang="ru-RU" sz="3000" kern="0" dirty="0" smtClean="0">
                <a:hlinkClick r:id="rId3"/>
              </a:rPr>
              <a:t> </a:t>
            </a:r>
          </a:p>
          <a:p>
            <a:pPr algn="r" defTabSz="914400"/>
            <a:r>
              <a:rPr lang="ru-RU" sz="3000" kern="0" dirty="0" smtClean="0">
                <a:hlinkClick r:id="rId3"/>
              </a:rPr>
              <a:t>при </a:t>
            </a:r>
            <a:r>
              <a:rPr lang="ru-RU" sz="3000" kern="0" dirty="0" err="1" smtClean="0">
                <a:hlinkClick r:id="rId3"/>
              </a:rPr>
              <a:t>будівництві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kern="0" dirty="0" err="1" smtClean="0">
                <a:hlinkClick r:id="rId3"/>
              </a:rPr>
              <a:t>житла</a:t>
            </a:r>
            <a:r>
              <a:rPr lang="ru-RU" sz="3000" kern="0" dirty="0" smtClean="0">
                <a:hlinkClick r:id="rId3"/>
              </a:rPr>
              <a:t> та </a:t>
            </a:r>
            <a:r>
              <a:rPr lang="ru-RU" sz="3000" kern="0" dirty="0" err="1" smtClean="0">
                <a:hlinkClick r:id="rId3"/>
              </a:rPr>
              <a:t>операціях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u="sng" kern="0" dirty="0" smtClean="0">
                <a:hlinkClick r:id="rId3"/>
              </a:rPr>
              <a:t>з</a:t>
            </a:r>
            <a:r>
              <a:rPr lang="ru-RU" sz="3000" u="sng" kern="0" dirty="0" smtClean="0"/>
              <a:t> </a:t>
            </a:r>
            <a:r>
              <a:rPr lang="ru-RU" sz="3000" u="sng" kern="0" dirty="0" err="1" smtClean="0">
                <a:hlinkClick r:id="rId3"/>
              </a:rPr>
              <a:t>нерухомістю</a:t>
            </a:r>
            <a:endParaRPr lang="ru-RU" sz="3000" u="sng" kern="0" dirty="0" smtClean="0"/>
          </a:p>
        </p:txBody>
      </p:sp>
    </p:spTree>
    <p:extLst>
      <p:ext uri="{BB962C8B-B14F-4D97-AF65-F5344CB8AC3E}">
        <p14:creationId xmlns:p14="http://schemas.microsoft.com/office/powerpoint/2010/main" val="30214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551" y="1687202"/>
            <a:ext cx="15951469" cy="7720010"/>
          </a:xfrm>
          <a:custGeom>
            <a:avLst/>
            <a:gdLst/>
            <a:ahLst/>
            <a:cxnLst/>
            <a:rect l="l" t="t" r="r" b="b"/>
            <a:pathLst>
              <a:path w="10662285" h="5036820">
                <a:moveTo>
                  <a:pt x="0" y="5036820"/>
                </a:moveTo>
                <a:lnTo>
                  <a:pt x="10661904" y="5036820"/>
                </a:lnTo>
                <a:lnTo>
                  <a:pt x="10661904" y="0"/>
                </a:lnTo>
                <a:lnTo>
                  <a:pt x="0" y="0"/>
                </a:lnTo>
                <a:lnTo>
                  <a:pt x="0" y="5036820"/>
                </a:lnTo>
                <a:close/>
              </a:path>
            </a:pathLst>
          </a:custGeom>
          <a:ln w="12192">
            <a:solidFill>
              <a:srgbClr val="1E3C61"/>
            </a:solidFill>
          </a:ln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411920"/>
            <a:ext cx="12528856" cy="769492"/>
          </a:xfrm>
          <a:prstGeom prst="rect">
            <a:avLst/>
          </a:prstGeom>
        </p:spPr>
        <p:txBody>
          <a:bodyPr vert="horz" wrap="square" lIns="0" tIns="101650" rIns="0" bIns="0" rtlCol="0">
            <a:spAutoFit/>
          </a:bodyPr>
          <a:lstStyle/>
          <a:p>
            <a:pPr marL="19000" marR="7600">
              <a:lnSpc>
                <a:spcPts val="5177"/>
              </a:lnSpc>
              <a:spcBef>
                <a:spcPts val="800"/>
              </a:spcBef>
            </a:pPr>
            <a:r>
              <a:rPr lang="uk-UA" spc="-7" dirty="0" smtClean="0"/>
              <a:t> 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6530259" y="9898570"/>
            <a:ext cx="2280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001">
              <a:lnSpc>
                <a:spcPts val="1825"/>
              </a:lnSpc>
            </a:pPr>
            <a:fld id="{81D60167-4931-47E6-BA6A-407CBD079E47}" type="slidenum">
              <a:rPr sz="1795" dirty="0">
                <a:solidFill>
                  <a:srgbClr val="FDFFFF"/>
                </a:solidFill>
                <a:latin typeface="Palatino Linotype"/>
                <a:cs typeface="Palatino Linotype"/>
              </a:rPr>
              <a:pPr marL="57001">
                <a:lnSpc>
                  <a:spcPts val="1825"/>
                </a:lnSpc>
              </a:pPr>
              <a:t>8</a:t>
            </a:fld>
            <a:endParaRPr sz="1795">
              <a:latin typeface="Palatino Linotype"/>
              <a:cs typeface="Palatino Linotype"/>
            </a:endParaRPr>
          </a:p>
        </p:txBody>
      </p:sp>
      <p:pic>
        <p:nvPicPr>
          <p:cNvPr id="10" name="Рисунок 9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>
            <a:off x="-622644" y="3159245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5121067" y="-133781"/>
            <a:ext cx="12125450" cy="14247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600" b="0" i="0">
                <a:solidFill>
                  <a:srgbClr val="1E3C61"/>
                </a:solidFill>
                <a:latin typeface="Calibri"/>
                <a:ea typeface="+mn-ea"/>
                <a:cs typeface="Calibri"/>
              </a:defRPr>
            </a:lvl1pPr>
            <a:lvl2pPr marL="684017">
              <a:defRPr>
                <a:latin typeface="+mn-lt"/>
                <a:ea typeface="+mn-ea"/>
                <a:cs typeface="+mn-cs"/>
              </a:defRPr>
            </a:lvl2pPr>
            <a:lvl3pPr marL="1368034">
              <a:defRPr>
                <a:latin typeface="+mn-lt"/>
                <a:ea typeface="+mn-ea"/>
                <a:cs typeface="+mn-cs"/>
              </a:defRPr>
            </a:lvl3pPr>
            <a:lvl4pPr marL="2052051">
              <a:defRPr>
                <a:latin typeface="+mn-lt"/>
                <a:ea typeface="+mn-ea"/>
                <a:cs typeface="+mn-cs"/>
              </a:defRPr>
            </a:lvl4pPr>
            <a:lvl5pPr marL="2736068">
              <a:defRPr>
                <a:latin typeface="+mn-lt"/>
                <a:ea typeface="+mn-ea"/>
                <a:cs typeface="+mn-cs"/>
              </a:defRPr>
            </a:lvl5pPr>
            <a:lvl6pPr marL="3420085">
              <a:defRPr>
                <a:latin typeface="+mn-lt"/>
                <a:ea typeface="+mn-ea"/>
                <a:cs typeface="+mn-cs"/>
              </a:defRPr>
            </a:lvl6pPr>
            <a:lvl7pPr marL="4104102">
              <a:defRPr>
                <a:latin typeface="+mn-lt"/>
                <a:ea typeface="+mn-ea"/>
                <a:cs typeface="+mn-cs"/>
              </a:defRPr>
            </a:lvl7pPr>
            <a:lvl8pPr marL="4788118">
              <a:defRPr>
                <a:latin typeface="+mn-lt"/>
                <a:ea typeface="+mn-ea"/>
                <a:cs typeface="+mn-cs"/>
              </a:defRPr>
            </a:lvl8pPr>
            <a:lvl9pPr marL="5472135">
              <a:defRPr>
                <a:latin typeface="+mn-lt"/>
                <a:ea typeface="+mn-ea"/>
                <a:cs typeface="+mn-cs"/>
              </a:defRPr>
            </a:lvl9pPr>
          </a:lstStyle>
          <a:p>
            <a:pPr algn="r" defTabSz="914400"/>
            <a:endParaRPr lang="ru-RU" sz="2500" kern="0" dirty="0" smtClean="0"/>
          </a:p>
          <a:p>
            <a:pPr algn="r" defTabSz="914400"/>
            <a:r>
              <a:rPr lang="ru-RU" sz="3000" kern="0" dirty="0" smtClean="0"/>
              <a:t>Закон України </a:t>
            </a:r>
            <a:r>
              <a:rPr lang="ru-RU" sz="3000" kern="0" dirty="0" err="1" smtClean="0"/>
              <a:t>від</a:t>
            </a:r>
            <a:r>
              <a:rPr lang="ru-RU" sz="3000" kern="0" dirty="0" smtClean="0"/>
              <a:t> 19.06.2003 № </a:t>
            </a:r>
            <a:r>
              <a:rPr lang="ru-RU" sz="3000" b="1" kern="0" dirty="0" smtClean="0"/>
              <a:t>978-</a:t>
            </a:r>
            <a:r>
              <a:rPr lang="en-US" sz="3000" b="1" kern="0" dirty="0" smtClean="0"/>
              <a:t>IV</a:t>
            </a:r>
            <a:endParaRPr lang="en-US" sz="3000" kern="0" dirty="0" smtClean="0"/>
          </a:p>
          <a:p>
            <a:pPr algn="r" defTabSz="914400"/>
            <a:r>
              <a:rPr lang="ru-RU" sz="3000" kern="0" dirty="0" smtClean="0">
                <a:hlinkClick r:id="rId3"/>
              </a:rPr>
              <a:t>Про </a:t>
            </a:r>
            <a:r>
              <a:rPr lang="ru-RU" sz="3000" kern="0" dirty="0" err="1" smtClean="0">
                <a:hlinkClick r:id="rId3"/>
              </a:rPr>
              <a:t>фінансово-кредитні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kern="0" dirty="0" err="1" smtClean="0">
                <a:hlinkClick r:id="rId3"/>
              </a:rPr>
              <a:t>механізми</a:t>
            </a:r>
            <a:r>
              <a:rPr lang="ru-RU" sz="3000" kern="0" dirty="0" smtClean="0">
                <a:hlinkClick r:id="rId3"/>
              </a:rPr>
              <a:t> і </a:t>
            </a:r>
            <a:r>
              <a:rPr lang="ru-RU" sz="3000" kern="0" dirty="0" err="1" smtClean="0">
                <a:hlinkClick r:id="rId3"/>
              </a:rPr>
              <a:t>управління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kern="0" dirty="0" err="1" smtClean="0">
                <a:hlinkClick r:id="rId3"/>
              </a:rPr>
              <a:t>майном</a:t>
            </a:r>
            <a:r>
              <a:rPr lang="ru-RU" sz="3000" kern="0" dirty="0" smtClean="0">
                <a:hlinkClick r:id="rId3"/>
              </a:rPr>
              <a:t> </a:t>
            </a:r>
          </a:p>
          <a:p>
            <a:pPr algn="r" defTabSz="914400"/>
            <a:r>
              <a:rPr lang="ru-RU" sz="3000" kern="0" dirty="0" smtClean="0">
                <a:hlinkClick r:id="rId3"/>
              </a:rPr>
              <a:t>при </a:t>
            </a:r>
            <a:r>
              <a:rPr lang="ru-RU" sz="3000" kern="0" dirty="0" err="1" smtClean="0">
                <a:hlinkClick r:id="rId3"/>
              </a:rPr>
              <a:t>будівництві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kern="0" dirty="0" err="1" smtClean="0">
                <a:hlinkClick r:id="rId3"/>
              </a:rPr>
              <a:t>житла</a:t>
            </a:r>
            <a:r>
              <a:rPr lang="ru-RU" sz="3000" kern="0" dirty="0" smtClean="0">
                <a:hlinkClick r:id="rId3"/>
              </a:rPr>
              <a:t> та </a:t>
            </a:r>
            <a:r>
              <a:rPr lang="ru-RU" sz="3000" kern="0" dirty="0" err="1" smtClean="0">
                <a:hlinkClick r:id="rId3"/>
              </a:rPr>
              <a:t>операціях</a:t>
            </a:r>
            <a:r>
              <a:rPr lang="ru-RU" sz="3000" kern="0" dirty="0" smtClean="0">
                <a:hlinkClick r:id="rId3"/>
              </a:rPr>
              <a:t> </a:t>
            </a:r>
            <a:r>
              <a:rPr lang="ru-RU" sz="3000" u="sng" kern="0" dirty="0" smtClean="0">
                <a:hlinkClick r:id="rId3"/>
              </a:rPr>
              <a:t>з</a:t>
            </a:r>
            <a:r>
              <a:rPr lang="ru-RU" sz="3000" u="sng" kern="0" dirty="0" smtClean="0"/>
              <a:t> </a:t>
            </a:r>
            <a:r>
              <a:rPr lang="ru-RU" sz="3000" u="sng" kern="0" dirty="0" err="1" smtClean="0">
                <a:hlinkClick r:id="rId3"/>
              </a:rPr>
              <a:t>нерухомістю</a:t>
            </a:r>
            <a:endParaRPr lang="ru-RU" sz="3000" u="sng" kern="0" dirty="0" smtClean="0"/>
          </a:p>
        </p:txBody>
      </p:sp>
      <p:sp>
        <p:nvSpPr>
          <p:cNvPr id="4" name="object 4"/>
          <p:cNvSpPr txBox="1"/>
          <p:nvPr/>
        </p:nvSpPr>
        <p:spPr>
          <a:xfrm>
            <a:off x="2133600" y="1877650"/>
            <a:ext cx="13792201" cy="6913381"/>
          </a:xfrm>
          <a:prstGeom prst="rect">
            <a:avLst/>
          </a:prstGeom>
        </p:spPr>
        <p:txBody>
          <a:bodyPr vert="horz" wrap="square" lIns="0" tIns="19000" rIns="0" bIns="0" rtlCol="0">
            <a:spAutoFit/>
          </a:bodyPr>
          <a:lstStyle/>
          <a:p>
            <a:r>
              <a:rPr lang="ru-RU" sz="3200" dirty="0" smtClean="0"/>
              <a:t>ФФБ </a:t>
            </a:r>
            <a:r>
              <a:rPr lang="ru-RU" sz="3200" dirty="0"/>
              <a:t>не є </a:t>
            </a:r>
            <a:r>
              <a:rPr lang="ru-RU" sz="3200" dirty="0" err="1"/>
              <a:t>юридичною</a:t>
            </a:r>
            <a:r>
              <a:rPr lang="ru-RU" sz="3200" dirty="0"/>
              <a:t> особою.</a:t>
            </a:r>
          </a:p>
          <a:p>
            <a:r>
              <a:rPr lang="ru-RU" sz="3200" b="1" dirty="0" smtClean="0"/>
              <a:t>Для </a:t>
            </a:r>
            <a:r>
              <a:rPr lang="ru-RU" sz="3200" b="1" dirty="0"/>
              <a:t>ФФБ виду Б:</a:t>
            </a:r>
          </a:p>
          <a:p>
            <a:pPr algn="just"/>
            <a:r>
              <a:rPr lang="ru-RU" sz="3200" dirty="0" smtClean="0"/>
              <a:t>ЗАБУДОВНИК </a:t>
            </a:r>
            <a:r>
              <a:rPr lang="ru-RU" sz="3200" dirty="0" err="1"/>
              <a:t>бере</a:t>
            </a:r>
            <a:r>
              <a:rPr lang="ru-RU" sz="3200" dirty="0"/>
              <a:t> на себе </a:t>
            </a:r>
            <a:r>
              <a:rPr lang="ru-RU" sz="3200" dirty="0" smtClean="0"/>
              <a:t>ЗОБОВ’ЯЗАННЯ ДОТРИМУВАТИСЯ ВИМОГ УПРАВИТЕЛЯ </a:t>
            </a:r>
            <a:r>
              <a:rPr lang="ru-RU" sz="3200" dirty="0" err="1" smtClean="0"/>
              <a:t>щодо</a:t>
            </a:r>
            <a:r>
              <a:rPr lang="ru-RU" sz="3200" dirty="0" smtClean="0"/>
              <a:t> </a:t>
            </a:r>
            <a:r>
              <a:rPr lang="ru-RU" sz="3200" dirty="0" err="1"/>
              <a:t>споживчих</a:t>
            </a:r>
            <a:r>
              <a:rPr lang="ru-RU" sz="3200" dirty="0"/>
              <a:t> </a:t>
            </a:r>
            <a:r>
              <a:rPr lang="ru-RU" sz="3200" dirty="0" err="1"/>
              <a:t>властивостей</a:t>
            </a:r>
            <a:r>
              <a:rPr lang="ru-RU" sz="3200" dirty="0"/>
              <a:t> </a:t>
            </a:r>
            <a:r>
              <a:rPr lang="ru-RU" sz="3200" dirty="0" err="1"/>
              <a:t>об’єктів</a:t>
            </a:r>
            <a:r>
              <a:rPr lang="ru-RU" sz="3200" dirty="0"/>
              <a:t> </a:t>
            </a:r>
            <a:r>
              <a:rPr lang="ru-RU" sz="3200" dirty="0" err="1"/>
              <a:t>інвестування</a:t>
            </a:r>
            <a:r>
              <a:rPr lang="ru-RU" sz="3200" dirty="0"/>
              <a:t> та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, </a:t>
            </a:r>
            <a:r>
              <a:rPr lang="ru-RU" sz="3200" dirty="0" err="1"/>
              <a:t>здійснювати</a:t>
            </a:r>
            <a:r>
              <a:rPr lang="ru-RU" sz="3200" dirty="0"/>
              <a:t> </a:t>
            </a:r>
            <a:r>
              <a:rPr lang="ru-RU" sz="3200" dirty="0" err="1"/>
              <a:t>спорудження</a:t>
            </a:r>
            <a:r>
              <a:rPr lang="ru-RU" sz="3200" dirty="0"/>
              <a:t> </a:t>
            </a:r>
            <a:r>
              <a:rPr lang="ru-RU" sz="3200" dirty="0" err="1"/>
              <a:t>об’єктів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 без </a:t>
            </a:r>
            <a:r>
              <a:rPr lang="ru-RU" sz="3200" dirty="0" err="1"/>
              <a:t>порушення</a:t>
            </a:r>
            <a:r>
              <a:rPr lang="ru-RU" sz="3200" dirty="0"/>
              <a:t> </a:t>
            </a:r>
            <a:r>
              <a:rPr lang="ru-RU" sz="3200" dirty="0" err="1"/>
              <a:t>графіків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 та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проектної</a:t>
            </a:r>
            <a:r>
              <a:rPr lang="ru-RU" sz="3200" dirty="0"/>
              <a:t> </a:t>
            </a:r>
            <a:r>
              <a:rPr lang="ru-RU" sz="3200" dirty="0" err="1"/>
              <a:t>документації</a:t>
            </a:r>
            <a:r>
              <a:rPr lang="ru-RU" sz="3200" dirty="0"/>
              <a:t> і в межах </a:t>
            </a:r>
            <a:r>
              <a:rPr lang="ru-RU" sz="3200" dirty="0" smtClean="0"/>
              <a:t>ЗАГАЛЬНОЇ ВАРТОСТІ БУДІВНИЦТВА, ПОГОДЖЕНОЇ З УПРАВИТЕЛЕМ, </a:t>
            </a:r>
            <a:r>
              <a:rPr lang="ru-RU" sz="3200" dirty="0"/>
              <a:t>та </a:t>
            </a:r>
            <a:r>
              <a:rPr lang="ru-RU" sz="3200" dirty="0" err="1"/>
              <a:t>своєчасно</a:t>
            </a:r>
            <a:r>
              <a:rPr lang="ru-RU" sz="3200" dirty="0"/>
              <a:t> ввести </a:t>
            </a:r>
            <a:r>
              <a:rPr lang="ru-RU" sz="3200" dirty="0" err="1"/>
              <a:t>їх</a:t>
            </a:r>
            <a:r>
              <a:rPr lang="ru-RU" sz="3200" dirty="0"/>
              <a:t> в </a:t>
            </a:r>
            <a:r>
              <a:rPr lang="ru-RU" sz="3200" dirty="0" err="1"/>
              <a:t>експлуатацію</a:t>
            </a:r>
            <a:r>
              <a:rPr lang="ru-RU" sz="3200" dirty="0"/>
              <a:t> і </a:t>
            </a:r>
            <a:r>
              <a:rPr lang="ru-RU" sz="3200" dirty="0" err="1"/>
              <a:t>виконати</a:t>
            </a:r>
            <a:r>
              <a:rPr lang="ru-RU" sz="3200" dirty="0"/>
              <a:t> </a:t>
            </a:r>
            <a:r>
              <a:rPr lang="ru-RU" sz="3200" dirty="0" err="1"/>
              <a:t>усі</a:t>
            </a:r>
            <a:r>
              <a:rPr lang="ru-RU" sz="3200" dirty="0"/>
              <a:t> </a:t>
            </a:r>
            <a:r>
              <a:rPr lang="ru-RU" sz="3200" dirty="0" err="1"/>
              <a:t>необхідні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для </a:t>
            </a:r>
            <a:r>
              <a:rPr lang="ru-RU" sz="3200" dirty="0" err="1"/>
              <a:t>дотримання</a:t>
            </a:r>
            <a:r>
              <a:rPr lang="ru-RU" sz="3200" dirty="0"/>
              <a:t> </a:t>
            </a:r>
            <a:r>
              <a:rPr lang="ru-RU" sz="3200" dirty="0" err="1"/>
              <a:t>технічних</a:t>
            </a:r>
            <a:r>
              <a:rPr lang="ru-RU" sz="3200" dirty="0"/>
              <a:t> характеристик </a:t>
            </a:r>
            <a:r>
              <a:rPr lang="ru-RU" sz="3200" dirty="0" err="1"/>
              <a:t>об’єктів</a:t>
            </a:r>
            <a:r>
              <a:rPr lang="ru-RU" sz="3200" dirty="0"/>
              <a:t> </a:t>
            </a:r>
            <a:r>
              <a:rPr lang="ru-RU" sz="3200" dirty="0" err="1"/>
              <a:t>інвестування</a:t>
            </a:r>
            <a:r>
              <a:rPr lang="ru-RU" sz="3200" dirty="0"/>
              <a:t> та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, у </a:t>
            </a:r>
            <a:r>
              <a:rPr lang="ru-RU" sz="3200" dirty="0" err="1"/>
              <a:t>разі</a:t>
            </a:r>
            <a:r>
              <a:rPr lang="ru-RU" sz="3200" dirty="0"/>
              <a:t> </a:t>
            </a:r>
            <a:r>
              <a:rPr lang="ru-RU" sz="3200" dirty="0" err="1"/>
              <a:t>виконання</a:t>
            </a:r>
            <a:r>
              <a:rPr lang="ru-RU" sz="3200" dirty="0"/>
              <a:t> управителем </a:t>
            </a:r>
            <a:r>
              <a:rPr lang="ru-RU" sz="3200" dirty="0" err="1"/>
              <a:t>графіка</a:t>
            </a:r>
            <a:r>
              <a:rPr lang="ru-RU" sz="3200" dirty="0"/>
              <a:t> </a:t>
            </a:r>
            <a:r>
              <a:rPr lang="ru-RU" sz="3200" dirty="0" err="1"/>
              <a:t>фінансування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;</a:t>
            </a:r>
          </a:p>
          <a:p>
            <a:r>
              <a:rPr lang="ru-RU" sz="3200" b="1" dirty="0" smtClean="0"/>
              <a:t>УПРАВИТЕЛЬ</a:t>
            </a:r>
            <a:r>
              <a:rPr lang="ru-RU" sz="3200" dirty="0" smtClean="0"/>
              <a:t> ВИЗНАЧАЄ ПОТОЧНУ ЦІНУ </a:t>
            </a:r>
            <a:r>
              <a:rPr lang="ru-RU" sz="3200" dirty="0" err="1" smtClean="0"/>
              <a:t>вимірної</a:t>
            </a:r>
            <a:r>
              <a:rPr lang="ru-RU" sz="3200" dirty="0" smtClean="0"/>
              <a:t> </a:t>
            </a:r>
            <a:r>
              <a:rPr lang="ru-RU" sz="3200" dirty="0" err="1"/>
              <a:t>одиниці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r>
              <a:rPr lang="ru-RU" sz="3200" dirty="0"/>
              <a:t>, </a:t>
            </a:r>
            <a:r>
              <a:rPr lang="ru-RU" sz="3200" dirty="0" err="1"/>
              <a:t>коефіцієнти</a:t>
            </a:r>
            <a:r>
              <a:rPr lang="ru-RU" sz="3200" dirty="0"/>
              <a:t> поверху і </a:t>
            </a:r>
            <a:r>
              <a:rPr lang="ru-RU" sz="3200" dirty="0" err="1"/>
              <a:t>комфортності</a:t>
            </a:r>
            <a:r>
              <a:rPr lang="ru-RU" sz="3200" dirty="0"/>
              <a:t> та </a:t>
            </a:r>
            <a:r>
              <a:rPr lang="ru-RU" sz="3200" dirty="0" smtClean="0"/>
              <a:t>ПРИЙМАЄ НА СЕБЕ </a:t>
            </a:r>
            <a:r>
              <a:rPr lang="ru-RU" sz="3200" b="1" u="sng" dirty="0" smtClean="0"/>
              <a:t>РИЗИК</a:t>
            </a:r>
            <a:r>
              <a:rPr lang="ru-RU" sz="3200" dirty="0" smtClean="0"/>
              <a:t> </a:t>
            </a:r>
            <a:r>
              <a:rPr lang="ru-RU" sz="3200" dirty="0" err="1" smtClean="0"/>
              <a:t>щодо</a:t>
            </a:r>
            <a:r>
              <a:rPr lang="ru-RU" sz="3200" dirty="0" smtClean="0"/>
              <a:t> </a:t>
            </a:r>
            <a:r>
              <a:rPr lang="ru-RU" sz="3200" dirty="0" err="1"/>
              <a:t>недостатності</a:t>
            </a:r>
            <a:r>
              <a:rPr lang="ru-RU" sz="3200" dirty="0"/>
              <a:t> </a:t>
            </a:r>
            <a:r>
              <a:rPr lang="ru-RU" sz="3200" dirty="0" err="1"/>
              <a:t>залучених</a:t>
            </a:r>
            <a:r>
              <a:rPr lang="ru-RU" sz="3200" dirty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на </a:t>
            </a:r>
            <a:r>
              <a:rPr lang="ru-RU" sz="3200" dirty="0" err="1"/>
              <a:t>спорудження</a:t>
            </a:r>
            <a:r>
              <a:rPr lang="ru-RU" sz="3200" dirty="0"/>
              <a:t> </a:t>
            </a:r>
            <a:r>
              <a:rPr lang="ru-RU" sz="3200" dirty="0" err="1"/>
              <a:t>об’єкта</a:t>
            </a:r>
            <a:r>
              <a:rPr lang="ru-RU" sz="3200" dirty="0"/>
              <a:t> </a:t>
            </a:r>
            <a:r>
              <a:rPr lang="ru-RU" sz="3200" dirty="0" err="1"/>
              <a:t>будівництва</a:t>
            </a:r>
            <a:endParaRPr lang="ru-RU" sz="3200" dirty="0"/>
          </a:p>
          <a:p>
            <a:pPr algn="just"/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886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1208" y="1913141"/>
            <a:ext cx="6833112" cy="182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40" u="sng" dirty="0">
                <a:solidFill>
                  <a:srgbClr val="FF0000"/>
                </a:solidFill>
              </a:rPr>
              <a:t>Управління </a:t>
            </a:r>
            <a:r>
              <a:rPr lang="uk-UA" sz="3740" u="sng" dirty="0">
                <a:solidFill>
                  <a:srgbClr val="FF0000"/>
                </a:solidFill>
              </a:rPr>
              <a:t>майном при фінансуванні будівництва </a:t>
            </a:r>
            <a:r>
              <a:rPr lang="uk-UA" sz="3740" u="sng" dirty="0">
                <a:solidFill>
                  <a:srgbClr val="FF0000"/>
                </a:solidFill>
              </a:rPr>
              <a:t>житла</a:t>
            </a:r>
            <a:endParaRPr lang="uk-UA" sz="4189" b="1" dirty="0">
              <a:solidFill>
                <a:srgbClr val="FF0000"/>
              </a:solidFill>
            </a:endParaRPr>
          </a:p>
          <a:p>
            <a:endParaRPr lang="en-US" sz="374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9ADE3C3-F10C-AA00-C6A1-F75B3B31F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405606"/>
            <a:ext cx="3698600" cy="14720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-360817" y="7389535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FCC0F3">
              <a:alpha val="4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8" name="object 7"/>
          <p:cNvSpPr/>
          <p:nvPr/>
        </p:nvSpPr>
        <p:spPr>
          <a:xfrm>
            <a:off x="10820400" y="5506883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rgbClr val="ECBEFE">
              <a:alpha val="36000"/>
            </a:srgb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9" name="object 7"/>
          <p:cNvSpPr/>
          <p:nvPr/>
        </p:nvSpPr>
        <p:spPr>
          <a:xfrm>
            <a:off x="15550318" y="-463576"/>
            <a:ext cx="3124050" cy="3210406"/>
          </a:xfrm>
          <a:custGeom>
            <a:avLst/>
            <a:gdLst/>
            <a:ahLst/>
            <a:cxnLst/>
            <a:rect l="l" t="t" r="r" b="b"/>
            <a:pathLst>
              <a:path w="4249420" h="4075429">
                <a:moveTo>
                  <a:pt x="2124456" y="0"/>
                </a:moveTo>
                <a:lnTo>
                  <a:pt x="2075012" y="540"/>
                </a:lnTo>
                <a:lnTo>
                  <a:pt x="2025844" y="2155"/>
                </a:lnTo>
                <a:lnTo>
                  <a:pt x="1976966" y="4833"/>
                </a:lnTo>
                <a:lnTo>
                  <a:pt x="1928389" y="8561"/>
                </a:lnTo>
                <a:lnTo>
                  <a:pt x="1880125" y="13328"/>
                </a:lnTo>
                <a:lnTo>
                  <a:pt x="1832187" y="19122"/>
                </a:lnTo>
                <a:lnTo>
                  <a:pt x="1784587" y="25931"/>
                </a:lnTo>
                <a:lnTo>
                  <a:pt x="1737337" y="33745"/>
                </a:lnTo>
                <a:lnTo>
                  <a:pt x="1690449" y="42550"/>
                </a:lnTo>
                <a:lnTo>
                  <a:pt x="1643935" y="52335"/>
                </a:lnTo>
                <a:lnTo>
                  <a:pt x="1597809" y="63090"/>
                </a:lnTo>
                <a:lnTo>
                  <a:pt x="1552081" y="74801"/>
                </a:lnTo>
                <a:lnTo>
                  <a:pt x="1506765" y="87457"/>
                </a:lnTo>
                <a:lnTo>
                  <a:pt x="1461871" y="101046"/>
                </a:lnTo>
                <a:lnTo>
                  <a:pt x="1417414" y="115558"/>
                </a:lnTo>
                <a:lnTo>
                  <a:pt x="1373404" y="130979"/>
                </a:lnTo>
                <a:lnTo>
                  <a:pt x="1329854" y="147299"/>
                </a:lnTo>
                <a:lnTo>
                  <a:pt x="1286777" y="164505"/>
                </a:lnTo>
                <a:lnTo>
                  <a:pt x="1244183" y="182586"/>
                </a:lnTo>
                <a:lnTo>
                  <a:pt x="1202087" y="201530"/>
                </a:lnTo>
                <a:lnTo>
                  <a:pt x="1160500" y="221325"/>
                </a:lnTo>
                <a:lnTo>
                  <a:pt x="1119433" y="241960"/>
                </a:lnTo>
                <a:lnTo>
                  <a:pt x="1078900" y="263423"/>
                </a:lnTo>
                <a:lnTo>
                  <a:pt x="1038913" y="285702"/>
                </a:lnTo>
                <a:lnTo>
                  <a:pt x="999483" y="308786"/>
                </a:lnTo>
                <a:lnTo>
                  <a:pt x="960623" y="332663"/>
                </a:lnTo>
                <a:lnTo>
                  <a:pt x="922346" y="357320"/>
                </a:lnTo>
                <a:lnTo>
                  <a:pt x="884663" y="382747"/>
                </a:lnTo>
                <a:lnTo>
                  <a:pt x="847586" y="408932"/>
                </a:lnTo>
                <a:lnTo>
                  <a:pt x="811129" y="435862"/>
                </a:lnTo>
                <a:lnTo>
                  <a:pt x="775302" y="463527"/>
                </a:lnTo>
                <a:lnTo>
                  <a:pt x="740119" y="491914"/>
                </a:lnTo>
                <a:lnTo>
                  <a:pt x="705591" y="521011"/>
                </a:lnTo>
                <a:lnTo>
                  <a:pt x="671731" y="550808"/>
                </a:lnTo>
                <a:lnTo>
                  <a:pt x="638551" y="581292"/>
                </a:lnTo>
                <a:lnTo>
                  <a:pt x="606064" y="612452"/>
                </a:lnTo>
                <a:lnTo>
                  <a:pt x="574280" y="644275"/>
                </a:lnTo>
                <a:lnTo>
                  <a:pt x="543213" y="676751"/>
                </a:lnTo>
                <a:lnTo>
                  <a:pt x="512875" y="709867"/>
                </a:lnTo>
                <a:lnTo>
                  <a:pt x="483278" y="743612"/>
                </a:lnTo>
                <a:lnTo>
                  <a:pt x="454435" y="777974"/>
                </a:lnTo>
                <a:lnTo>
                  <a:pt x="426357" y="812941"/>
                </a:lnTo>
                <a:lnTo>
                  <a:pt x="399056" y="848501"/>
                </a:lnTo>
                <a:lnTo>
                  <a:pt x="372546" y="884644"/>
                </a:lnTo>
                <a:lnTo>
                  <a:pt x="346837" y="921356"/>
                </a:lnTo>
                <a:lnTo>
                  <a:pt x="321943" y="958627"/>
                </a:lnTo>
                <a:lnTo>
                  <a:pt x="297876" y="996444"/>
                </a:lnTo>
                <a:lnTo>
                  <a:pt x="274647" y="1034797"/>
                </a:lnTo>
                <a:lnTo>
                  <a:pt x="252270" y="1073672"/>
                </a:lnTo>
                <a:lnTo>
                  <a:pt x="230755" y="1113060"/>
                </a:lnTo>
                <a:lnTo>
                  <a:pt x="210116" y="1152947"/>
                </a:lnTo>
                <a:lnTo>
                  <a:pt x="190365" y="1193321"/>
                </a:lnTo>
                <a:lnTo>
                  <a:pt x="171514" y="1234173"/>
                </a:lnTo>
                <a:lnTo>
                  <a:pt x="153575" y="1275489"/>
                </a:lnTo>
                <a:lnTo>
                  <a:pt x="136560" y="1317257"/>
                </a:lnTo>
                <a:lnTo>
                  <a:pt x="120481" y="1359467"/>
                </a:lnTo>
                <a:lnTo>
                  <a:pt x="105352" y="1402107"/>
                </a:lnTo>
                <a:lnTo>
                  <a:pt x="91183" y="1445164"/>
                </a:lnTo>
                <a:lnTo>
                  <a:pt x="77988" y="1488627"/>
                </a:lnTo>
                <a:lnTo>
                  <a:pt x="65778" y="1532484"/>
                </a:lnTo>
                <a:lnTo>
                  <a:pt x="54565" y="1576725"/>
                </a:lnTo>
                <a:lnTo>
                  <a:pt x="44363" y="1621335"/>
                </a:lnTo>
                <a:lnTo>
                  <a:pt x="35182" y="1666305"/>
                </a:lnTo>
                <a:lnTo>
                  <a:pt x="27036" y="1711623"/>
                </a:lnTo>
                <a:lnTo>
                  <a:pt x="19936" y="1757276"/>
                </a:lnTo>
                <a:lnTo>
                  <a:pt x="13895" y="1803253"/>
                </a:lnTo>
                <a:lnTo>
                  <a:pt x="8925" y="1849542"/>
                </a:lnTo>
                <a:lnTo>
                  <a:pt x="5039" y="1896132"/>
                </a:lnTo>
                <a:lnTo>
                  <a:pt x="2247" y="1943011"/>
                </a:lnTo>
                <a:lnTo>
                  <a:pt x="563" y="1990166"/>
                </a:lnTo>
                <a:lnTo>
                  <a:pt x="0" y="2037587"/>
                </a:lnTo>
                <a:lnTo>
                  <a:pt x="563" y="2085009"/>
                </a:lnTo>
                <a:lnTo>
                  <a:pt x="2247" y="2132164"/>
                </a:lnTo>
                <a:lnTo>
                  <a:pt x="5039" y="2179043"/>
                </a:lnTo>
                <a:lnTo>
                  <a:pt x="8925" y="2225633"/>
                </a:lnTo>
                <a:lnTo>
                  <a:pt x="13895" y="2271922"/>
                </a:lnTo>
                <a:lnTo>
                  <a:pt x="19936" y="2317899"/>
                </a:lnTo>
                <a:lnTo>
                  <a:pt x="27036" y="2363552"/>
                </a:lnTo>
                <a:lnTo>
                  <a:pt x="35182" y="2408870"/>
                </a:lnTo>
                <a:lnTo>
                  <a:pt x="44363" y="2453840"/>
                </a:lnTo>
                <a:lnTo>
                  <a:pt x="54565" y="2498450"/>
                </a:lnTo>
                <a:lnTo>
                  <a:pt x="65778" y="2542691"/>
                </a:lnTo>
                <a:lnTo>
                  <a:pt x="77988" y="2586548"/>
                </a:lnTo>
                <a:lnTo>
                  <a:pt x="91183" y="2630011"/>
                </a:lnTo>
                <a:lnTo>
                  <a:pt x="105352" y="2673068"/>
                </a:lnTo>
                <a:lnTo>
                  <a:pt x="120481" y="2715708"/>
                </a:lnTo>
                <a:lnTo>
                  <a:pt x="136560" y="2757918"/>
                </a:lnTo>
                <a:lnTo>
                  <a:pt x="153575" y="2799686"/>
                </a:lnTo>
                <a:lnTo>
                  <a:pt x="171514" y="2841002"/>
                </a:lnTo>
                <a:lnTo>
                  <a:pt x="190365" y="2881854"/>
                </a:lnTo>
                <a:lnTo>
                  <a:pt x="210116" y="2922228"/>
                </a:lnTo>
                <a:lnTo>
                  <a:pt x="230755" y="2962115"/>
                </a:lnTo>
                <a:lnTo>
                  <a:pt x="252270" y="3001503"/>
                </a:lnTo>
                <a:lnTo>
                  <a:pt x="274647" y="3040378"/>
                </a:lnTo>
                <a:lnTo>
                  <a:pt x="297876" y="3078731"/>
                </a:lnTo>
                <a:lnTo>
                  <a:pt x="321943" y="3116548"/>
                </a:lnTo>
                <a:lnTo>
                  <a:pt x="346837" y="3153819"/>
                </a:lnTo>
                <a:lnTo>
                  <a:pt x="372546" y="3190531"/>
                </a:lnTo>
                <a:lnTo>
                  <a:pt x="399056" y="3226674"/>
                </a:lnTo>
                <a:lnTo>
                  <a:pt x="426357" y="3262234"/>
                </a:lnTo>
                <a:lnTo>
                  <a:pt x="454435" y="3297201"/>
                </a:lnTo>
                <a:lnTo>
                  <a:pt x="483278" y="3331563"/>
                </a:lnTo>
                <a:lnTo>
                  <a:pt x="512875" y="3365308"/>
                </a:lnTo>
                <a:lnTo>
                  <a:pt x="543213" y="3398424"/>
                </a:lnTo>
                <a:lnTo>
                  <a:pt x="574280" y="3430900"/>
                </a:lnTo>
                <a:lnTo>
                  <a:pt x="606064" y="3462723"/>
                </a:lnTo>
                <a:lnTo>
                  <a:pt x="638551" y="3493883"/>
                </a:lnTo>
                <a:lnTo>
                  <a:pt x="671731" y="3524367"/>
                </a:lnTo>
                <a:lnTo>
                  <a:pt x="705591" y="3554164"/>
                </a:lnTo>
                <a:lnTo>
                  <a:pt x="740119" y="3583261"/>
                </a:lnTo>
                <a:lnTo>
                  <a:pt x="775302" y="3611648"/>
                </a:lnTo>
                <a:lnTo>
                  <a:pt x="811129" y="3639313"/>
                </a:lnTo>
                <a:lnTo>
                  <a:pt x="847586" y="3666243"/>
                </a:lnTo>
                <a:lnTo>
                  <a:pt x="884663" y="3692428"/>
                </a:lnTo>
                <a:lnTo>
                  <a:pt x="922346" y="3717855"/>
                </a:lnTo>
                <a:lnTo>
                  <a:pt x="960623" y="3742512"/>
                </a:lnTo>
                <a:lnTo>
                  <a:pt x="999483" y="3766389"/>
                </a:lnTo>
                <a:lnTo>
                  <a:pt x="1038913" y="3789473"/>
                </a:lnTo>
                <a:lnTo>
                  <a:pt x="1078900" y="3811752"/>
                </a:lnTo>
                <a:lnTo>
                  <a:pt x="1119433" y="3833215"/>
                </a:lnTo>
                <a:lnTo>
                  <a:pt x="1160500" y="3853850"/>
                </a:lnTo>
                <a:lnTo>
                  <a:pt x="1202087" y="3873645"/>
                </a:lnTo>
                <a:lnTo>
                  <a:pt x="1244183" y="3892589"/>
                </a:lnTo>
                <a:lnTo>
                  <a:pt x="1286777" y="3910670"/>
                </a:lnTo>
                <a:lnTo>
                  <a:pt x="1329854" y="3927876"/>
                </a:lnTo>
                <a:lnTo>
                  <a:pt x="1373404" y="3944196"/>
                </a:lnTo>
                <a:lnTo>
                  <a:pt x="1417414" y="3959617"/>
                </a:lnTo>
                <a:lnTo>
                  <a:pt x="1461871" y="3974129"/>
                </a:lnTo>
                <a:lnTo>
                  <a:pt x="1506765" y="3987718"/>
                </a:lnTo>
                <a:lnTo>
                  <a:pt x="1552081" y="4000374"/>
                </a:lnTo>
                <a:lnTo>
                  <a:pt x="1597809" y="4012085"/>
                </a:lnTo>
                <a:lnTo>
                  <a:pt x="1643935" y="4022840"/>
                </a:lnTo>
                <a:lnTo>
                  <a:pt x="1690449" y="4032625"/>
                </a:lnTo>
                <a:lnTo>
                  <a:pt x="1737337" y="4041430"/>
                </a:lnTo>
                <a:lnTo>
                  <a:pt x="1784587" y="4049244"/>
                </a:lnTo>
                <a:lnTo>
                  <a:pt x="1832187" y="4056053"/>
                </a:lnTo>
                <a:lnTo>
                  <a:pt x="1880125" y="4061847"/>
                </a:lnTo>
                <a:lnTo>
                  <a:pt x="1928389" y="4066614"/>
                </a:lnTo>
                <a:lnTo>
                  <a:pt x="1976966" y="4070342"/>
                </a:lnTo>
                <a:lnTo>
                  <a:pt x="2025844" y="4073020"/>
                </a:lnTo>
                <a:lnTo>
                  <a:pt x="2075012" y="4074635"/>
                </a:lnTo>
                <a:lnTo>
                  <a:pt x="2124456" y="4075176"/>
                </a:lnTo>
                <a:lnTo>
                  <a:pt x="2173899" y="4074635"/>
                </a:lnTo>
                <a:lnTo>
                  <a:pt x="2223067" y="4073020"/>
                </a:lnTo>
                <a:lnTo>
                  <a:pt x="2271945" y="4070342"/>
                </a:lnTo>
                <a:lnTo>
                  <a:pt x="2320522" y="4066614"/>
                </a:lnTo>
                <a:lnTo>
                  <a:pt x="2368786" y="4061847"/>
                </a:lnTo>
                <a:lnTo>
                  <a:pt x="2416724" y="4056053"/>
                </a:lnTo>
                <a:lnTo>
                  <a:pt x="2464324" y="4049244"/>
                </a:lnTo>
                <a:lnTo>
                  <a:pt x="2511574" y="4041430"/>
                </a:lnTo>
                <a:lnTo>
                  <a:pt x="2558462" y="4032625"/>
                </a:lnTo>
                <a:lnTo>
                  <a:pt x="2604976" y="4022840"/>
                </a:lnTo>
                <a:lnTo>
                  <a:pt x="2651102" y="4012085"/>
                </a:lnTo>
                <a:lnTo>
                  <a:pt x="2696830" y="4000374"/>
                </a:lnTo>
                <a:lnTo>
                  <a:pt x="2742146" y="3987718"/>
                </a:lnTo>
                <a:lnTo>
                  <a:pt x="2787040" y="3974129"/>
                </a:lnTo>
                <a:lnTo>
                  <a:pt x="2831497" y="3959617"/>
                </a:lnTo>
                <a:lnTo>
                  <a:pt x="2875507" y="3944196"/>
                </a:lnTo>
                <a:lnTo>
                  <a:pt x="2919057" y="3927876"/>
                </a:lnTo>
                <a:lnTo>
                  <a:pt x="2962134" y="3910670"/>
                </a:lnTo>
                <a:lnTo>
                  <a:pt x="3004728" y="3892589"/>
                </a:lnTo>
                <a:lnTo>
                  <a:pt x="3046824" y="3873645"/>
                </a:lnTo>
                <a:lnTo>
                  <a:pt x="3088411" y="3853850"/>
                </a:lnTo>
                <a:lnTo>
                  <a:pt x="3129478" y="3833215"/>
                </a:lnTo>
                <a:lnTo>
                  <a:pt x="3170011" y="3811752"/>
                </a:lnTo>
                <a:lnTo>
                  <a:pt x="3209998" y="3789473"/>
                </a:lnTo>
                <a:lnTo>
                  <a:pt x="3249428" y="3766389"/>
                </a:lnTo>
                <a:lnTo>
                  <a:pt x="3288288" y="3742512"/>
                </a:lnTo>
                <a:lnTo>
                  <a:pt x="3326565" y="3717855"/>
                </a:lnTo>
                <a:lnTo>
                  <a:pt x="3364248" y="3692428"/>
                </a:lnTo>
                <a:lnTo>
                  <a:pt x="3401325" y="3666243"/>
                </a:lnTo>
                <a:lnTo>
                  <a:pt x="3437782" y="3639313"/>
                </a:lnTo>
                <a:lnTo>
                  <a:pt x="3473609" y="3611648"/>
                </a:lnTo>
                <a:lnTo>
                  <a:pt x="3508792" y="3583261"/>
                </a:lnTo>
                <a:lnTo>
                  <a:pt x="3543320" y="3554164"/>
                </a:lnTo>
                <a:lnTo>
                  <a:pt x="3577180" y="3524367"/>
                </a:lnTo>
                <a:lnTo>
                  <a:pt x="3610360" y="3493883"/>
                </a:lnTo>
                <a:lnTo>
                  <a:pt x="3642847" y="3462723"/>
                </a:lnTo>
                <a:lnTo>
                  <a:pt x="3674631" y="3430900"/>
                </a:lnTo>
                <a:lnTo>
                  <a:pt x="3705698" y="3398424"/>
                </a:lnTo>
                <a:lnTo>
                  <a:pt x="3736036" y="3365308"/>
                </a:lnTo>
                <a:lnTo>
                  <a:pt x="3765633" y="3331563"/>
                </a:lnTo>
                <a:lnTo>
                  <a:pt x="3794476" y="3297201"/>
                </a:lnTo>
                <a:lnTo>
                  <a:pt x="3822554" y="3262234"/>
                </a:lnTo>
                <a:lnTo>
                  <a:pt x="3849855" y="3226674"/>
                </a:lnTo>
                <a:lnTo>
                  <a:pt x="3876365" y="3190531"/>
                </a:lnTo>
                <a:lnTo>
                  <a:pt x="3902074" y="3153819"/>
                </a:lnTo>
                <a:lnTo>
                  <a:pt x="3926968" y="3116548"/>
                </a:lnTo>
                <a:lnTo>
                  <a:pt x="3951035" y="3078731"/>
                </a:lnTo>
                <a:lnTo>
                  <a:pt x="3974264" y="3040378"/>
                </a:lnTo>
                <a:lnTo>
                  <a:pt x="3996641" y="3001503"/>
                </a:lnTo>
                <a:lnTo>
                  <a:pt x="4018156" y="2962115"/>
                </a:lnTo>
                <a:lnTo>
                  <a:pt x="4038795" y="2922228"/>
                </a:lnTo>
                <a:lnTo>
                  <a:pt x="4058546" y="2881854"/>
                </a:lnTo>
                <a:lnTo>
                  <a:pt x="4077397" y="2841002"/>
                </a:lnTo>
                <a:lnTo>
                  <a:pt x="4095336" y="2799686"/>
                </a:lnTo>
                <a:lnTo>
                  <a:pt x="4112351" y="2757918"/>
                </a:lnTo>
                <a:lnTo>
                  <a:pt x="4128430" y="2715708"/>
                </a:lnTo>
                <a:lnTo>
                  <a:pt x="4143559" y="2673068"/>
                </a:lnTo>
                <a:lnTo>
                  <a:pt x="4157728" y="2630011"/>
                </a:lnTo>
                <a:lnTo>
                  <a:pt x="4170923" y="2586548"/>
                </a:lnTo>
                <a:lnTo>
                  <a:pt x="4183133" y="2542691"/>
                </a:lnTo>
                <a:lnTo>
                  <a:pt x="4194346" y="2498450"/>
                </a:lnTo>
                <a:lnTo>
                  <a:pt x="4204548" y="2453840"/>
                </a:lnTo>
                <a:lnTo>
                  <a:pt x="4213729" y="2408870"/>
                </a:lnTo>
                <a:lnTo>
                  <a:pt x="4221875" y="2363552"/>
                </a:lnTo>
                <a:lnTo>
                  <a:pt x="4228975" y="2317899"/>
                </a:lnTo>
                <a:lnTo>
                  <a:pt x="4235016" y="2271922"/>
                </a:lnTo>
                <a:lnTo>
                  <a:pt x="4239986" y="2225633"/>
                </a:lnTo>
                <a:lnTo>
                  <a:pt x="4243872" y="2179043"/>
                </a:lnTo>
                <a:lnTo>
                  <a:pt x="4246664" y="2132164"/>
                </a:lnTo>
                <a:lnTo>
                  <a:pt x="4248348" y="2085009"/>
                </a:lnTo>
                <a:lnTo>
                  <a:pt x="4248912" y="2037587"/>
                </a:lnTo>
                <a:lnTo>
                  <a:pt x="4248348" y="1990166"/>
                </a:lnTo>
                <a:lnTo>
                  <a:pt x="4246664" y="1943011"/>
                </a:lnTo>
                <a:lnTo>
                  <a:pt x="4243872" y="1896132"/>
                </a:lnTo>
                <a:lnTo>
                  <a:pt x="4239986" y="1849542"/>
                </a:lnTo>
                <a:lnTo>
                  <a:pt x="4235016" y="1803253"/>
                </a:lnTo>
                <a:lnTo>
                  <a:pt x="4228975" y="1757276"/>
                </a:lnTo>
                <a:lnTo>
                  <a:pt x="4221875" y="1711623"/>
                </a:lnTo>
                <a:lnTo>
                  <a:pt x="4213729" y="1666305"/>
                </a:lnTo>
                <a:lnTo>
                  <a:pt x="4204548" y="1621335"/>
                </a:lnTo>
                <a:lnTo>
                  <a:pt x="4194346" y="1576725"/>
                </a:lnTo>
                <a:lnTo>
                  <a:pt x="4183133" y="1532484"/>
                </a:lnTo>
                <a:lnTo>
                  <a:pt x="4170923" y="1488627"/>
                </a:lnTo>
                <a:lnTo>
                  <a:pt x="4157728" y="1445164"/>
                </a:lnTo>
                <a:lnTo>
                  <a:pt x="4143559" y="1402107"/>
                </a:lnTo>
                <a:lnTo>
                  <a:pt x="4128430" y="1359467"/>
                </a:lnTo>
                <a:lnTo>
                  <a:pt x="4112351" y="1317257"/>
                </a:lnTo>
                <a:lnTo>
                  <a:pt x="4095336" y="1275489"/>
                </a:lnTo>
                <a:lnTo>
                  <a:pt x="4077397" y="1234173"/>
                </a:lnTo>
                <a:lnTo>
                  <a:pt x="4058546" y="1193321"/>
                </a:lnTo>
                <a:lnTo>
                  <a:pt x="4038795" y="1152947"/>
                </a:lnTo>
                <a:lnTo>
                  <a:pt x="4018156" y="1113060"/>
                </a:lnTo>
                <a:lnTo>
                  <a:pt x="3996641" y="1073672"/>
                </a:lnTo>
                <a:lnTo>
                  <a:pt x="3974264" y="1034797"/>
                </a:lnTo>
                <a:lnTo>
                  <a:pt x="3951035" y="996444"/>
                </a:lnTo>
                <a:lnTo>
                  <a:pt x="3926968" y="958627"/>
                </a:lnTo>
                <a:lnTo>
                  <a:pt x="3902074" y="921356"/>
                </a:lnTo>
                <a:lnTo>
                  <a:pt x="3876365" y="884644"/>
                </a:lnTo>
                <a:lnTo>
                  <a:pt x="3849855" y="848501"/>
                </a:lnTo>
                <a:lnTo>
                  <a:pt x="3822554" y="812941"/>
                </a:lnTo>
                <a:lnTo>
                  <a:pt x="3794476" y="777974"/>
                </a:lnTo>
                <a:lnTo>
                  <a:pt x="3765633" y="743612"/>
                </a:lnTo>
                <a:lnTo>
                  <a:pt x="3736036" y="709867"/>
                </a:lnTo>
                <a:lnTo>
                  <a:pt x="3705698" y="676751"/>
                </a:lnTo>
                <a:lnTo>
                  <a:pt x="3674631" y="644275"/>
                </a:lnTo>
                <a:lnTo>
                  <a:pt x="3642847" y="612452"/>
                </a:lnTo>
                <a:lnTo>
                  <a:pt x="3610360" y="581292"/>
                </a:lnTo>
                <a:lnTo>
                  <a:pt x="3577180" y="550808"/>
                </a:lnTo>
                <a:lnTo>
                  <a:pt x="3543320" y="521011"/>
                </a:lnTo>
                <a:lnTo>
                  <a:pt x="3508792" y="491914"/>
                </a:lnTo>
                <a:lnTo>
                  <a:pt x="3473609" y="463527"/>
                </a:lnTo>
                <a:lnTo>
                  <a:pt x="3437782" y="435862"/>
                </a:lnTo>
                <a:lnTo>
                  <a:pt x="3401325" y="408932"/>
                </a:lnTo>
                <a:lnTo>
                  <a:pt x="3364248" y="382747"/>
                </a:lnTo>
                <a:lnTo>
                  <a:pt x="3326565" y="357320"/>
                </a:lnTo>
                <a:lnTo>
                  <a:pt x="3288288" y="332663"/>
                </a:lnTo>
                <a:lnTo>
                  <a:pt x="3249428" y="308786"/>
                </a:lnTo>
                <a:lnTo>
                  <a:pt x="3209998" y="285702"/>
                </a:lnTo>
                <a:lnTo>
                  <a:pt x="3170011" y="263423"/>
                </a:lnTo>
                <a:lnTo>
                  <a:pt x="3129478" y="241960"/>
                </a:lnTo>
                <a:lnTo>
                  <a:pt x="3088411" y="221325"/>
                </a:lnTo>
                <a:lnTo>
                  <a:pt x="3046824" y="201530"/>
                </a:lnTo>
                <a:lnTo>
                  <a:pt x="3004728" y="182586"/>
                </a:lnTo>
                <a:lnTo>
                  <a:pt x="2962134" y="164505"/>
                </a:lnTo>
                <a:lnTo>
                  <a:pt x="2919057" y="147299"/>
                </a:lnTo>
                <a:lnTo>
                  <a:pt x="2875507" y="130979"/>
                </a:lnTo>
                <a:lnTo>
                  <a:pt x="2831497" y="115558"/>
                </a:lnTo>
                <a:lnTo>
                  <a:pt x="2787040" y="101046"/>
                </a:lnTo>
                <a:lnTo>
                  <a:pt x="2742146" y="87457"/>
                </a:lnTo>
                <a:lnTo>
                  <a:pt x="2696830" y="74801"/>
                </a:lnTo>
                <a:lnTo>
                  <a:pt x="2651102" y="63090"/>
                </a:lnTo>
                <a:lnTo>
                  <a:pt x="2604976" y="52335"/>
                </a:lnTo>
                <a:lnTo>
                  <a:pt x="2558462" y="42550"/>
                </a:lnTo>
                <a:lnTo>
                  <a:pt x="2511574" y="33745"/>
                </a:lnTo>
                <a:lnTo>
                  <a:pt x="2464324" y="25931"/>
                </a:lnTo>
                <a:lnTo>
                  <a:pt x="2416724" y="19122"/>
                </a:lnTo>
                <a:lnTo>
                  <a:pt x="2368786" y="13328"/>
                </a:lnTo>
                <a:lnTo>
                  <a:pt x="2320522" y="8561"/>
                </a:lnTo>
                <a:lnTo>
                  <a:pt x="2271945" y="4833"/>
                </a:lnTo>
                <a:lnTo>
                  <a:pt x="2223067" y="2155"/>
                </a:lnTo>
                <a:lnTo>
                  <a:pt x="2173899" y="540"/>
                </a:lnTo>
                <a:lnTo>
                  <a:pt x="212445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60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Місце для вмісту 2"/>
          <p:cNvSpPr>
            <a:spLocks noGrp="1"/>
          </p:cNvSpPr>
          <p:nvPr>
            <p:ph idx="4294967295"/>
          </p:nvPr>
        </p:nvSpPr>
        <p:spPr>
          <a:xfrm>
            <a:off x="1168551" y="1548606"/>
            <a:ext cx="15976449" cy="7081597"/>
          </a:xfrm>
        </p:spPr>
        <p:txBody>
          <a:bodyPr>
            <a:noAutofit/>
          </a:bodyPr>
          <a:lstStyle/>
          <a:p>
            <a:pPr algn="r"/>
            <a:endParaRPr lang="ru-RU" sz="2500" dirty="0" smtClean="0"/>
          </a:p>
          <a:p>
            <a:pPr algn="r"/>
            <a:r>
              <a:rPr lang="ru-RU" sz="3000" dirty="0" smtClean="0"/>
              <a:t>Закон України </a:t>
            </a:r>
            <a:r>
              <a:rPr lang="ru-RU" sz="3000" dirty="0" err="1" smtClean="0"/>
              <a:t>від</a:t>
            </a:r>
            <a:r>
              <a:rPr lang="ru-RU" sz="3000" dirty="0" smtClean="0"/>
              <a:t> 19.06.2003 № </a:t>
            </a:r>
            <a:r>
              <a:rPr lang="ru-RU" sz="3000" b="1" dirty="0" smtClean="0"/>
              <a:t>978-</a:t>
            </a:r>
            <a:r>
              <a:rPr lang="en-US" sz="3000" b="1" dirty="0" smtClean="0"/>
              <a:t>IV</a:t>
            </a:r>
            <a:endParaRPr lang="en-US" sz="3000" dirty="0" smtClean="0"/>
          </a:p>
          <a:p>
            <a:pPr algn="r"/>
            <a:r>
              <a:rPr lang="ru-RU" sz="3000" dirty="0" smtClean="0">
                <a:hlinkClick r:id="rId3"/>
              </a:rPr>
              <a:t>Про </a:t>
            </a:r>
            <a:r>
              <a:rPr lang="ru-RU" sz="3000" dirty="0" err="1">
                <a:hlinkClick r:id="rId3"/>
              </a:rPr>
              <a:t>фінансово-кредитні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механізми</a:t>
            </a:r>
            <a:r>
              <a:rPr lang="ru-RU" sz="3000" dirty="0">
                <a:hlinkClick r:id="rId3"/>
              </a:rPr>
              <a:t> і </a:t>
            </a:r>
            <a:r>
              <a:rPr lang="ru-RU" sz="3000" dirty="0" err="1">
                <a:hlinkClick r:id="rId3"/>
              </a:rPr>
              <a:t>управління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майном</a:t>
            </a:r>
            <a:r>
              <a:rPr lang="ru-RU" sz="3000" dirty="0">
                <a:hlinkClick r:id="rId3"/>
              </a:rPr>
              <a:t> </a:t>
            </a:r>
            <a:endParaRPr lang="ru-RU" sz="3000" dirty="0" smtClean="0">
              <a:hlinkClick r:id="rId3"/>
            </a:endParaRPr>
          </a:p>
          <a:p>
            <a:pPr algn="r"/>
            <a:r>
              <a:rPr lang="ru-RU" sz="3000" dirty="0" smtClean="0">
                <a:hlinkClick r:id="rId3"/>
              </a:rPr>
              <a:t>при </a:t>
            </a:r>
            <a:r>
              <a:rPr lang="ru-RU" sz="3000" dirty="0" err="1">
                <a:hlinkClick r:id="rId3"/>
              </a:rPr>
              <a:t>будівництві</a:t>
            </a:r>
            <a:r>
              <a:rPr lang="ru-RU" sz="3000" dirty="0">
                <a:hlinkClick r:id="rId3"/>
              </a:rPr>
              <a:t> </a:t>
            </a:r>
            <a:r>
              <a:rPr lang="ru-RU" sz="3000" dirty="0" err="1">
                <a:hlinkClick r:id="rId3"/>
              </a:rPr>
              <a:t>житла</a:t>
            </a:r>
            <a:r>
              <a:rPr lang="ru-RU" sz="3000" dirty="0">
                <a:hlinkClick r:id="rId3"/>
              </a:rPr>
              <a:t> та </a:t>
            </a:r>
            <a:r>
              <a:rPr lang="ru-RU" sz="3000" dirty="0" err="1">
                <a:hlinkClick r:id="rId3"/>
              </a:rPr>
              <a:t>операціях</a:t>
            </a:r>
            <a:r>
              <a:rPr lang="ru-RU" sz="3000" dirty="0">
                <a:hlinkClick r:id="rId3"/>
              </a:rPr>
              <a:t> </a:t>
            </a:r>
            <a:r>
              <a:rPr lang="ru-RU" sz="3000" u="sng" dirty="0" smtClean="0">
                <a:hlinkClick r:id="rId3"/>
              </a:rPr>
              <a:t>з</a:t>
            </a:r>
            <a:r>
              <a:rPr lang="ru-RU" sz="3000" u="sng" dirty="0" smtClean="0"/>
              <a:t> </a:t>
            </a:r>
            <a:r>
              <a:rPr lang="ru-RU" sz="3000" u="sng" dirty="0" err="1" smtClean="0">
                <a:hlinkClick r:id="rId3"/>
              </a:rPr>
              <a:t>нерухомістю</a:t>
            </a:r>
            <a:endParaRPr lang="ru-RU" sz="3000" u="sng" dirty="0"/>
          </a:p>
          <a:p>
            <a:pPr algn="just"/>
            <a:endParaRPr lang="ru-RU" sz="32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b="1" dirty="0">
                <a:solidFill>
                  <a:schemeClr val="tx1"/>
                </a:solidFill>
              </a:rPr>
              <a:t>ФОН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створюється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фінансовою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установою</a:t>
            </a:r>
            <a:r>
              <a:rPr lang="ru-RU" sz="3200" dirty="0">
                <a:solidFill>
                  <a:schemeClr val="tx1"/>
                </a:solidFill>
              </a:rPr>
              <a:t>, яка </a:t>
            </a:r>
            <a:r>
              <a:rPr lang="ru-RU" sz="3200" dirty="0" err="1">
                <a:solidFill>
                  <a:schemeClr val="tx1"/>
                </a:solidFill>
              </a:rPr>
              <a:t>має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сплачений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u="sng" dirty="0" err="1">
                <a:solidFill>
                  <a:schemeClr val="tx1"/>
                </a:solidFill>
              </a:rPr>
              <a:t>статутний</a:t>
            </a:r>
            <a:r>
              <a:rPr lang="ru-RU" sz="3200" u="sng" dirty="0">
                <a:solidFill>
                  <a:schemeClr val="tx1"/>
                </a:solidFill>
              </a:rPr>
              <a:t> </a:t>
            </a:r>
            <a:r>
              <a:rPr lang="ru-RU" sz="3200" u="sng" dirty="0" err="1">
                <a:solidFill>
                  <a:schemeClr val="tx1"/>
                </a:solidFill>
              </a:rPr>
              <a:t>капітал</a:t>
            </a:r>
            <a:r>
              <a:rPr lang="ru-RU" sz="3200" u="sng" dirty="0">
                <a:solidFill>
                  <a:schemeClr val="tx1"/>
                </a:solidFill>
              </a:rPr>
              <a:t> у </a:t>
            </a:r>
            <a:r>
              <a:rPr lang="ru-RU" sz="3200" u="sng" dirty="0" err="1">
                <a:solidFill>
                  <a:schemeClr val="tx1"/>
                </a:solidFill>
              </a:rPr>
              <a:t>розмірі</a:t>
            </a:r>
            <a:r>
              <a:rPr lang="ru-RU" sz="3200" u="sng" dirty="0">
                <a:solidFill>
                  <a:schemeClr val="tx1"/>
                </a:solidFill>
              </a:rPr>
              <a:t> не </a:t>
            </a:r>
            <a:r>
              <a:rPr lang="ru-RU" sz="3200" u="sng" dirty="0" err="1">
                <a:solidFill>
                  <a:schemeClr val="tx1"/>
                </a:solidFill>
              </a:rPr>
              <a:t>менше</a:t>
            </a:r>
            <a:r>
              <a:rPr lang="ru-RU" sz="3200" u="sng" dirty="0">
                <a:solidFill>
                  <a:schemeClr val="tx1"/>
                </a:solidFill>
              </a:rPr>
              <a:t> одного </a:t>
            </a:r>
            <a:r>
              <a:rPr lang="ru-RU" sz="3200" u="sng" dirty="0" err="1">
                <a:solidFill>
                  <a:schemeClr val="tx1"/>
                </a:solidFill>
              </a:rPr>
              <a:t>мільйона</a:t>
            </a:r>
            <a:r>
              <a:rPr lang="ru-RU" sz="3200" u="sng" dirty="0">
                <a:solidFill>
                  <a:schemeClr val="tx1"/>
                </a:solidFill>
              </a:rPr>
              <a:t> </a:t>
            </a:r>
            <a:r>
              <a:rPr lang="ru-RU" sz="3200" u="sng" dirty="0" err="1">
                <a:solidFill>
                  <a:schemeClr val="tx1"/>
                </a:solidFill>
              </a:rPr>
              <a:t>євро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відповідає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вимогам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цього</a:t>
            </a:r>
            <a:r>
              <a:rPr lang="ru-RU" sz="3200" dirty="0">
                <a:solidFill>
                  <a:schemeClr val="tx1"/>
                </a:solidFill>
              </a:rPr>
              <a:t> Закону та є </a:t>
            </a:r>
            <a:r>
              <a:rPr lang="ru-RU" sz="3200" dirty="0" err="1">
                <a:solidFill>
                  <a:schemeClr val="tx1"/>
                </a:solidFill>
              </a:rPr>
              <a:t>емітентом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сертифікатів</a:t>
            </a:r>
            <a:r>
              <a:rPr lang="ru-RU" sz="3200" dirty="0">
                <a:solidFill>
                  <a:schemeClr val="tx1"/>
                </a:solidFill>
              </a:rPr>
              <a:t> ФОН.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endParaRPr 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sz="3200" b="1" dirty="0" err="1" smtClean="0">
                <a:solidFill>
                  <a:schemeClr val="tx1"/>
                </a:solidFill>
              </a:rPr>
              <a:t>Емітент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сертифікатів</a:t>
            </a:r>
            <a:r>
              <a:rPr lang="ru-RU" sz="3200" b="1" dirty="0">
                <a:solidFill>
                  <a:schemeClr val="tx1"/>
                </a:solidFill>
              </a:rPr>
              <a:t> ФОН є управителем ФОН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ФОН </a:t>
            </a:r>
            <a:r>
              <a:rPr lang="ru-RU" sz="3200" dirty="0">
                <a:solidFill>
                  <a:srgbClr val="FF0000"/>
                </a:solidFill>
              </a:rPr>
              <a:t>не є </a:t>
            </a:r>
            <a:r>
              <a:rPr lang="ru-RU" sz="3200" dirty="0" err="1">
                <a:solidFill>
                  <a:srgbClr val="FF0000"/>
                </a:solidFill>
              </a:rPr>
              <a:t>юридичною</a:t>
            </a:r>
            <a:r>
              <a:rPr lang="ru-RU" sz="3200" dirty="0">
                <a:solidFill>
                  <a:srgbClr val="FF0000"/>
                </a:solidFill>
              </a:rPr>
              <a:t> особою.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dirty="0" err="1">
                <a:solidFill>
                  <a:schemeClr val="tx1"/>
                </a:solidFill>
              </a:rPr>
              <a:t>Емісія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сертифікатів</a:t>
            </a:r>
            <a:r>
              <a:rPr lang="ru-RU" sz="3200" dirty="0">
                <a:solidFill>
                  <a:schemeClr val="tx1"/>
                </a:solidFill>
              </a:rPr>
              <a:t> ФОН </a:t>
            </a:r>
            <a:r>
              <a:rPr lang="ru-RU" sz="3200" dirty="0" err="1">
                <a:solidFill>
                  <a:schemeClr val="tx1"/>
                </a:solidFill>
              </a:rPr>
              <a:t>здійснюється</a:t>
            </a:r>
            <a:r>
              <a:rPr lang="ru-RU" sz="3200" dirty="0">
                <a:solidFill>
                  <a:schemeClr val="tx1"/>
                </a:solidFill>
              </a:rPr>
              <a:t> в порядку, </a:t>
            </a:r>
            <a:r>
              <a:rPr lang="ru-RU" sz="3200" dirty="0" err="1">
                <a:solidFill>
                  <a:schemeClr val="tx1"/>
                </a:solidFill>
              </a:rPr>
              <a:t>встановленому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законодавством</a:t>
            </a:r>
            <a:r>
              <a:rPr lang="ru-RU" sz="3200" dirty="0">
                <a:solidFill>
                  <a:schemeClr val="tx1"/>
                </a:solidFill>
              </a:rPr>
              <a:t> про </a:t>
            </a:r>
            <a:r>
              <a:rPr lang="ru-RU" sz="3200" dirty="0" err="1">
                <a:solidFill>
                  <a:schemeClr val="tx1"/>
                </a:solidFill>
              </a:rPr>
              <a:t>цінні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папери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endParaRPr lang="ru-RU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1339</Words>
  <Application>Microsoft Office PowerPoint</Application>
  <PresentationFormat>Произвольный</PresentationFormat>
  <Paragraphs>189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 Black</vt:lpstr>
      <vt:lpstr>Calibri</vt:lpstr>
      <vt:lpstr>Palatino Linotype</vt:lpstr>
      <vt:lpstr>Times New Roman</vt:lpstr>
      <vt:lpstr>Office Theme</vt:lpstr>
      <vt:lpstr>Фінансовий моніторинг МОН:  чи проводимо, акценти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Дякуємо за Вашу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Carlsburg, V. (BNotK)</dc:creator>
  <cp:lastModifiedBy>Anna</cp:lastModifiedBy>
  <cp:revision>58</cp:revision>
  <dcterms:created xsi:type="dcterms:W3CDTF">2024-06-13T06:56:00Z</dcterms:created>
  <dcterms:modified xsi:type="dcterms:W3CDTF">2025-02-04T02:00:03Z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2024-06-13T00:00:00Z</vt:filetime>
  </property>
</Properties>
</file>