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6">
  <p:sldMasterIdLst>
    <p:sldMasterId id="2147484776" r:id="rId1"/>
  </p:sldMasterIdLst>
  <p:notesMasterIdLst>
    <p:notesMasterId r:id="rId33"/>
  </p:notesMasterIdLst>
  <p:sldIdLst>
    <p:sldId id="256" r:id="rId2"/>
    <p:sldId id="742" r:id="rId3"/>
    <p:sldId id="604" r:id="rId4"/>
    <p:sldId id="713" r:id="rId5"/>
    <p:sldId id="711" r:id="rId6"/>
    <p:sldId id="864" r:id="rId7"/>
    <p:sldId id="875" r:id="rId8"/>
    <p:sldId id="717" r:id="rId9"/>
    <p:sldId id="925" r:id="rId10"/>
    <p:sldId id="926" r:id="rId11"/>
    <p:sldId id="927" r:id="rId12"/>
    <p:sldId id="928" r:id="rId13"/>
    <p:sldId id="878" r:id="rId14"/>
    <p:sldId id="929" r:id="rId15"/>
    <p:sldId id="879" r:id="rId16"/>
    <p:sldId id="862" r:id="rId17"/>
    <p:sldId id="870" r:id="rId18"/>
    <p:sldId id="621" r:id="rId19"/>
    <p:sldId id="615" r:id="rId20"/>
    <p:sldId id="616" r:id="rId21"/>
    <p:sldId id="619" r:id="rId22"/>
    <p:sldId id="761" r:id="rId23"/>
    <p:sldId id="874" r:id="rId24"/>
    <p:sldId id="544" r:id="rId25"/>
    <p:sldId id="865" r:id="rId26"/>
    <p:sldId id="930" r:id="rId27"/>
    <p:sldId id="569" r:id="rId28"/>
    <p:sldId id="570" r:id="rId29"/>
    <p:sldId id="571" r:id="rId30"/>
    <p:sldId id="572" r:id="rId31"/>
    <p:sldId id="52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9B"/>
    <a:srgbClr val="93B684"/>
    <a:srgbClr val="567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87772" autoAdjust="0"/>
  </p:normalViewPr>
  <p:slideViewPr>
    <p:cSldViewPr snapToGrid="0">
      <p:cViewPr varScale="1">
        <p:scale>
          <a:sx n="83" d="100"/>
          <a:sy n="83" d="100"/>
        </p:scale>
        <p:origin x="590" y="72"/>
      </p:cViewPr>
      <p:guideLst/>
    </p:cSldViewPr>
  </p:slideViewPr>
  <p:outlineViewPr>
    <p:cViewPr>
      <p:scale>
        <a:sx n="33" d="100"/>
        <a:sy n="33" d="100"/>
      </p:scale>
      <p:origin x="0" y="-4019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CD4AB-B98F-4A62-BC42-6442CC9EC9F8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46F8A-6B85-484C-B020-13AAE15E0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7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ru-RU" noProof="1" dirty="0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3817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170A596-7141-45E9-836C-E467146705EF}" type="slidenum">
              <a:rPr lang="ru-RU" noProof="1" dirty="0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8968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358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443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098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3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116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BE451C3-0FF4-47C4-B829-773ADF60F88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007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057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07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260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2946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282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2/4/2025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95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41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  <p:sldLayoutId id="21474842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2330" y="1579418"/>
            <a:ext cx="9976579" cy="2514991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rgbClr val="002060"/>
                </a:solidFill>
              </a:rPr>
              <a:t>Важливі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r>
              <a:rPr lang="ru-RU" sz="4800" dirty="0" err="1">
                <a:solidFill>
                  <a:srgbClr val="002060"/>
                </a:solidFill>
              </a:rPr>
              <a:t>акценти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r>
              <a:rPr lang="ru-RU" sz="4800" dirty="0" err="1">
                <a:solidFill>
                  <a:srgbClr val="002060"/>
                </a:solidFill>
              </a:rPr>
              <a:t>оформлення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r>
              <a:rPr lang="ru-RU" sz="4800" dirty="0" err="1">
                <a:solidFill>
                  <a:srgbClr val="002060"/>
                </a:solidFill>
              </a:rPr>
              <a:t>спадщини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r>
              <a:rPr lang="ru-RU" sz="4800" dirty="0" err="1">
                <a:solidFill>
                  <a:srgbClr val="002060"/>
                </a:solidFill>
              </a:rPr>
              <a:t>проблемних</a:t>
            </a:r>
            <a:r>
              <a:rPr lang="ru-RU" sz="4800" dirty="0">
                <a:solidFill>
                  <a:srgbClr val="002060"/>
                </a:solidFill>
              </a:rPr>
              <a:t> </a:t>
            </a:r>
            <a:r>
              <a:rPr lang="ru-RU" sz="4800" dirty="0" err="1">
                <a:solidFill>
                  <a:srgbClr val="002060"/>
                </a:solidFill>
              </a:rPr>
              <a:t>територій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8195" y="5440218"/>
            <a:ext cx="9937631" cy="650030"/>
          </a:xfrm>
          <a:solidFill>
            <a:schemeClr val="accent2">
              <a:lumMod val="60000"/>
              <a:lumOff val="40000"/>
            </a:schemeClr>
          </a:solidFill>
          <a:ln/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i="1" dirty="0" smtClean="0"/>
              <a:t>МАРАФОН 04.02.2025                    Олена </a:t>
            </a:r>
            <a:r>
              <a:rPr lang="uk-UA" sz="2800" b="1" i="1" dirty="0" err="1" smtClean="0"/>
              <a:t>Чуєва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4226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3065" y="286326"/>
            <a:ext cx="3728934" cy="591992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dirty="0" smtClean="0"/>
              <a:t>ТЕРИТОРІЯ МОЖЛИВИХ БОЙОВИХ ДІЙ</a:t>
            </a:r>
            <a:endParaRPr lang="ru-RU" b="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" b="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03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3065" y="286326"/>
            <a:ext cx="3728934" cy="591992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dirty="0" smtClean="0"/>
              <a:t>ТЕРИТОРІЯ МОЖЛИВИХ БОЙОВИХ ДІЙ</a:t>
            </a:r>
            <a:endParaRPr lang="ru-RU" b="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5" b="76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74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3065" y="286326"/>
            <a:ext cx="3728934" cy="591992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dirty="0" smtClean="0"/>
              <a:t>ТЕРИТОРІЯ АКТИВНИХ БОЙОВИХ ДІЙ</a:t>
            </a:r>
            <a:endParaRPr lang="ru-RU" b="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" b="1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27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756" y="781235"/>
            <a:ext cx="10401694" cy="116833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редакції </a:t>
            </a:r>
            <a:r>
              <a:rPr lang="uk-UA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НАКАЗу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МЮУ № 2985/5 від 18.08.2023 (набув чинності 30.09.2023)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545" y="2161310"/>
            <a:ext cx="10990489" cy="38800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 err="1" smtClean="0"/>
              <a:t>Пп</a:t>
            </a:r>
            <a:r>
              <a:rPr lang="ru-RU" sz="2800" b="1" i="1" dirty="0" smtClean="0"/>
              <a:t> 2.8. п. 2 </a:t>
            </a:r>
            <a:r>
              <a:rPr lang="ru-RU" sz="2800" b="1" i="1" dirty="0" err="1" smtClean="0"/>
              <a:t>глави</a:t>
            </a:r>
            <a:r>
              <a:rPr lang="ru-RU" sz="2800" b="1" i="1" dirty="0" smtClean="0"/>
              <a:t> 10 </a:t>
            </a:r>
            <a:r>
              <a:rPr lang="ru-RU" sz="2800" b="1" i="1" dirty="0" err="1" smtClean="0"/>
              <a:t>розділу</a:t>
            </a:r>
            <a:r>
              <a:rPr lang="ru-RU" sz="2800" b="1" i="1" dirty="0" smtClean="0"/>
              <a:t> ІІ Порядку </a:t>
            </a:r>
            <a:r>
              <a:rPr lang="ru-RU" sz="2800" b="1" i="1" dirty="0" err="1" smtClean="0"/>
              <a:t>вчинення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нотаріальних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нотаріусами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України</a:t>
            </a:r>
            <a:r>
              <a:rPr lang="ru-RU" sz="2800" b="1" i="1" dirty="0" smtClean="0"/>
              <a:t>:</a:t>
            </a:r>
          </a:p>
          <a:p>
            <a:pPr marL="0" indent="0">
              <a:buNone/>
            </a:pP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/>
              <a:t>спадщина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відкрита</a:t>
            </a:r>
            <a:r>
              <a:rPr lang="ru-RU" sz="2400" dirty="0"/>
              <a:t> на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територіях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до початку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тимчасової</a:t>
            </a:r>
            <a:r>
              <a:rPr lang="ru-RU" sz="2400" dirty="0"/>
              <a:t> </a:t>
            </a:r>
            <a:r>
              <a:rPr lang="ru-RU" sz="2400" dirty="0" err="1"/>
              <a:t>окупації</a:t>
            </a:r>
            <a:r>
              <a:rPr lang="ru-RU" sz="2400" dirty="0"/>
              <a:t>, </a:t>
            </a:r>
            <a:r>
              <a:rPr lang="ru-RU" sz="2400" dirty="0" err="1"/>
              <a:t>введення</a:t>
            </a:r>
            <a:r>
              <a:rPr lang="ru-RU" sz="2400" dirty="0"/>
              <a:t> </a:t>
            </a:r>
            <a:r>
              <a:rPr lang="ru-RU" sz="2400" dirty="0" err="1"/>
              <a:t>воєнного</a:t>
            </a:r>
            <a:r>
              <a:rPr lang="ru-RU" sz="2400" dirty="0"/>
              <a:t> стану та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спадкова</a:t>
            </a:r>
            <a:r>
              <a:rPr lang="ru-RU" sz="2400" dirty="0"/>
              <a:t> справа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зареєстрована</a:t>
            </a:r>
            <a:r>
              <a:rPr lang="ru-RU" sz="2400" dirty="0"/>
              <a:t> у </a:t>
            </a:r>
            <a:r>
              <a:rPr lang="ru-RU" sz="2400" dirty="0" err="1"/>
              <a:t>Спадковому</a:t>
            </a:r>
            <a:r>
              <a:rPr lang="ru-RU" sz="2400" dirty="0"/>
              <a:t> </a:t>
            </a:r>
            <a:r>
              <a:rPr lang="ru-RU" sz="2400" dirty="0" err="1"/>
              <a:t>реєстрі</a:t>
            </a:r>
            <a:r>
              <a:rPr lang="ru-RU" sz="2400" dirty="0"/>
              <a:t>,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але не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була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закінчена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 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внаслідок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знищення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спадкової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справи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відсутності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доступу до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місця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зберігання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зв'язку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тимчасовою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окупацією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веденням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бойових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дій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будь-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(будь-яка) 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приватний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нотаріус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державна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нотаріальна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контора), до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якого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якої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звернувся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спадкоємець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завершення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спадкування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продовжує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провадження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такої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спадкової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справи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підставі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відповідної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заяви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спадкоємця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79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Територія активних бойових дій</a:t>
            </a:r>
            <a:r>
              <a:rPr lang="ru-RU" sz="3200" dirty="0"/>
              <a:t>, на </a:t>
            </a:r>
            <a:r>
              <a:rPr lang="ru-RU" sz="3200" dirty="0" err="1"/>
              <a:t>яких</a:t>
            </a:r>
            <a:r>
              <a:rPr lang="ru-RU" sz="3200" dirty="0"/>
              <a:t> </a:t>
            </a:r>
            <a:r>
              <a:rPr lang="ru-RU" sz="3200" dirty="0" err="1"/>
              <a:t>функціонують</a:t>
            </a:r>
            <a:r>
              <a:rPr lang="ru-RU" sz="3200" dirty="0"/>
              <a:t> </a:t>
            </a:r>
            <a:r>
              <a:rPr lang="ru-RU" sz="3200" dirty="0" err="1"/>
              <a:t>державні</a:t>
            </a:r>
            <a:r>
              <a:rPr lang="ru-RU" sz="3200" dirty="0"/>
              <a:t> </a:t>
            </a:r>
            <a:r>
              <a:rPr lang="ru-RU" sz="3200" dirty="0" err="1"/>
              <a:t>електронні</a:t>
            </a:r>
            <a:r>
              <a:rPr lang="ru-RU" sz="3200" dirty="0"/>
              <a:t> </a:t>
            </a:r>
            <a:r>
              <a:rPr lang="ru-RU" sz="3200" dirty="0" err="1"/>
              <a:t>інформаційні</a:t>
            </a:r>
            <a:r>
              <a:rPr lang="ru-RU" sz="3200" dirty="0"/>
              <a:t> </a:t>
            </a:r>
            <a:r>
              <a:rPr lang="ru-RU" sz="3200" dirty="0" err="1"/>
              <a:t>ресурси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36" y="2135536"/>
            <a:ext cx="9014691" cy="4036664"/>
          </a:xfrm>
        </p:spPr>
      </p:pic>
    </p:spTree>
    <p:extLst>
      <p:ext uri="{BB962C8B-B14F-4D97-AF65-F5344CB8AC3E}">
        <p14:creationId xmlns:p14="http://schemas.microsoft.com/office/powerpoint/2010/main" val="1235525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768" y="1020932"/>
            <a:ext cx="10231682" cy="92863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НАКАЗ МЮУ № </a:t>
            </a:r>
            <a:r>
              <a:rPr lang="en-US" sz="3600" dirty="0"/>
              <a:t>3783/5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від 27.12.2024 (набув чинності 01.01.2025)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545" y="2152074"/>
            <a:ext cx="10990489" cy="3889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i="1" dirty="0" err="1" smtClean="0"/>
              <a:t>Пп</a:t>
            </a:r>
            <a:r>
              <a:rPr lang="ru-RU" sz="2800" b="1" i="1" dirty="0" smtClean="0"/>
              <a:t> 4.11.5 п. </a:t>
            </a:r>
            <a:r>
              <a:rPr lang="en-US" sz="2800" b="1" i="1" dirty="0" smtClean="0"/>
              <a:t>IV</a:t>
            </a:r>
            <a:r>
              <a:rPr lang="ru-RU" sz="2800" b="1" i="1" dirty="0" smtClean="0"/>
              <a:t> Правил </a:t>
            </a:r>
            <a:r>
              <a:rPr lang="ru-RU" sz="2800" b="1" i="1" dirty="0" err="1" smtClean="0"/>
              <a:t>ведення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нотаріального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діловодства</a:t>
            </a:r>
            <a:r>
              <a:rPr lang="ru-RU" sz="2800" b="1" i="1" dirty="0" smtClean="0"/>
              <a:t>:</a:t>
            </a:r>
          </a:p>
          <a:p>
            <a:pPr marL="0" indent="0" algn="just">
              <a:buNone/>
            </a:pPr>
            <a:r>
              <a:rPr lang="ru-RU" dirty="0"/>
              <a:t>За </a:t>
            </a:r>
            <a:r>
              <a:rPr lang="ru-RU" dirty="0" err="1"/>
              <a:t>заявою</a:t>
            </a:r>
            <a:r>
              <a:rPr lang="ru-RU" dirty="0"/>
              <a:t> </a:t>
            </a:r>
            <a:r>
              <a:rPr lang="ru-RU" dirty="0" err="1"/>
              <a:t>спадкоємця</a:t>
            </a:r>
            <a:r>
              <a:rPr lang="ru-RU" dirty="0"/>
              <a:t> про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спадкування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, другого з </a:t>
            </a:r>
            <a:r>
              <a:rPr lang="ru-RU" dirty="0" err="1"/>
              <a:t>подружжя</a:t>
            </a:r>
            <a:r>
              <a:rPr lang="ru-RU" dirty="0"/>
              <a:t> (</a:t>
            </a:r>
            <a:r>
              <a:rPr lang="ru-RU" dirty="0" err="1"/>
              <a:t>колишнього</a:t>
            </a:r>
            <a:r>
              <a:rPr lang="ru-RU" dirty="0"/>
              <a:t> з </a:t>
            </a:r>
            <a:r>
              <a:rPr lang="ru-RU" dirty="0" err="1"/>
              <a:t>подружжя</a:t>
            </a:r>
            <a:r>
              <a:rPr lang="ru-RU" dirty="0"/>
              <a:t>) про </a:t>
            </a:r>
            <a:r>
              <a:rPr lang="ru-RU" dirty="0" err="1"/>
              <a:t>видачу</a:t>
            </a:r>
            <a:r>
              <a:rPr lang="ru-RU" dirty="0"/>
              <a:t> </a:t>
            </a:r>
            <a:r>
              <a:rPr lang="ru-RU" dirty="0" err="1"/>
              <a:t>свідоцтва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майна </a:t>
            </a:r>
            <a:r>
              <a:rPr lang="ru-RU" dirty="0" err="1"/>
              <a:t>подружжя</a:t>
            </a:r>
            <a:r>
              <a:rPr lang="ru-RU" dirty="0"/>
              <a:t> (</a:t>
            </a:r>
            <a:r>
              <a:rPr lang="ru-RU" dirty="0" err="1"/>
              <a:t>колишнього</a:t>
            </a:r>
            <a:r>
              <a:rPr lang="ru-RU" dirty="0"/>
              <a:t> </a:t>
            </a:r>
            <a:r>
              <a:rPr lang="ru-RU" dirty="0" err="1"/>
              <a:t>подружжя</a:t>
            </a:r>
            <a:r>
              <a:rPr lang="ru-RU" dirty="0"/>
              <a:t>) в межах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, яка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відкрита</a:t>
            </a:r>
            <a:r>
              <a:rPr lang="ru-RU" dirty="0"/>
              <a:t> на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де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не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не в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, </a:t>
            </a:r>
            <a:r>
              <a:rPr lang="ru-RU" dirty="0" err="1"/>
              <a:t>територіях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ведуться</a:t>
            </a:r>
            <a:r>
              <a:rPr lang="ru-RU" dirty="0"/>
              <a:t> </a:t>
            </a:r>
            <a:r>
              <a:rPr lang="ru-RU" b="1" u="sng" dirty="0" err="1">
                <a:solidFill>
                  <a:srgbClr val="0070C0"/>
                </a:solidFill>
              </a:rPr>
              <a:t>активні</a:t>
            </a:r>
            <a:r>
              <a:rPr lang="ru-RU" b="1" u="sng" dirty="0">
                <a:solidFill>
                  <a:srgbClr val="0070C0"/>
                </a:solidFill>
              </a:rPr>
              <a:t> </a:t>
            </a:r>
            <a:r>
              <a:rPr lang="ru-RU" b="1" u="sng" dirty="0" err="1">
                <a:solidFill>
                  <a:srgbClr val="0070C0"/>
                </a:solidFill>
              </a:rPr>
              <a:t>бойові</a:t>
            </a:r>
            <a:r>
              <a:rPr lang="ru-RU" b="1" u="sng" dirty="0">
                <a:solidFill>
                  <a:srgbClr val="0070C0"/>
                </a:solidFill>
              </a:rPr>
              <a:t> </a:t>
            </a:r>
            <a:r>
              <a:rPr lang="ru-RU" b="1" u="sng" dirty="0" err="1">
                <a:solidFill>
                  <a:srgbClr val="0070C0"/>
                </a:solidFill>
              </a:rPr>
              <a:t>дії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b="1" u="sng" dirty="0" err="1">
                <a:solidFill>
                  <a:srgbClr val="0070C0"/>
                </a:solidFill>
              </a:rPr>
              <a:t>окупованих</a:t>
            </a:r>
            <a:r>
              <a:rPr lang="ru-RU" dirty="0"/>
              <a:t>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Федерацією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,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не </a:t>
            </a:r>
            <a:r>
              <a:rPr lang="ru-RU" dirty="0" err="1"/>
              <a:t>визначено</a:t>
            </a:r>
            <a:r>
              <a:rPr lang="ru-RU" dirty="0"/>
              <a:t> дату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тимчасової</a:t>
            </a:r>
            <a:r>
              <a:rPr lang="ru-RU" dirty="0"/>
              <a:t> </a:t>
            </a:r>
            <a:r>
              <a:rPr lang="ru-RU" dirty="0" err="1"/>
              <a:t>окупації</a:t>
            </a:r>
            <a:r>
              <a:rPr lang="ru-RU" dirty="0"/>
              <a:t>, дату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органами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у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, та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спадкова</a:t>
            </a:r>
            <a:r>
              <a:rPr lang="ru-RU" dirty="0"/>
              <a:t> справа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зареєстрована</a:t>
            </a:r>
            <a:r>
              <a:rPr lang="ru-RU" dirty="0"/>
              <a:t> у </a:t>
            </a:r>
            <a:r>
              <a:rPr lang="ru-RU" dirty="0" err="1"/>
              <a:t>Спадковому</a:t>
            </a:r>
            <a:r>
              <a:rPr lang="ru-RU" dirty="0"/>
              <a:t> </a:t>
            </a:r>
            <a:r>
              <a:rPr lang="ru-RU" dirty="0" err="1"/>
              <a:t>реєстрі</a:t>
            </a:r>
            <a:r>
              <a:rPr lang="ru-RU" dirty="0"/>
              <a:t>, але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продовжити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b="1" u="sng" dirty="0" err="1">
                <a:solidFill>
                  <a:srgbClr val="0070C0"/>
                </a:solidFill>
              </a:rPr>
              <a:t>знищення</a:t>
            </a:r>
            <a:r>
              <a:rPr lang="ru-RU" b="1" u="sng" dirty="0">
                <a:solidFill>
                  <a:srgbClr val="0070C0"/>
                </a:solidFill>
              </a:rPr>
              <a:t> </a:t>
            </a:r>
            <a:r>
              <a:rPr lang="ru-RU" b="1" u="sng" dirty="0" err="1">
                <a:solidFill>
                  <a:srgbClr val="0070C0"/>
                </a:solidFill>
              </a:rPr>
              <a:t>або</a:t>
            </a:r>
            <a:r>
              <a:rPr lang="ru-RU" b="1" u="sng" dirty="0">
                <a:solidFill>
                  <a:srgbClr val="0070C0"/>
                </a:solidFill>
              </a:rPr>
              <a:t> </a:t>
            </a:r>
            <a:r>
              <a:rPr lang="ru-RU" b="1" u="sng" dirty="0" err="1">
                <a:solidFill>
                  <a:srgbClr val="0070C0"/>
                </a:solidFill>
              </a:rPr>
              <a:t>відсутності</a:t>
            </a:r>
            <a:r>
              <a:rPr lang="ru-RU" b="1" u="sng" dirty="0">
                <a:solidFill>
                  <a:srgbClr val="0070C0"/>
                </a:solidFill>
              </a:rPr>
              <a:t> доступу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до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тимчасовою</a:t>
            </a:r>
            <a:r>
              <a:rPr lang="ru-RU" dirty="0"/>
              <a:t> </a:t>
            </a:r>
            <a:r>
              <a:rPr lang="ru-RU" dirty="0" err="1"/>
              <a:t>окупацією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веденням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будь-</a:t>
            </a:r>
            <a:r>
              <a:rPr lang="ru-RU" dirty="0" err="1"/>
              <a:t>який</a:t>
            </a:r>
            <a:r>
              <a:rPr lang="ru-RU" dirty="0"/>
              <a:t> (будь-яка) </a:t>
            </a:r>
            <a:r>
              <a:rPr lang="ru-RU" dirty="0" err="1"/>
              <a:t>приватний</a:t>
            </a:r>
            <a:r>
              <a:rPr lang="ru-RU" dirty="0"/>
              <a:t> </a:t>
            </a:r>
            <a:r>
              <a:rPr lang="ru-RU" dirty="0" err="1"/>
              <a:t>нотаріус</a:t>
            </a:r>
            <a:r>
              <a:rPr lang="ru-RU" dirty="0"/>
              <a:t> (контора), до </a:t>
            </a:r>
            <a:r>
              <a:rPr lang="ru-RU" dirty="0" err="1"/>
              <a:t>якого</a:t>
            </a:r>
            <a:r>
              <a:rPr lang="ru-RU" dirty="0"/>
              <a:t> (</a:t>
            </a:r>
            <a:r>
              <a:rPr lang="ru-RU" dirty="0" err="1"/>
              <a:t>якої</a:t>
            </a:r>
            <a:r>
              <a:rPr lang="ru-RU" dirty="0"/>
              <a:t>) </a:t>
            </a:r>
            <a:r>
              <a:rPr lang="ru-RU" dirty="0" err="1"/>
              <a:t>звернувся</a:t>
            </a:r>
            <a:r>
              <a:rPr lang="ru-RU" dirty="0"/>
              <a:t> </a:t>
            </a:r>
            <a:r>
              <a:rPr lang="ru-RU" dirty="0" err="1"/>
              <a:t>спадкоємець</a:t>
            </a:r>
            <a:r>
              <a:rPr lang="ru-RU" dirty="0"/>
              <a:t>, </a:t>
            </a:r>
            <a:r>
              <a:rPr lang="ru-RU" dirty="0" err="1"/>
              <a:t>другий</a:t>
            </a:r>
            <a:r>
              <a:rPr lang="ru-RU" dirty="0"/>
              <a:t> з </a:t>
            </a:r>
            <a:r>
              <a:rPr lang="ru-RU" dirty="0" err="1"/>
              <a:t>подружжя</a:t>
            </a:r>
            <a:r>
              <a:rPr lang="ru-RU" dirty="0"/>
              <a:t> (</a:t>
            </a:r>
            <a:r>
              <a:rPr lang="ru-RU" dirty="0" err="1"/>
              <a:t>колишній</a:t>
            </a:r>
            <a:r>
              <a:rPr lang="ru-RU" dirty="0"/>
              <a:t> з </a:t>
            </a:r>
            <a:r>
              <a:rPr lang="ru-RU" dirty="0" err="1"/>
              <a:t>подружжя</a:t>
            </a:r>
            <a:r>
              <a:rPr lang="ru-RU" dirty="0"/>
              <a:t>),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b="1" u="sng" dirty="0">
                <a:solidFill>
                  <a:srgbClr val="0070C0"/>
                </a:solidFill>
              </a:rPr>
              <a:t>на </a:t>
            </a:r>
            <a:r>
              <a:rPr lang="ru-RU" b="1" u="sng" dirty="0" err="1">
                <a:solidFill>
                  <a:srgbClr val="0070C0"/>
                </a:solidFill>
              </a:rPr>
              <a:t>підставі</a:t>
            </a:r>
            <a:r>
              <a:rPr lang="ru-RU" b="1" u="sng" dirty="0">
                <a:solidFill>
                  <a:srgbClr val="0070C0"/>
                </a:solidFill>
              </a:rPr>
              <a:t> </a:t>
            </a:r>
            <a:r>
              <a:rPr lang="ru-RU" b="1" u="sng" dirty="0" err="1">
                <a:solidFill>
                  <a:srgbClr val="0070C0"/>
                </a:solidFill>
              </a:rPr>
              <a:t>відповідної</a:t>
            </a:r>
            <a:r>
              <a:rPr lang="ru-RU" b="1" u="sng" dirty="0">
                <a:solidFill>
                  <a:srgbClr val="0070C0"/>
                </a:solidFill>
              </a:rPr>
              <a:t> заяви </a:t>
            </a:r>
            <a:r>
              <a:rPr lang="ru-RU" b="1" u="sng" dirty="0" err="1">
                <a:solidFill>
                  <a:srgbClr val="0070C0"/>
                </a:solidFill>
              </a:rPr>
              <a:t>спадкоємця</a:t>
            </a:r>
            <a:r>
              <a:rPr lang="ru-RU" b="1" u="sng" dirty="0">
                <a:solidFill>
                  <a:srgbClr val="0070C0"/>
                </a:solidFill>
              </a:rPr>
              <a:t>, другого з </a:t>
            </a:r>
            <a:r>
              <a:rPr lang="ru-RU" b="1" u="sng" dirty="0" err="1">
                <a:solidFill>
                  <a:srgbClr val="0070C0"/>
                </a:solidFill>
              </a:rPr>
              <a:t>подружжя</a:t>
            </a:r>
            <a:r>
              <a:rPr lang="ru-RU" b="1" u="sng" dirty="0">
                <a:solidFill>
                  <a:srgbClr val="0070C0"/>
                </a:solidFill>
              </a:rPr>
              <a:t> (</a:t>
            </a:r>
            <a:r>
              <a:rPr lang="ru-RU" b="1" u="sng" dirty="0" err="1">
                <a:solidFill>
                  <a:srgbClr val="0070C0"/>
                </a:solidFill>
              </a:rPr>
              <a:t>колишнього</a:t>
            </a:r>
            <a:r>
              <a:rPr lang="ru-RU" b="1" u="sng" dirty="0">
                <a:solidFill>
                  <a:srgbClr val="0070C0"/>
                </a:solidFill>
              </a:rPr>
              <a:t> з </a:t>
            </a:r>
            <a:r>
              <a:rPr lang="ru-RU" b="1" u="sng" dirty="0" err="1">
                <a:solidFill>
                  <a:srgbClr val="0070C0"/>
                </a:solidFill>
              </a:rPr>
              <a:t>подружжя</a:t>
            </a:r>
            <a:r>
              <a:rPr lang="ru-RU" b="1" u="sng" dirty="0">
                <a:solidFill>
                  <a:srgbClr val="0070C0"/>
                </a:solidFill>
              </a:rPr>
              <a:t>)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097" y="621437"/>
            <a:ext cx="10262585" cy="132813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НАКАЗ МЮУ № </a:t>
            </a:r>
            <a:r>
              <a:rPr lang="en-US" sz="3600" dirty="0"/>
              <a:t>3783/5</a:t>
            </a:r>
            <a:r>
              <a:rPr lang="uk-UA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від 27.12.2024 (набув чинності 01.01.2025)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755" y="2334828"/>
            <a:ext cx="10919279" cy="37065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 err="1" smtClean="0"/>
              <a:t>Пп</a:t>
            </a:r>
            <a:r>
              <a:rPr lang="ru-RU" sz="2800" b="1" i="1" dirty="0" smtClean="0"/>
              <a:t> 4.11.6 п. І</a:t>
            </a:r>
            <a:r>
              <a:rPr lang="en-US" sz="2800" b="1" i="1" dirty="0" smtClean="0"/>
              <a:t>V</a:t>
            </a:r>
            <a:r>
              <a:rPr lang="ru-RU" sz="2800" b="1" i="1" dirty="0" smtClean="0"/>
              <a:t> Правил </a:t>
            </a:r>
            <a:r>
              <a:rPr lang="ru-RU" sz="2800" b="1" i="1" dirty="0" err="1" smtClean="0"/>
              <a:t>ведення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нотаріального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діловодства</a:t>
            </a:r>
            <a:r>
              <a:rPr lang="ru-RU" sz="2800" b="1" i="1" dirty="0" smtClean="0"/>
              <a:t>:</a:t>
            </a:r>
          </a:p>
          <a:p>
            <a:pPr marL="0" indent="0">
              <a:buNone/>
            </a:pPr>
            <a:r>
              <a:rPr lang="ru-RU" dirty="0" err="1" smtClean="0"/>
              <a:t>Приватний</a:t>
            </a:r>
            <a:r>
              <a:rPr lang="ru-RU" dirty="0" smtClean="0"/>
              <a:t> </a:t>
            </a:r>
            <a:r>
              <a:rPr lang="ru-RU" dirty="0" err="1"/>
              <a:t>нотаріус</a:t>
            </a:r>
            <a:r>
              <a:rPr lang="ru-RU" dirty="0"/>
              <a:t> (контора),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</a:t>
            </a:r>
            <a:r>
              <a:rPr lang="ru-RU" dirty="0" err="1"/>
              <a:t>зазначеної</a:t>
            </a:r>
            <a:r>
              <a:rPr lang="ru-RU" dirty="0"/>
              <a:t> у </a:t>
            </a:r>
            <a:r>
              <a:rPr lang="ru-RU" dirty="0" err="1"/>
              <a:t>підпункті</a:t>
            </a:r>
            <a:r>
              <a:rPr lang="ru-RU" dirty="0"/>
              <a:t> 4.11.5 </a:t>
            </a:r>
            <a:r>
              <a:rPr lang="ru-RU" dirty="0" err="1"/>
              <a:t>цього</a:t>
            </a:r>
            <a:r>
              <a:rPr lang="ru-RU" dirty="0"/>
              <a:t> пункту:</a:t>
            </a:r>
          </a:p>
          <a:p>
            <a:r>
              <a:rPr lang="ru-RU" dirty="0" err="1"/>
              <a:t>формує</a:t>
            </a:r>
            <a:r>
              <a:rPr lang="ru-RU" dirty="0"/>
              <a:t> на </a:t>
            </a:r>
            <a:r>
              <a:rPr lang="ru-RU" dirty="0" err="1"/>
              <a:t>заміну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спадкову</a:t>
            </a:r>
            <a:r>
              <a:rPr lang="ru-RU" dirty="0"/>
              <a:t> справу </a:t>
            </a:r>
            <a:r>
              <a:rPr lang="ru-RU" dirty="0" err="1"/>
              <a:t>відповідно</a:t>
            </a:r>
            <a:r>
              <a:rPr lang="ru-RU" dirty="0"/>
              <a:t> до пункту 11.3 </a:t>
            </a:r>
            <a:r>
              <a:rPr lang="ru-RU" dirty="0" err="1"/>
              <a:t>розділу</a:t>
            </a:r>
            <a:r>
              <a:rPr lang="ru-RU" dirty="0"/>
              <a:t> </a:t>
            </a:r>
            <a:r>
              <a:rPr lang="en-US" dirty="0"/>
              <a:t>XI </a:t>
            </a:r>
            <a:r>
              <a:rPr lang="ru-RU" dirty="0" err="1"/>
              <a:t>цих</a:t>
            </a:r>
            <a:r>
              <a:rPr lang="ru-RU" dirty="0"/>
              <a:t> Правил;</a:t>
            </a:r>
          </a:p>
          <a:p>
            <a:r>
              <a:rPr lang="ru-RU" dirty="0" err="1"/>
              <a:t>реєструє</a:t>
            </a:r>
            <a:r>
              <a:rPr lang="ru-RU" dirty="0"/>
              <a:t> </a:t>
            </a:r>
            <a:r>
              <a:rPr lang="ru-RU" dirty="0" err="1"/>
              <a:t>спадкову</a:t>
            </a:r>
            <a:r>
              <a:rPr lang="ru-RU" dirty="0"/>
              <a:t> справу в </a:t>
            </a:r>
            <a:r>
              <a:rPr lang="ru-RU" dirty="0" err="1"/>
              <a:t>книзі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і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спадкових</a:t>
            </a:r>
            <a:r>
              <a:rPr lang="ru-RU" dirty="0"/>
              <a:t> справ (</a:t>
            </a:r>
            <a:r>
              <a:rPr lang="ru-RU" dirty="0" err="1"/>
              <a:t>додаток</a:t>
            </a:r>
            <a:r>
              <a:rPr lang="ru-RU" dirty="0"/>
              <a:t> 10) з </a:t>
            </a:r>
            <a:r>
              <a:rPr lang="ru-RU" dirty="0" err="1"/>
              <a:t>присвоєнням</a:t>
            </a:r>
            <a:r>
              <a:rPr lang="ru-RU" dirty="0"/>
              <a:t> нового номеру </a:t>
            </a:r>
            <a:r>
              <a:rPr lang="ru-RU" dirty="0" err="1"/>
              <a:t>спадковій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 за книгою;</a:t>
            </a:r>
          </a:p>
          <a:p>
            <a:r>
              <a:rPr lang="ru-RU" dirty="0" err="1"/>
              <a:t>реєструє</a:t>
            </a:r>
            <a:r>
              <a:rPr lang="ru-RU" dirty="0"/>
              <a:t> </a:t>
            </a:r>
            <a:r>
              <a:rPr lang="ru-RU" dirty="0" err="1"/>
              <a:t>спадкову</a:t>
            </a:r>
            <a:r>
              <a:rPr lang="ru-RU" dirty="0"/>
              <a:t> справу в </a:t>
            </a:r>
            <a:r>
              <a:rPr lang="ru-RU" dirty="0" err="1"/>
              <a:t>алфавітній</a:t>
            </a:r>
            <a:r>
              <a:rPr lang="ru-RU" dirty="0"/>
              <a:t> </a:t>
            </a:r>
            <a:r>
              <a:rPr lang="ru-RU" dirty="0" err="1"/>
              <a:t>книзі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спадкових</a:t>
            </a:r>
            <a:r>
              <a:rPr lang="ru-RU" dirty="0"/>
              <a:t> справ (</a:t>
            </a:r>
            <a:r>
              <a:rPr lang="ru-RU" dirty="0" err="1"/>
              <a:t>додаток</a:t>
            </a:r>
            <a:r>
              <a:rPr lang="ru-RU" dirty="0"/>
              <a:t> 7);</a:t>
            </a:r>
          </a:p>
          <a:p>
            <a:r>
              <a:rPr lang="ru-RU" dirty="0" err="1"/>
              <a:t>реєструє</a:t>
            </a:r>
            <a:r>
              <a:rPr lang="ru-RU" dirty="0"/>
              <a:t> у </a:t>
            </a:r>
            <a:r>
              <a:rPr lang="ru-RU" dirty="0" err="1"/>
              <a:t>Спадковому</a:t>
            </a:r>
            <a:r>
              <a:rPr lang="ru-RU" dirty="0"/>
              <a:t> </a:t>
            </a:r>
            <a:r>
              <a:rPr lang="ru-RU" dirty="0" err="1"/>
              <a:t>реєстрі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номер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яка заведена на </a:t>
            </a:r>
            <a:r>
              <a:rPr lang="ru-RU" dirty="0" err="1"/>
              <a:t>заміну</a:t>
            </a:r>
            <a:r>
              <a:rPr lang="ru-RU" dirty="0"/>
              <a:t> (</a:t>
            </a:r>
            <a:r>
              <a:rPr lang="ru-RU" dirty="0" err="1"/>
              <a:t>попередній</a:t>
            </a:r>
            <a:r>
              <a:rPr lang="ru-RU" dirty="0"/>
              <a:t> номер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та дата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заведення</a:t>
            </a:r>
            <a:r>
              <a:rPr lang="ru-RU" dirty="0"/>
              <a:t> до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зазначається</a:t>
            </a:r>
            <a:r>
              <a:rPr lang="ru-RU" dirty="0"/>
              <a:t> у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відомостях</a:t>
            </a:r>
            <a:r>
              <a:rPr lang="ru-RU" dirty="0"/>
              <a:t> </a:t>
            </a:r>
            <a:r>
              <a:rPr lang="ru-RU" dirty="0" err="1"/>
              <a:t>реєстру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ІНФОРМАЦІЯ ЗІ СПАДКОВОГО РЕЄСТРУ</a:t>
            </a:r>
            <a:endParaRPr lang="en-US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1" b="190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69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756" y="781235"/>
            <a:ext cx="10401694" cy="116833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редакції </a:t>
            </a:r>
            <a:r>
              <a:rPr lang="uk-UA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НАКАЗу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МЮУ № 2985/5 від 18.08.2023 (набув чинності 30.09.2023)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756" y="1949570"/>
            <a:ext cx="10919279" cy="49084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b="1" i="1" dirty="0" smtClean="0"/>
              <a:t>П. 4 </a:t>
            </a:r>
            <a:r>
              <a:rPr lang="ru-RU" sz="2800" b="1" i="1" dirty="0" err="1" smtClean="0"/>
              <a:t>глави</a:t>
            </a:r>
            <a:r>
              <a:rPr lang="ru-RU" sz="2800" b="1" i="1" dirty="0" smtClean="0"/>
              <a:t> 10 </a:t>
            </a:r>
            <a:r>
              <a:rPr lang="ru-RU" sz="2800" b="1" i="1" dirty="0" err="1" smtClean="0"/>
              <a:t>розділу</a:t>
            </a:r>
            <a:r>
              <a:rPr lang="ru-RU" sz="2800" b="1" i="1" dirty="0" smtClean="0"/>
              <a:t> ІІ Порядку </a:t>
            </a:r>
            <a:r>
              <a:rPr lang="ru-RU" sz="2800" b="1" i="1" dirty="0" err="1" smtClean="0"/>
              <a:t>вчинення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нотаріальних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нотаріусами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України</a:t>
            </a:r>
            <a:r>
              <a:rPr lang="ru-RU" sz="2800" b="1" i="1" dirty="0" smtClean="0"/>
              <a:t>:</a:t>
            </a:r>
          </a:p>
          <a:p>
            <a:pPr marL="0" indent="0">
              <a:buNone/>
            </a:pPr>
            <a:r>
              <a:rPr lang="ru-RU" dirty="0"/>
              <a:t>4.14. При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свідоцтва</a:t>
            </a:r>
            <a:r>
              <a:rPr lang="ru-RU" dirty="0"/>
              <a:t> про право на </a:t>
            </a:r>
            <a:r>
              <a:rPr lang="ru-RU" dirty="0" err="1"/>
              <a:t>спадщину</a:t>
            </a:r>
            <a:r>
              <a:rPr lang="ru-RU" dirty="0"/>
              <a:t> </a:t>
            </a:r>
            <a:r>
              <a:rPr lang="ru-RU" dirty="0" err="1"/>
              <a:t>нотаріус</a:t>
            </a:r>
            <a:r>
              <a:rPr lang="ru-RU" dirty="0"/>
              <a:t>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перевіряє</a:t>
            </a:r>
            <a:r>
              <a:rPr lang="ru-RU" dirty="0"/>
              <a:t>: факт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спадкодавця</a:t>
            </a:r>
            <a:r>
              <a:rPr lang="ru-RU" dirty="0"/>
              <a:t>, час і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підстав</a:t>
            </a:r>
            <a:r>
              <a:rPr lang="ru-RU" dirty="0"/>
              <a:t> для </a:t>
            </a:r>
            <a:r>
              <a:rPr lang="ru-RU" dirty="0" err="1"/>
              <a:t>закликання</a:t>
            </a:r>
            <a:r>
              <a:rPr lang="ru-RU" dirty="0"/>
              <a:t> до </a:t>
            </a:r>
            <a:r>
              <a:rPr lang="ru-RU" dirty="0" err="1"/>
              <a:t>спадкоємства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спадкування</a:t>
            </a:r>
            <a:r>
              <a:rPr lang="ru-RU" dirty="0"/>
              <a:t> за законом,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спадкоємцем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у </a:t>
            </a:r>
            <a:r>
              <a:rPr lang="ru-RU" dirty="0" err="1"/>
              <a:t>встановлений</a:t>
            </a:r>
            <a:r>
              <a:rPr lang="ru-RU" dirty="0"/>
              <a:t> законом </a:t>
            </a:r>
            <a:r>
              <a:rPr lang="ru-RU" dirty="0" err="1"/>
              <a:t>спосіб</a:t>
            </a:r>
            <a:r>
              <a:rPr lang="ru-RU" dirty="0"/>
              <a:t>, склад </a:t>
            </a:r>
            <a:r>
              <a:rPr lang="ru-RU" dirty="0" err="1"/>
              <a:t>спадкового</a:t>
            </a:r>
            <a:r>
              <a:rPr lang="ru-RU" dirty="0"/>
              <a:t> майна, на яке </a:t>
            </a:r>
            <a:r>
              <a:rPr lang="ru-RU" dirty="0" err="1"/>
              <a:t>видається</a:t>
            </a:r>
            <a:r>
              <a:rPr lang="ru-RU" dirty="0"/>
              <a:t> </a:t>
            </a:r>
            <a:r>
              <a:rPr lang="ru-RU" dirty="0" err="1"/>
              <a:t>свідоцтво</a:t>
            </a:r>
            <a:r>
              <a:rPr lang="ru-RU" dirty="0"/>
              <a:t> про право на </a:t>
            </a:r>
            <a:r>
              <a:rPr lang="ru-RU" dirty="0" err="1"/>
              <a:t>спадщину</a:t>
            </a:r>
            <a:r>
              <a:rPr lang="ru-RU" dirty="0"/>
              <a:t>. На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спадкоємців</a:t>
            </a:r>
            <a:r>
              <a:rPr lang="ru-RU" dirty="0"/>
              <a:t> </a:t>
            </a:r>
            <a:r>
              <a:rPr lang="ru-RU" dirty="0" err="1"/>
              <a:t>витребовуються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підтверджують</a:t>
            </a:r>
            <a:r>
              <a:rPr lang="ru-RU" dirty="0"/>
              <a:t> </a:t>
            </a:r>
            <a:r>
              <a:rPr lang="ru-RU" dirty="0" err="1"/>
              <a:t>вказані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4.15.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разі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звернення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спадкоємця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заявою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видачу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свідоцтва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про право на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спадщину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завершення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спадкування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щодо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спадщини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яка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була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відкрита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 на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окремих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територіях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до початку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тимчасової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окупації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введення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воєнного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стану та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щодо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якої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спадкова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справа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була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зареєстрована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Спадковому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реєстрі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але не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була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закінчена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 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внаслідок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знищення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спадкової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справи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або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відсутності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доступу до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місця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її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зберігання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зв'язку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тимчасовою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окупацією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веденням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бойових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дій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 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приватний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нотаріус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державна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нотаріальна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контора), до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якого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якої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звернувся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спадкоємець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має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перевірити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факти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передбачені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законом, та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витребувати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необхідні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документи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відсутності</a:t>
            </a:r>
            <a:r>
              <a:rPr lang="ru-RU" dirty="0"/>
              <a:t> у </a:t>
            </a:r>
            <a:r>
              <a:rPr lang="ru-RU" dirty="0" err="1"/>
              <a:t>спадкоємця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видачі</a:t>
            </a:r>
            <a:r>
              <a:rPr lang="ru-RU" dirty="0"/>
              <a:t> </a:t>
            </a:r>
            <a:r>
              <a:rPr lang="ru-RU" dirty="0" err="1"/>
              <a:t>свідоцтва</a:t>
            </a:r>
            <a:r>
              <a:rPr lang="ru-RU" dirty="0"/>
              <a:t> про право на </a:t>
            </a:r>
            <a:r>
              <a:rPr lang="ru-RU" dirty="0" err="1"/>
              <a:t>спадщину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нотаріус</a:t>
            </a:r>
            <a:r>
              <a:rPr lang="ru-RU" dirty="0"/>
              <a:t> </a:t>
            </a:r>
            <a:r>
              <a:rPr lang="ru-RU" dirty="0" err="1"/>
              <a:t>роз'яснює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процедуру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зазначеного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в судовому порядку.</a:t>
            </a:r>
          </a:p>
        </p:txBody>
      </p:sp>
    </p:spTree>
    <p:extLst>
      <p:ext uri="{BB962C8B-B14F-4D97-AF65-F5344CB8AC3E}">
        <p14:creationId xmlns:p14="http://schemas.microsoft.com/office/powerpoint/2010/main" val="22312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926" y="905521"/>
            <a:ext cx="10533523" cy="207737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base"/>
            <a:r>
              <a:rPr lang="uk-UA" sz="4000" b="1" dirty="0" smtClean="0"/>
              <a:t>ІНФОРМАЦІЙНИЙ ЛИСТ </a:t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en-US" sz="4000" dirty="0"/>
              <a:t>https://vnpu.kiev.ua/?p=2816</a:t>
            </a:r>
            <a:endParaRPr lang="en-US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755" y="3231472"/>
            <a:ext cx="10919279" cy="2809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dirty="0"/>
              <a:t>Деякі питання оформлення спадкових прав на майно, яке знаходиться на тимчасово окупованій території України та на території проведення антитерористичної операції. Особливості відчуження нерухомого майна, що знаходиться на непідконтрольній Україні </a:t>
            </a:r>
            <a:r>
              <a:rPr lang="uk-UA" sz="2800" dirty="0" smtClean="0"/>
              <a:t>території</a:t>
            </a:r>
          </a:p>
          <a:p>
            <a:pPr fontAlgn="base"/>
            <a:r>
              <a:rPr lang="ru-RU" dirty="0"/>
              <a:t> </a:t>
            </a:r>
            <a:r>
              <a:rPr lang="ru-RU" b="1" dirty="0" err="1"/>
              <a:t>Відділ</a:t>
            </a:r>
            <a:r>
              <a:rPr lang="ru-RU" b="1" dirty="0"/>
              <a:t> методичного </a:t>
            </a:r>
            <a:r>
              <a:rPr lang="ru-RU" b="1" dirty="0" err="1" smtClean="0"/>
              <a:t>забезпечення</a:t>
            </a:r>
            <a:r>
              <a:rPr lang="ru-RU" b="1" dirty="0" smtClean="0"/>
              <a:t> та </a:t>
            </a:r>
            <a:r>
              <a:rPr lang="ru-RU" b="1" dirty="0" err="1"/>
              <a:t>інформаційно-аналітичної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НПУ</a:t>
            </a:r>
            <a:endParaRPr lang="en-US" dirty="0"/>
          </a:p>
          <a:p>
            <a:pPr fontAlgn="base"/>
            <a:r>
              <a:rPr lang="ru-RU" b="1" dirty="0" err="1"/>
              <a:t>Комісія</a:t>
            </a:r>
            <a:r>
              <a:rPr lang="ru-RU" b="1" dirty="0"/>
              <a:t> НПУ з </a:t>
            </a:r>
            <a:r>
              <a:rPr lang="ru-RU" b="1" dirty="0" err="1"/>
              <a:t>питань</a:t>
            </a:r>
            <a:r>
              <a:rPr lang="ru-RU" b="1" dirty="0"/>
              <a:t> </a:t>
            </a:r>
            <a:r>
              <a:rPr lang="ru-RU" b="1" dirty="0" err="1"/>
              <a:t>співробітництваз</a:t>
            </a:r>
            <a:r>
              <a:rPr lang="ru-RU" b="1" dirty="0"/>
              <a:t> органами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влади</a:t>
            </a:r>
            <a:r>
              <a:rPr lang="ru-RU" b="1" dirty="0"/>
              <a:t> та </a:t>
            </a:r>
            <a:r>
              <a:rPr lang="ru-RU" b="1" dirty="0" err="1"/>
              <a:t>місцевого</a:t>
            </a:r>
            <a:r>
              <a:rPr lang="ru-RU" b="1" dirty="0"/>
              <a:t> </a:t>
            </a:r>
            <a:r>
              <a:rPr lang="ru-RU" b="1" dirty="0" err="1"/>
              <a:t>самоврядування</a:t>
            </a:r>
            <a:endParaRPr lang="en-US" dirty="0"/>
          </a:p>
          <a:p>
            <a:pPr fontAlgn="base"/>
            <a:r>
              <a:rPr lang="ru-RU" b="1" dirty="0"/>
              <a:t>29 </a:t>
            </a:r>
            <a:r>
              <a:rPr lang="ru-RU" b="1" dirty="0" err="1"/>
              <a:t>червня</a:t>
            </a:r>
            <a:r>
              <a:rPr lang="ru-RU" b="1" dirty="0"/>
              <a:t> 2017 року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86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785" y="1035170"/>
            <a:ext cx="10506973" cy="112143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МІСЦЕ ВІДКРИТТЯ СПАДЩИНИ  згідно ст. 1221 ЦКУ </a:t>
            </a:r>
            <a:b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(до 22.05.2023)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755" y="2915728"/>
            <a:ext cx="10919279" cy="31256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1. Останнє місце проживання спадкодавця (якщо спадкодавець мав декілька місць проживання, то місце його реєстрації).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2. Якщо місце проживання невідомо, місцезнаходження нерухомого майна або основної частини рухомого.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3. Особливі випадки – спеціальний закон (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ч. 2 ст. 11-1 Закон України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«Про </a:t>
            </a:r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забезпечення прав і свобод громадян та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правовий режим на тимчасово окупованій території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України», ст. 9-1 Закону України «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Про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тимчасові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заходи на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період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проведення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антитерористичної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</a:rPr>
              <a:t>операції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) 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(Закон № 189 від 12.02.2015, набрання чинності 04.03.2015)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336" y="648070"/>
            <a:ext cx="10253709" cy="100317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lvl="0" fontAlgn="base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Визначення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кола </a:t>
            </a:r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спадкоємців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за законом, </a:t>
            </a:r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які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прийняли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спадщину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знаходиться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непідконтрольній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Україні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території</a:t>
            </a:r>
            <a:endParaRPr lang="en-US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707" y="1731146"/>
            <a:ext cx="11145328" cy="4134817"/>
          </a:xfrm>
        </p:spPr>
        <p:txBody>
          <a:bodyPr>
            <a:noAutofit/>
          </a:bodyPr>
          <a:lstStyle/>
          <a:p>
            <a:pPr fontAlgn="base"/>
            <a:r>
              <a:rPr lang="ru-RU" dirty="0"/>
              <a:t>З </a:t>
            </a:r>
            <a:r>
              <a:rPr lang="ru-RU" dirty="0" err="1"/>
              <a:t>огляду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труднощі</a:t>
            </a:r>
            <a:r>
              <a:rPr lang="ru-RU" dirty="0"/>
              <a:t> в </a:t>
            </a:r>
            <a:r>
              <a:rPr lang="ru-RU" dirty="0" err="1"/>
              <a:t>отриманні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на </a:t>
            </a:r>
            <a:r>
              <a:rPr lang="ru-RU" dirty="0" err="1"/>
              <a:t>непідконтрольній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наявність</a:t>
            </a:r>
            <a:r>
              <a:rPr lang="ru-RU" dirty="0"/>
              <a:t>/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проживали,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зареєстровані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спадкодавцем</a:t>
            </a:r>
            <a:r>
              <a:rPr lang="ru-RU" dirty="0"/>
              <a:t> на час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</a:t>
            </a:r>
            <a:r>
              <a:rPr lang="ru-RU" dirty="0" err="1"/>
              <a:t>зазначаються</a:t>
            </a:r>
            <a:r>
              <a:rPr lang="ru-RU" dirty="0"/>
              <a:t> </a:t>
            </a:r>
            <a:r>
              <a:rPr lang="ru-RU" dirty="0" err="1"/>
              <a:t>спадкоємцями</a:t>
            </a:r>
            <a:r>
              <a:rPr lang="ru-RU" dirty="0"/>
              <a:t> у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заявах</a:t>
            </a:r>
            <a:r>
              <a:rPr lang="ru-RU" dirty="0"/>
              <a:t>.</a:t>
            </a:r>
            <a:endParaRPr lang="en-US" dirty="0"/>
          </a:p>
          <a:p>
            <a:pPr fontAlgn="base"/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, </a:t>
            </a:r>
            <a:r>
              <a:rPr lang="ru-RU" dirty="0" err="1"/>
              <a:t>нотаріус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роз’яснити</a:t>
            </a:r>
            <a:r>
              <a:rPr lang="ru-RU" dirty="0"/>
              <a:t> </a:t>
            </a:r>
            <a:r>
              <a:rPr lang="ru-RU" dirty="0" err="1"/>
              <a:t>спадкоємцям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27 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нотаріат</a:t>
            </a:r>
            <a:r>
              <a:rPr lang="ru-RU" dirty="0"/>
              <a:t>»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неправдивих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спадкоємцями</a:t>
            </a:r>
            <a:r>
              <a:rPr lang="ru-RU" dirty="0"/>
              <a:t> (за </a:t>
            </a:r>
            <a:r>
              <a:rPr lang="ru-RU" dirty="0" err="1"/>
              <a:t>згодою</a:t>
            </a:r>
            <a:r>
              <a:rPr lang="ru-RU" dirty="0"/>
              <a:t> </a:t>
            </a:r>
            <a:r>
              <a:rPr lang="ru-RU" dirty="0" err="1"/>
              <a:t>спадкоємців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через суд) з </a:t>
            </a:r>
            <a:r>
              <a:rPr lang="ru-RU" dirty="0" err="1"/>
              <a:t>урахуванням</a:t>
            </a:r>
            <a:r>
              <a:rPr lang="ru-RU" dirty="0"/>
              <a:t> норм </a:t>
            </a:r>
            <a:r>
              <a:rPr lang="ru-RU" dirty="0" err="1"/>
              <a:t>статті</a:t>
            </a:r>
            <a:r>
              <a:rPr lang="ru-RU" dirty="0"/>
              <a:t> 1280 ЦКУ, яка </a:t>
            </a:r>
            <a:r>
              <a:rPr lang="ru-RU" dirty="0" err="1"/>
              <a:t>передбачає</a:t>
            </a:r>
            <a:r>
              <a:rPr lang="ru-RU" dirty="0"/>
              <a:t> порядок </a:t>
            </a:r>
            <a:r>
              <a:rPr lang="ru-RU" dirty="0" err="1"/>
              <a:t>перерозподілу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pPr marL="0" indent="0" fontAlgn="base">
              <a:buNone/>
            </a:pPr>
            <a:r>
              <a:rPr lang="ru-RU" b="1" dirty="0" smtClean="0"/>
              <a:t>Лист </a:t>
            </a:r>
            <a:r>
              <a:rPr lang="ru-RU" b="1" dirty="0" err="1"/>
              <a:t>Міністерства</a:t>
            </a:r>
            <a:r>
              <a:rPr lang="ru-RU" b="1" dirty="0"/>
              <a:t> </a:t>
            </a:r>
            <a:r>
              <a:rPr lang="ru-RU" b="1" dirty="0" err="1"/>
              <a:t>юстиції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«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витребування</a:t>
            </a:r>
            <a:r>
              <a:rPr lang="ru-RU" b="1" dirty="0"/>
              <a:t> </a:t>
            </a:r>
            <a:r>
              <a:rPr lang="ru-RU" b="1" dirty="0" err="1"/>
              <a:t>нотаріусами</a:t>
            </a:r>
            <a:r>
              <a:rPr lang="ru-RU" b="1" dirty="0"/>
              <a:t> </a:t>
            </a:r>
            <a:r>
              <a:rPr lang="ru-RU" b="1" dirty="0" err="1"/>
              <a:t>довідок</a:t>
            </a:r>
            <a:r>
              <a:rPr lang="ru-RU" b="1" dirty="0"/>
              <a:t> </a:t>
            </a:r>
            <a:r>
              <a:rPr lang="ru-RU" b="1" dirty="0" err="1"/>
              <a:t>житлово-експлуатаційних</a:t>
            </a:r>
            <a:r>
              <a:rPr lang="ru-RU" b="1" dirty="0"/>
              <a:t> </a:t>
            </a:r>
            <a:r>
              <a:rPr lang="ru-RU" b="1" dirty="0" err="1"/>
              <a:t>організацій</a:t>
            </a:r>
            <a:r>
              <a:rPr lang="ru-RU" b="1" dirty="0"/>
              <a:t> при </a:t>
            </a:r>
            <a:r>
              <a:rPr lang="ru-RU" b="1" dirty="0" err="1"/>
              <a:t>заведенні</a:t>
            </a:r>
            <a:r>
              <a:rPr lang="ru-RU" b="1" dirty="0"/>
              <a:t> </a:t>
            </a:r>
            <a:r>
              <a:rPr lang="ru-RU" b="1" dirty="0" err="1"/>
              <a:t>спадкових</a:t>
            </a:r>
            <a:r>
              <a:rPr lang="ru-RU" b="1" dirty="0"/>
              <a:t> справ та </a:t>
            </a:r>
            <a:r>
              <a:rPr lang="ru-RU" b="1" dirty="0" err="1"/>
              <a:t>видачі</a:t>
            </a:r>
            <a:r>
              <a:rPr lang="ru-RU" b="1" dirty="0"/>
              <a:t> </a:t>
            </a:r>
            <a:r>
              <a:rPr lang="ru-RU" b="1" dirty="0" err="1"/>
              <a:t>свідоцтв</a:t>
            </a:r>
            <a:r>
              <a:rPr lang="ru-RU" b="1" dirty="0"/>
              <a:t> про право на </a:t>
            </a:r>
            <a:r>
              <a:rPr lang="ru-RU" b="1" dirty="0" err="1"/>
              <a:t>спадщину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смерті</a:t>
            </a:r>
            <a:r>
              <a:rPr lang="ru-RU" b="1" dirty="0"/>
              <a:t> </a:t>
            </a:r>
            <a:r>
              <a:rPr lang="ru-RU" b="1" dirty="0" err="1"/>
              <a:t>осіб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проживали та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зареєстровані</a:t>
            </a:r>
            <a:r>
              <a:rPr lang="ru-RU" b="1" dirty="0"/>
              <a:t> на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b="1" dirty="0" err="1"/>
              <a:t>проведення</a:t>
            </a:r>
            <a:r>
              <a:rPr lang="ru-RU" b="1" dirty="0"/>
              <a:t> </a:t>
            </a:r>
            <a:r>
              <a:rPr lang="ru-RU" b="1" dirty="0" err="1"/>
              <a:t>антитерористичної</a:t>
            </a:r>
            <a:r>
              <a:rPr lang="ru-RU" b="1" dirty="0"/>
              <a:t> </a:t>
            </a:r>
            <a:r>
              <a:rPr lang="ru-RU" b="1" dirty="0" err="1"/>
              <a:t>операції</a:t>
            </a:r>
            <a:r>
              <a:rPr lang="ru-RU" b="1" dirty="0"/>
              <a:t>» </a:t>
            </a:r>
            <a:r>
              <a:rPr lang="ru-RU" b="1" dirty="0" err="1"/>
              <a:t>від</a:t>
            </a:r>
            <a:r>
              <a:rPr lang="ru-RU" b="1" dirty="0"/>
              <a:t> 03.03.2016 № 1535/13/32-16.</a:t>
            </a:r>
            <a:endParaRPr lang="en-US" b="1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336" y="1029810"/>
            <a:ext cx="10253709" cy="19619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РІШЕННЯ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3600" dirty="0" err="1" smtClean="0"/>
              <a:t>Самарського</a:t>
            </a:r>
            <a:r>
              <a:rPr lang="ru-RU" sz="3600" dirty="0" smtClean="0"/>
              <a:t> районного суду</a:t>
            </a:r>
            <a:r>
              <a:rPr lang="ru-RU" sz="3600" dirty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</a:t>
            </a:r>
            <a:r>
              <a:rPr lang="ru-RU" sz="3600" dirty="0"/>
              <a:t>. </a:t>
            </a:r>
            <a:r>
              <a:rPr lang="ru-RU" sz="3600" dirty="0" err="1" smtClean="0"/>
              <a:t>Дніпропетровська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27.05.2020 по </a:t>
            </a:r>
            <a:r>
              <a:rPr lang="ru-RU" sz="3600" dirty="0" err="1" smtClean="0"/>
              <a:t>справі</a:t>
            </a:r>
            <a:r>
              <a:rPr lang="ru-RU" sz="3600" dirty="0" smtClean="0"/>
              <a:t> № </a:t>
            </a:r>
            <a:r>
              <a:rPr lang="ru-RU" sz="3600" dirty="0"/>
              <a:t>206/1121/20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707" y="2654423"/>
            <a:ext cx="11145328" cy="37996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Суд </a:t>
            </a:r>
            <a:r>
              <a:rPr lang="ru-RU" sz="2400" dirty="0" err="1"/>
              <a:t>відхиляє</a:t>
            </a:r>
            <a:r>
              <a:rPr lang="ru-RU" sz="2400" dirty="0"/>
              <a:t> доводи, </a:t>
            </a:r>
            <a:r>
              <a:rPr lang="ru-RU" sz="2400" dirty="0" err="1"/>
              <a:t>наведені</a:t>
            </a:r>
            <a:r>
              <a:rPr lang="ru-RU" sz="2400" dirty="0"/>
              <a:t> </a:t>
            </a:r>
            <a:r>
              <a:rPr lang="ru-RU" sz="2400" dirty="0" err="1"/>
              <a:t>представниками</a:t>
            </a:r>
            <a:r>
              <a:rPr lang="ru-RU" sz="2400" dirty="0"/>
              <a:t> </a:t>
            </a:r>
            <a:r>
              <a:rPr lang="ru-RU" sz="2400" dirty="0" err="1"/>
              <a:t>відповідача</a:t>
            </a:r>
            <a:r>
              <a:rPr lang="ru-RU" sz="2400" dirty="0"/>
              <a:t> в судовому </a:t>
            </a:r>
            <a:r>
              <a:rPr lang="ru-RU" sz="2400" dirty="0" err="1"/>
              <a:t>засіданні</a:t>
            </a:r>
            <a:r>
              <a:rPr lang="ru-RU" sz="2400" dirty="0"/>
              <a:t> та </a:t>
            </a:r>
            <a:r>
              <a:rPr lang="ru-RU" sz="2400" dirty="0" err="1"/>
              <a:t>зазначені</a:t>
            </a:r>
            <a:r>
              <a:rPr lang="ru-RU" sz="2400" dirty="0"/>
              <a:t> у </a:t>
            </a:r>
            <a:r>
              <a:rPr lang="ru-RU" sz="2400" dirty="0" err="1"/>
              <a:t>запереченнях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вони </a:t>
            </a:r>
            <a:r>
              <a:rPr lang="ru-RU" sz="2400" dirty="0" err="1"/>
              <a:t>зводяться</a:t>
            </a:r>
            <a:r>
              <a:rPr lang="ru-RU" sz="2400" dirty="0"/>
              <a:t> </a:t>
            </a:r>
            <a:r>
              <a:rPr lang="ru-RU" sz="2400" dirty="0" err="1"/>
              <a:t>фактично</a:t>
            </a:r>
            <a:r>
              <a:rPr lang="ru-RU" sz="2400" dirty="0"/>
              <a:t> до </a:t>
            </a:r>
            <a:r>
              <a:rPr lang="ru-RU" sz="2400" dirty="0" err="1"/>
              <a:t>власного</a:t>
            </a:r>
            <a:r>
              <a:rPr lang="ru-RU" sz="2400" dirty="0"/>
              <a:t> </a:t>
            </a:r>
            <a:r>
              <a:rPr lang="ru-RU" sz="2400" dirty="0" err="1"/>
              <a:t>тлумачення</a:t>
            </a:r>
            <a:r>
              <a:rPr lang="ru-RU" sz="2400" dirty="0"/>
              <a:t> норм </a:t>
            </a:r>
            <a:r>
              <a:rPr lang="ru-RU" sz="2400" dirty="0" err="1"/>
              <a:t>діючого</a:t>
            </a:r>
            <a:r>
              <a:rPr lang="ru-RU" sz="2400" dirty="0"/>
              <a:t> </a:t>
            </a:r>
            <a:r>
              <a:rPr lang="ru-RU" sz="2400" dirty="0" err="1"/>
              <a:t>законодавства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яке </a:t>
            </a:r>
            <a:r>
              <a:rPr lang="ru-RU" sz="2400" dirty="0" err="1"/>
              <a:t>полягає</a:t>
            </a:r>
            <a:r>
              <a:rPr lang="ru-RU" sz="2400" dirty="0"/>
              <a:t> в буквальному </a:t>
            </a:r>
            <a:r>
              <a:rPr lang="ru-RU" sz="2400" dirty="0" err="1"/>
              <a:t>розумінні</a:t>
            </a:r>
            <a:r>
              <a:rPr lang="ru-RU" sz="2400" dirty="0"/>
              <a:t> </a:t>
            </a:r>
            <a:r>
              <a:rPr lang="ru-RU" sz="2400" dirty="0" err="1"/>
              <a:t>норми</a:t>
            </a:r>
            <a:r>
              <a:rPr lang="ru-RU" sz="2400" dirty="0"/>
              <a:t> права, а не в </a:t>
            </a:r>
            <a:r>
              <a:rPr lang="ru-RU" sz="2400" dirty="0" err="1"/>
              <a:t>сукупності</a:t>
            </a:r>
            <a:r>
              <a:rPr lang="ru-RU" sz="2400" dirty="0"/>
              <a:t> та </a:t>
            </a:r>
            <a:r>
              <a:rPr lang="ru-RU" sz="2400" dirty="0" err="1"/>
              <a:t>нехтування</a:t>
            </a:r>
            <a:r>
              <a:rPr lang="ru-RU" sz="2400" dirty="0"/>
              <a:t> </a:t>
            </a:r>
            <a:r>
              <a:rPr lang="ru-RU" sz="2400" dirty="0" err="1"/>
              <a:t>роз`ясненнями</a:t>
            </a:r>
            <a:r>
              <a:rPr lang="ru-RU" sz="2400" dirty="0"/>
              <a:t>, </a:t>
            </a:r>
            <a:r>
              <a:rPr lang="ru-RU" sz="2400" dirty="0" err="1"/>
              <a:t>наданими</a:t>
            </a:r>
            <a:r>
              <a:rPr lang="ru-RU" sz="2400" dirty="0"/>
              <a:t> </a:t>
            </a:r>
            <a:r>
              <a:rPr lang="ru-RU" sz="2400" dirty="0" err="1"/>
              <a:t>Міністерством</a:t>
            </a:r>
            <a:r>
              <a:rPr lang="ru-RU" sz="2400" dirty="0"/>
              <a:t> </a:t>
            </a:r>
            <a:r>
              <a:rPr lang="ru-RU" sz="2400" dirty="0" err="1"/>
              <a:t>Юстиції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хоча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й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мають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рекомендаційний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характер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ru-RU" sz="2400" dirty="0"/>
              <a:t> </a:t>
            </a:r>
            <a:r>
              <a:rPr lang="ru-RU" sz="2400" dirty="0" err="1"/>
              <a:t>однак</a:t>
            </a:r>
            <a:r>
              <a:rPr lang="ru-RU" sz="2400" dirty="0"/>
              <a:t> </a:t>
            </a:r>
            <a:r>
              <a:rPr lang="ru-RU" sz="2400" dirty="0" err="1"/>
              <a:t>спрямовані</a:t>
            </a:r>
            <a:r>
              <a:rPr lang="ru-RU" sz="2400" dirty="0"/>
              <a:t> для </a:t>
            </a:r>
            <a:r>
              <a:rPr lang="ru-RU" sz="2400" dirty="0" err="1"/>
              <a:t>тлумачення</a:t>
            </a:r>
            <a:r>
              <a:rPr lang="ru-RU" sz="2400" dirty="0"/>
              <a:t> </a:t>
            </a:r>
            <a:r>
              <a:rPr lang="ru-RU" sz="2400" dirty="0" err="1"/>
              <a:t>правових</a:t>
            </a:r>
            <a:r>
              <a:rPr lang="ru-RU" sz="2400" dirty="0"/>
              <a:t> норм, у </a:t>
            </a:r>
            <a:r>
              <a:rPr lang="ru-RU" sz="2400" dirty="0" err="1"/>
              <a:t>зв`язку</a:t>
            </a:r>
            <a:r>
              <a:rPr lang="ru-RU" sz="2400" dirty="0"/>
              <a:t> з </a:t>
            </a:r>
            <a:r>
              <a:rPr lang="ru-RU" sz="2400" dirty="0" err="1"/>
              <a:t>тим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норми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права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мають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загальний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абстрактний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характер і не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завжди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зрозумілий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зміст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водночас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як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реальні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суспільні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відносини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завжди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конкретні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мають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ряд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індивідуальних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особливостей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враховуючи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ситуацію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яка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склалася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території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м.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Донецьк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дані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лист є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актуальним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0126" y="370935"/>
            <a:ext cx="10112840" cy="11960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uk-UA" sz="3200" b="1" u="sng" dirty="0" smtClean="0">
                <a:solidFill>
                  <a:schemeClr val="tx1"/>
                </a:solidFill>
              </a:rPr>
              <a:t>ЗДІЙСНЕННЯ ПРАВА НА СПАДКУВАННЯ</a:t>
            </a:r>
          </a:p>
          <a:p>
            <a:pPr algn="ctr"/>
            <a:r>
              <a:rPr lang="uk-UA" sz="3200" b="1" u="sng" dirty="0" smtClean="0">
                <a:solidFill>
                  <a:schemeClr val="tx1"/>
                </a:solidFill>
              </a:rPr>
              <a:t>(ПРАВА СПАДКОЄМЦЯ)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4469" y="1797756"/>
            <a:ext cx="2589211" cy="36059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Спадкоємець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за </a:t>
            </a:r>
            <a:r>
              <a:rPr lang="ru-RU" sz="2400" dirty="0" err="1">
                <a:solidFill>
                  <a:schemeClr val="tx1"/>
                </a:solidFill>
              </a:rPr>
              <a:t>заповітом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за законом </a:t>
            </a: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право </a:t>
            </a:r>
            <a:r>
              <a:rPr lang="ru-RU" sz="2400" dirty="0" err="1">
                <a:solidFill>
                  <a:schemeClr val="tx1"/>
                </a:solidFill>
              </a:rPr>
              <a:t>прийняти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спадщину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Ч. 1 ст. 1268 ЦК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9872" y="1636607"/>
            <a:ext cx="3907766" cy="22521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 </a:t>
            </a:r>
            <a:r>
              <a:rPr lang="ru-RU" sz="2400" dirty="0" err="1">
                <a:solidFill>
                  <a:schemeClr val="tx1"/>
                </a:solidFill>
              </a:rPr>
              <a:t>Спадкоємець</a:t>
            </a:r>
            <a:r>
              <a:rPr lang="ru-RU" sz="2400" dirty="0">
                <a:solidFill>
                  <a:schemeClr val="tx1"/>
                </a:solidFill>
              </a:rPr>
              <a:t> за </a:t>
            </a:r>
            <a:r>
              <a:rPr lang="ru-RU" sz="2400" dirty="0" err="1">
                <a:solidFill>
                  <a:schemeClr val="tx1"/>
                </a:solidFill>
              </a:rPr>
              <a:t>заповітом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або</a:t>
            </a:r>
            <a:r>
              <a:rPr lang="ru-RU" sz="2400" dirty="0">
                <a:solidFill>
                  <a:schemeClr val="tx1"/>
                </a:solidFill>
              </a:rPr>
              <a:t> за законом </a:t>
            </a:r>
            <a:r>
              <a:rPr lang="ru-RU" sz="2400" dirty="0" err="1">
                <a:solidFill>
                  <a:schemeClr val="tx1"/>
                </a:solidFill>
              </a:rPr>
              <a:t>може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відмовитися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прийняття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спадщини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Ч. 1 ст. 1273 ЦК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8789" y="1797756"/>
            <a:ext cx="2860373" cy="3725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Спадкоємець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за </a:t>
            </a:r>
            <a:r>
              <a:rPr lang="ru-RU" sz="2400" dirty="0" err="1">
                <a:solidFill>
                  <a:schemeClr val="tx1"/>
                </a:solidFill>
              </a:rPr>
              <a:t>заповітом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чи</a:t>
            </a:r>
            <a:r>
              <a:rPr lang="ru-RU" sz="2400" dirty="0">
                <a:solidFill>
                  <a:schemeClr val="tx1"/>
                </a:solidFill>
              </a:rPr>
              <a:t> за законом </a:t>
            </a:r>
            <a:r>
              <a:rPr lang="ru-RU" sz="2400" dirty="0" err="1">
                <a:solidFill>
                  <a:schemeClr val="tx1"/>
                </a:solidFill>
              </a:rPr>
              <a:t>має</a:t>
            </a:r>
            <a:r>
              <a:rPr lang="ru-RU" sz="2400" dirty="0">
                <a:solidFill>
                  <a:schemeClr val="tx1"/>
                </a:solidFill>
              </a:rPr>
              <a:t> право </a:t>
            </a:r>
            <a:r>
              <a:rPr lang="ru-RU" sz="2400" dirty="0" smtClean="0">
                <a:solidFill>
                  <a:schemeClr val="tx1"/>
                </a:solidFill>
              </a:rPr>
              <a:t>не </a:t>
            </a:r>
            <a:r>
              <a:rPr lang="ru-RU" sz="2400" dirty="0" err="1">
                <a:solidFill>
                  <a:schemeClr val="tx1"/>
                </a:solidFill>
              </a:rPr>
              <a:t>прийняти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спадщину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Ч. 1 ст. 1268 ЦК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2182252">
            <a:off x="7839737" y="3939133"/>
            <a:ext cx="288032" cy="3600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468792">
            <a:off x="10742435" y="3938969"/>
            <a:ext cx="288032" cy="3600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10293" y="4419175"/>
            <a:ext cx="2218380" cy="7911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безадресно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89805" y="4419175"/>
            <a:ext cx="2333388" cy="11038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 err="1" smtClean="0">
                <a:solidFill>
                  <a:schemeClr val="tx1"/>
                </a:solidFill>
              </a:rPr>
              <a:t>користь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(ст. 1274 ЦК)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0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0126" y="370935"/>
            <a:ext cx="10112840" cy="11960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uk-UA" sz="3200" b="1" u="sng" dirty="0" smtClean="0">
                <a:solidFill>
                  <a:schemeClr val="tx1"/>
                </a:solidFill>
              </a:rPr>
              <a:t>СПАДКУВАННЯ ЗА ЗАПОВІТОМ</a:t>
            </a:r>
          </a:p>
          <a:p>
            <a:pPr algn="ctr"/>
            <a:r>
              <a:rPr lang="uk-UA" sz="3200" b="1" u="sng" dirty="0" smtClean="0">
                <a:solidFill>
                  <a:schemeClr val="tx1"/>
                </a:solidFill>
              </a:rPr>
              <a:t>(ЗАПОВІТ НА ДЕКІЛЬКОХ ОСІБ)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9820" y="1797756"/>
            <a:ext cx="2589211" cy="36059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ВІДМОВА НА КОРИСТЬ СПАДКОЄМЦЯ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ЗА ЗАПОВІТОМ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Ч. 1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ст. 1274 ЦК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36003" y="1636607"/>
            <a:ext cx="3907766" cy="22521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ВІДМОВА БЕЗАДРЕСНА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Ч. 1 ст. 1275 ЦК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9200" y="1797756"/>
            <a:ext cx="2872509" cy="15458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ПОМЕР ДО ВІДКРИТТЯ СПАДЩИНИ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2182252">
            <a:off x="7831800" y="3963293"/>
            <a:ext cx="369514" cy="3600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468792">
            <a:off x="10235824" y="3949510"/>
            <a:ext cx="369322" cy="351670"/>
          </a:xfrm>
          <a:prstGeom prst="downArrow">
            <a:avLst>
              <a:gd name="adj1" fmla="val 50000"/>
              <a:gd name="adj2" fmla="val 6154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982691" y="4419174"/>
            <a:ext cx="2445982" cy="16860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ІНШІ СПАДКОЄМЦІ ЗА ЗАПОВІТОМ ПОРІВНУ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22691" y="4349182"/>
            <a:ext cx="2300501" cy="1931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 </a:t>
            </a:r>
            <a:r>
              <a:rPr lang="ru-RU" sz="1600" b="1" dirty="0" smtClean="0">
                <a:solidFill>
                  <a:schemeClr val="tx1"/>
                </a:solidFill>
              </a:rPr>
              <a:t>ВІДМОВА (ДІЯ)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=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 ПРИЙНЯВ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(БЕЗДІЯЛЬНІСТЬ)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ст. 1223 ЦК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59199" y="3888796"/>
            <a:ext cx="2752437" cy="2216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ВВАЖАЄТЬСЯ НЕ ОХОПЛЕНОЮ ЗАПОВІТОМ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682836" y="3435926"/>
            <a:ext cx="1209963" cy="378403"/>
          </a:xfrm>
          <a:prstGeom prst="downArrow">
            <a:avLst>
              <a:gd name="adj1" fmla="val 35612"/>
              <a:gd name="adj2" fmla="val 6208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24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21" y="957532"/>
            <a:ext cx="10623533" cy="93165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ПОСТАНОВА КМУ 1127</a:t>
            </a:r>
            <a:endParaRPr lang="en-US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487" y="1889184"/>
            <a:ext cx="10373367" cy="39681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58. У </a:t>
            </a:r>
            <a:r>
              <a:rPr lang="ru-RU" dirty="0" err="1"/>
              <a:t>разі</a:t>
            </a:r>
            <a:r>
              <a:rPr lang="ru-RU" dirty="0"/>
              <a:t> коли в документах,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подаються</a:t>
            </a:r>
            <a:r>
              <a:rPr lang="ru-RU" dirty="0"/>
              <a:t> для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закінчений</a:t>
            </a:r>
            <a:r>
              <a:rPr lang="ru-RU" dirty="0"/>
              <a:t> </a:t>
            </a:r>
            <a:r>
              <a:rPr lang="ru-RU" dirty="0" err="1"/>
              <a:t>будівництвом</a:t>
            </a:r>
            <a:r>
              <a:rPr lang="ru-RU" dirty="0"/>
              <a:t>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, </a:t>
            </a:r>
            <a:r>
              <a:rPr lang="ru-RU" dirty="0" err="1"/>
              <a:t>відсутні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характеристики,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реєстрація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об’єкт</a:t>
            </a:r>
            <a:r>
              <a:rPr lang="ru-RU" dirty="0"/>
              <a:t> проводиться </a:t>
            </a:r>
            <a:r>
              <a:rPr lang="ru-RU" b="1" dirty="0">
                <a:solidFill>
                  <a:srgbClr val="0070C0"/>
                </a:solidFill>
              </a:rPr>
              <a:t>за </a:t>
            </a:r>
            <a:r>
              <a:rPr lang="ru-RU" b="1" dirty="0" err="1">
                <a:solidFill>
                  <a:srgbClr val="0070C0"/>
                </a:solidFill>
              </a:rPr>
              <a:t>наявності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відомостей</a:t>
            </a:r>
            <a:r>
              <a:rPr lang="ru-RU" b="1" dirty="0">
                <a:solidFill>
                  <a:srgbClr val="0070C0"/>
                </a:solidFill>
              </a:rPr>
              <a:t> про </a:t>
            </a:r>
            <a:r>
              <a:rPr lang="ru-RU" b="1" dirty="0" err="1">
                <a:solidFill>
                  <a:srgbClr val="0070C0"/>
                </a:solidFill>
              </a:rPr>
              <a:t>його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технічні</a:t>
            </a:r>
            <a:r>
              <a:rPr lang="ru-RU" b="1" dirty="0">
                <a:solidFill>
                  <a:srgbClr val="0070C0"/>
                </a:solidFill>
              </a:rPr>
              <a:t> характеристики</a:t>
            </a:r>
            <a:r>
              <a:rPr lang="ru-RU" dirty="0"/>
              <a:t>,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реєстратором</a:t>
            </a:r>
            <a:r>
              <a:rPr lang="ru-RU" dirty="0"/>
              <a:t> з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 smtClean="0"/>
              <a:t>будівництва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Правило, </a:t>
            </a:r>
            <a:r>
              <a:rPr lang="ru-RU" dirty="0" err="1"/>
              <a:t>передбачене</a:t>
            </a:r>
            <a:r>
              <a:rPr lang="ru-RU" dirty="0"/>
              <a:t> </a:t>
            </a:r>
            <a:r>
              <a:rPr lang="ru-RU" dirty="0" err="1"/>
              <a:t>абзацом</a:t>
            </a:r>
            <a:r>
              <a:rPr lang="ru-RU" dirty="0"/>
              <a:t> першим </a:t>
            </a:r>
            <a:r>
              <a:rPr lang="ru-RU" dirty="0" err="1"/>
              <a:t>цього</a:t>
            </a:r>
            <a:r>
              <a:rPr lang="ru-RU" dirty="0"/>
              <a:t> пункту,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обов’язкової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 про </a:t>
            </a:r>
            <a:r>
              <a:rPr lang="ru-RU" dirty="0" err="1"/>
              <a:t>технічні</a:t>
            </a:r>
            <a:r>
              <a:rPr lang="ru-RU" dirty="0"/>
              <a:t> характеристики </a:t>
            </a:r>
            <a:r>
              <a:rPr lang="ru-RU" dirty="0" err="1"/>
              <a:t>закінченого</a:t>
            </a:r>
            <a:r>
              <a:rPr lang="ru-RU" dirty="0"/>
              <a:t> </a:t>
            </a:r>
            <a:r>
              <a:rPr lang="ru-RU" dirty="0" err="1"/>
              <a:t>будівництвом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в </a:t>
            </a:r>
            <a:r>
              <a:rPr lang="ru-RU" dirty="0" err="1"/>
              <a:t>Єдиній</a:t>
            </a:r>
            <a:r>
              <a:rPr lang="ru-RU" dirty="0"/>
              <a:t>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електронній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реєстрацію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проведено до 1 </a:t>
            </a:r>
            <a:r>
              <a:rPr lang="ru-RU" dirty="0" err="1"/>
              <a:t>січня</a:t>
            </a:r>
            <a:r>
              <a:rPr lang="ru-RU" dirty="0"/>
              <a:t> 2013 р.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діяло</a:t>
            </a:r>
            <a:r>
              <a:rPr lang="ru-RU" dirty="0"/>
              <a:t> на момент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, </a:t>
            </a:r>
            <a:r>
              <a:rPr lang="ru-RU" b="1" dirty="0" err="1">
                <a:solidFill>
                  <a:srgbClr val="0070C0"/>
                </a:solidFill>
              </a:rPr>
              <a:t>незалежно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від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наявності</a:t>
            </a:r>
            <a:r>
              <a:rPr lang="ru-RU" b="1" dirty="0">
                <a:solidFill>
                  <a:srgbClr val="0070C0"/>
                </a:solidFill>
              </a:rPr>
              <a:t> в документах, </a:t>
            </a:r>
            <a:r>
              <a:rPr lang="ru-RU" b="1" dirty="0" err="1">
                <a:solidFill>
                  <a:srgbClr val="0070C0"/>
                </a:solidFill>
              </a:rPr>
              <a:t>що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подаються</a:t>
            </a:r>
            <a:r>
              <a:rPr lang="ru-RU" b="1" dirty="0">
                <a:solidFill>
                  <a:srgbClr val="0070C0"/>
                </a:solidFill>
              </a:rPr>
              <a:t> для </a:t>
            </a:r>
            <a:r>
              <a:rPr lang="ru-RU" b="1" dirty="0" err="1">
                <a:solidFill>
                  <a:srgbClr val="0070C0"/>
                </a:solidFill>
              </a:rPr>
              <a:t>державної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реєстрації</a:t>
            </a:r>
            <a:r>
              <a:rPr lang="ru-RU" b="1" dirty="0">
                <a:solidFill>
                  <a:srgbClr val="0070C0"/>
                </a:solidFill>
              </a:rPr>
              <a:t> прав, </a:t>
            </a:r>
            <a:r>
              <a:rPr lang="ru-RU" b="1" dirty="0" err="1">
                <a:solidFill>
                  <a:srgbClr val="0070C0"/>
                </a:solidFill>
              </a:rPr>
              <a:t>відомостей</a:t>
            </a:r>
            <a:r>
              <a:rPr lang="ru-RU" b="1" dirty="0">
                <a:solidFill>
                  <a:srgbClr val="0070C0"/>
                </a:solidFill>
              </a:rPr>
              <a:t> про </a:t>
            </a:r>
            <a:r>
              <a:rPr lang="ru-RU" b="1" dirty="0" err="1">
                <a:solidFill>
                  <a:srgbClr val="0070C0"/>
                </a:solidFill>
              </a:rPr>
              <a:t>його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технічні</a:t>
            </a:r>
            <a:r>
              <a:rPr lang="ru-RU" b="1" dirty="0">
                <a:solidFill>
                  <a:srgbClr val="0070C0"/>
                </a:solidFill>
              </a:rPr>
              <a:t> характеристики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житло</a:t>
            </a:r>
            <a:r>
              <a:rPr lang="ru-RU" dirty="0"/>
              <a:t> за </a:t>
            </a:r>
            <a:r>
              <a:rPr lang="ru-RU" dirty="0" err="1"/>
              <a:t>заявами</a:t>
            </a:r>
            <a:r>
              <a:rPr lang="ru-RU" dirty="0"/>
              <a:t>, </a:t>
            </a:r>
            <a:r>
              <a:rPr lang="ru-RU" dirty="0" err="1"/>
              <a:t>поданими</a:t>
            </a:r>
            <a:r>
              <a:rPr lang="ru-RU" dirty="0"/>
              <a:t> в </a:t>
            </a:r>
            <a:r>
              <a:rPr lang="ru-RU" dirty="0" err="1"/>
              <a:t>електронній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 err="1">
                <a:solidFill>
                  <a:srgbClr val="0070C0"/>
                </a:solidFill>
              </a:rPr>
              <a:t>державної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реєстрації</a:t>
            </a:r>
            <a:r>
              <a:rPr lang="ru-RU" b="1" dirty="0">
                <a:solidFill>
                  <a:srgbClr val="0070C0"/>
                </a:solidFill>
              </a:rPr>
              <a:t> права </a:t>
            </a:r>
            <a:r>
              <a:rPr lang="ru-RU" b="1" dirty="0" err="1">
                <a:solidFill>
                  <a:srgbClr val="0070C0"/>
                </a:solidFill>
              </a:rPr>
              <a:t>власності</a:t>
            </a:r>
            <a:r>
              <a:rPr lang="ru-RU" b="1" dirty="0">
                <a:solidFill>
                  <a:srgbClr val="0070C0"/>
                </a:solidFill>
              </a:rPr>
              <a:t> в </a:t>
            </a:r>
            <a:r>
              <a:rPr lang="ru-RU" b="1" dirty="0" err="1">
                <a:solidFill>
                  <a:srgbClr val="0070C0"/>
                </a:solidFill>
              </a:rPr>
              <a:t>умовах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воєнного</a:t>
            </a:r>
            <a:r>
              <a:rPr lang="ru-RU" b="1" dirty="0">
                <a:solidFill>
                  <a:srgbClr val="0070C0"/>
                </a:solidFill>
              </a:rPr>
              <a:t> стану та </a:t>
            </a:r>
            <a:r>
              <a:rPr lang="ru-RU" b="1" dirty="0" err="1">
                <a:solidFill>
                  <a:srgbClr val="0070C0"/>
                </a:solidFill>
              </a:rPr>
              <a:t>протягом</a:t>
            </a:r>
            <a:r>
              <a:rPr lang="ru-RU" b="1" dirty="0">
                <a:solidFill>
                  <a:srgbClr val="0070C0"/>
                </a:solidFill>
              </a:rPr>
              <a:t> одного року з дня </a:t>
            </a:r>
            <a:r>
              <a:rPr lang="ru-RU" b="1" dirty="0" err="1">
                <a:solidFill>
                  <a:srgbClr val="0070C0"/>
                </a:solidFill>
              </a:rPr>
              <a:t>його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припинення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або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скасування</a:t>
            </a:r>
            <a:r>
              <a:rPr lang="ru-RU" dirty="0">
                <a:solidFill>
                  <a:srgbClr val="0070C0"/>
                </a:solidFill>
              </a:rPr>
              <a:t>.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21" y="810883"/>
            <a:ext cx="10623533" cy="1078301"/>
          </a:xfr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Постанова КМУ № 1141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26.10.2011</a:t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/>
              <a:t>Про </a:t>
            </a:r>
            <a:r>
              <a:rPr lang="ru-RU" sz="2400" b="1" dirty="0" err="1"/>
              <a:t>затвердження</a:t>
            </a:r>
            <a:r>
              <a:rPr lang="ru-RU" sz="2400" b="1" dirty="0"/>
              <a:t> Порядку </a:t>
            </a:r>
            <a:r>
              <a:rPr lang="ru-RU" sz="2400" b="1" dirty="0" err="1"/>
              <a:t>ведення</a:t>
            </a:r>
            <a:r>
              <a:rPr lang="ru-RU" sz="2400" b="1" dirty="0"/>
              <a:t> Державного </a:t>
            </a:r>
            <a:r>
              <a:rPr lang="ru-RU" sz="2400" b="1" dirty="0" err="1"/>
              <a:t>реєстру</a:t>
            </a:r>
            <a:r>
              <a:rPr lang="ru-RU" sz="2400" b="1" dirty="0"/>
              <a:t> </a:t>
            </a:r>
            <a:r>
              <a:rPr lang="ru-RU" sz="2400" b="1" dirty="0" err="1"/>
              <a:t>речових</a:t>
            </a:r>
            <a:r>
              <a:rPr lang="ru-RU" sz="2400" b="1" dirty="0"/>
              <a:t> прав на </a:t>
            </a:r>
            <a:r>
              <a:rPr lang="ru-RU" sz="2400" b="1" dirty="0" err="1"/>
              <a:t>нерухоме</a:t>
            </a:r>
            <a:r>
              <a:rPr lang="ru-RU" sz="2400" b="1" dirty="0"/>
              <a:t> </a:t>
            </a:r>
            <a:r>
              <a:rPr lang="ru-RU" sz="2400" b="1" dirty="0" err="1" smtClean="0"/>
              <a:t>майно</a:t>
            </a:r>
            <a:r>
              <a:rPr lang="ru-RU" sz="2400" b="1" dirty="0" smtClean="0"/>
              <a:t>»</a:t>
            </a:r>
            <a:endParaRPr lang="en-US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487" y="2027208"/>
            <a:ext cx="10373367" cy="38301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29. До Державного </a:t>
            </a:r>
            <a:r>
              <a:rPr lang="ru-RU" b="1" dirty="0" err="1"/>
              <a:t>реєстру</a:t>
            </a:r>
            <a:r>
              <a:rPr lang="ru-RU" b="1" dirty="0"/>
              <a:t> прав </a:t>
            </a:r>
            <a:r>
              <a:rPr lang="ru-RU" b="1" dirty="0" err="1"/>
              <a:t>вносяться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відомості</a:t>
            </a:r>
            <a:r>
              <a:rPr lang="ru-RU" b="1" dirty="0"/>
              <a:t> про </a:t>
            </a:r>
            <a:r>
              <a:rPr lang="ru-RU" b="1" dirty="0" err="1"/>
              <a:t>об’єкт</a:t>
            </a:r>
            <a:r>
              <a:rPr lang="ru-RU" b="1" dirty="0"/>
              <a:t> </a:t>
            </a:r>
            <a:r>
              <a:rPr lang="ru-RU" b="1" dirty="0" err="1"/>
              <a:t>речових</a:t>
            </a:r>
            <a:r>
              <a:rPr lang="ru-RU" b="1" dirty="0"/>
              <a:t> прав:</a:t>
            </a:r>
          </a:p>
          <a:p>
            <a:pPr marL="0" indent="0">
              <a:buNone/>
            </a:pPr>
            <a:r>
              <a:rPr lang="ru-RU" b="1" dirty="0" smtClean="0"/>
              <a:t>2</a:t>
            </a:r>
            <a:r>
              <a:rPr lang="ru-RU" b="1" dirty="0"/>
              <a:t>) про </a:t>
            </a:r>
            <a:r>
              <a:rPr lang="ru-RU" b="1" dirty="0" err="1"/>
              <a:t>об’єкт</a:t>
            </a:r>
            <a:r>
              <a:rPr lang="ru-RU" b="1" dirty="0"/>
              <a:t> </a:t>
            </a:r>
            <a:r>
              <a:rPr lang="ru-RU" b="1" dirty="0" err="1"/>
              <a:t>будівництва</a:t>
            </a:r>
            <a:r>
              <a:rPr lang="ru-RU" b="1" dirty="0"/>
              <a:t>, </a:t>
            </a:r>
            <a:r>
              <a:rPr lang="ru-RU" b="1" dirty="0" err="1"/>
              <a:t>майбутній</a:t>
            </a:r>
            <a:r>
              <a:rPr lang="ru-RU" b="1" dirty="0"/>
              <a:t> </a:t>
            </a:r>
            <a:r>
              <a:rPr lang="ru-RU" b="1" dirty="0" err="1"/>
              <a:t>об’єкт</a:t>
            </a:r>
            <a:r>
              <a:rPr lang="ru-RU" b="1" dirty="0"/>
              <a:t> </a:t>
            </a:r>
            <a:r>
              <a:rPr lang="ru-RU" b="1" dirty="0" err="1"/>
              <a:t>нерухомості</a:t>
            </a:r>
            <a:r>
              <a:rPr lang="ru-RU" b="1" dirty="0"/>
              <a:t>, </a:t>
            </a:r>
            <a:r>
              <a:rPr lang="ru-RU" b="1" dirty="0" err="1"/>
              <a:t>закінчений</a:t>
            </a:r>
            <a:r>
              <a:rPr lang="ru-RU" b="1" dirty="0"/>
              <a:t> </a:t>
            </a:r>
            <a:r>
              <a:rPr lang="ru-RU" b="1" dirty="0" err="1"/>
              <a:t>будівництвом</a:t>
            </a:r>
            <a:r>
              <a:rPr lang="ru-RU" b="1" dirty="0"/>
              <a:t> </a:t>
            </a:r>
            <a:r>
              <a:rPr lang="ru-RU" b="1" dirty="0" err="1"/>
              <a:t>об’єкт</a:t>
            </a:r>
            <a:r>
              <a:rPr lang="ru-RU" b="1" dirty="0"/>
              <a:t>:</a:t>
            </a:r>
          </a:p>
          <a:p>
            <a:r>
              <a:rPr lang="ru-RU" b="1" dirty="0" err="1"/>
              <a:t>ідентифікатор</a:t>
            </a:r>
            <a:r>
              <a:rPr lang="ru-RU" b="1" dirty="0"/>
              <a:t> </a:t>
            </a:r>
            <a:r>
              <a:rPr lang="ru-RU" b="1" dirty="0" err="1"/>
              <a:t>об’єкта</a:t>
            </a:r>
            <a:r>
              <a:rPr lang="ru-RU" b="1" dirty="0"/>
              <a:t> в </a:t>
            </a:r>
            <a:r>
              <a:rPr lang="ru-RU" b="1" dirty="0" err="1"/>
              <a:t>Єдиній</a:t>
            </a:r>
            <a:r>
              <a:rPr lang="ru-RU" b="1" dirty="0"/>
              <a:t> </a:t>
            </a:r>
            <a:r>
              <a:rPr lang="ru-RU" b="1" dirty="0" err="1"/>
              <a:t>державній</a:t>
            </a:r>
            <a:r>
              <a:rPr lang="ru-RU" b="1" dirty="0"/>
              <a:t> </a:t>
            </a:r>
            <a:r>
              <a:rPr lang="ru-RU" b="1" dirty="0" err="1"/>
              <a:t>електронній</a:t>
            </a:r>
            <a:r>
              <a:rPr lang="ru-RU" b="1" dirty="0"/>
              <a:t> </a:t>
            </a:r>
            <a:r>
              <a:rPr lang="ru-RU" b="1" dirty="0" err="1"/>
              <a:t>системі</a:t>
            </a:r>
            <a:r>
              <a:rPr lang="ru-RU" b="1" dirty="0"/>
              <a:t>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будівництва</a:t>
            </a:r>
            <a:r>
              <a:rPr lang="ru-RU" b="1" dirty="0"/>
              <a:t> (для </a:t>
            </a:r>
            <a:r>
              <a:rPr lang="ru-RU" b="1" dirty="0" err="1"/>
              <a:t>об’єктів</a:t>
            </a:r>
            <a:r>
              <a:rPr lang="ru-RU" b="1" dirty="0"/>
              <a:t> </a:t>
            </a:r>
            <a:r>
              <a:rPr lang="ru-RU" b="1" dirty="0" err="1"/>
              <a:t>речових</a:t>
            </a:r>
            <a:r>
              <a:rPr lang="ru-RU" b="1" dirty="0"/>
              <a:t> прав, </a:t>
            </a:r>
            <a:r>
              <a:rPr lang="ru-RU" b="1" dirty="0" err="1"/>
              <a:t>яким</a:t>
            </a:r>
            <a:r>
              <a:rPr lang="ru-RU" b="1" dirty="0"/>
              <a:t> </a:t>
            </a:r>
            <a:r>
              <a:rPr lang="ru-RU" b="1" dirty="0" err="1"/>
              <a:t>присвоєно</a:t>
            </a:r>
            <a:r>
              <a:rPr lang="ru-RU" b="1" dirty="0"/>
              <a:t> </a:t>
            </a:r>
            <a:r>
              <a:rPr lang="ru-RU" b="1" dirty="0" err="1"/>
              <a:t>відповідний</a:t>
            </a:r>
            <a:r>
              <a:rPr lang="ru-RU" b="1" dirty="0"/>
              <a:t> </a:t>
            </a:r>
            <a:r>
              <a:rPr lang="ru-RU" b="1" dirty="0" err="1"/>
              <a:t>ідентифікатор</a:t>
            </a:r>
            <a:r>
              <a:rPr lang="ru-RU" b="1" dirty="0"/>
              <a:t>);</a:t>
            </a:r>
          </a:p>
          <a:p>
            <a:r>
              <a:rPr lang="ru-RU" b="1" dirty="0"/>
              <a:t>тип </a:t>
            </a:r>
            <a:r>
              <a:rPr lang="ru-RU" b="1" dirty="0" err="1"/>
              <a:t>об’єкта</a:t>
            </a:r>
            <a:r>
              <a:rPr lang="ru-RU" b="1" dirty="0"/>
              <a:t> (</a:t>
            </a:r>
            <a:r>
              <a:rPr lang="ru-RU" b="1" dirty="0" err="1"/>
              <a:t>будівля</a:t>
            </a:r>
            <a:r>
              <a:rPr lang="ru-RU" b="1" dirty="0"/>
              <a:t>, </a:t>
            </a:r>
            <a:r>
              <a:rPr lang="ru-RU" b="1" dirty="0" err="1"/>
              <a:t>споруда</a:t>
            </a:r>
            <a:r>
              <a:rPr lang="ru-RU" b="1" dirty="0"/>
              <a:t>, квартира, </a:t>
            </a:r>
            <a:r>
              <a:rPr lang="ru-RU" b="1" dirty="0" err="1"/>
              <a:t>гаражний</a:t>
            </a:r>
            <a:r>
              <a:rPr lang="ru-RU" b="1" dirty="0"/>
              <a:t> бокс, </a:t>
            </a:r>
            <a:r>
              <a:rPr lang="ru-RU" b="1" dirty="0" err="1"/>
              <a:t>машиномісце</a:t>
            </a:r>
            <a:r>
              <a:rPr lang="ru-RU" b="1" dirty="0"/>
              <a:t> </a:t>
            </a:r>
            <a:r>
              <a:rPr lang="ru-RU" b="1" dirty="0" err="1"/>
              <a:t>тощо</a:t>
            </a:r>
            <a:r>
              <a:rPr lang="ru-RU" b="1" dirty="0"/>
              <a:t>);</a:t>
            </a:r>
          </a:p>
          <a:p>
            <a:r>
              <a:rPr lang="ru-RU" b="1" dirty="0" err="1">
                <a:solidFill>
                  <a:srgbClr val="0070C0"/>
                </a:solidFill>
              </a:rPr>
              <a:t>загальна</a:t>
            </a:r>
            <a:r>
              <a:rPr lang="ru-RU" b="1" dirty="0">
                <a:solidFill>
                  <a:srgbClr val="0070C0"/>
                </a:solidFill>
              </a:rPr>
              <a:t> та </a:t>
            </a:r>
            <a:r>
              <a:rPr lang="ru-RU" b="1" dirty="0" err="1">
                <a:solidFill>
                  <a:srgbClr val="0070C0"/>
                </a:solidFill>
              </a:rPr>
              <a:t>житлова</a:t>
            </a:r>
            <a:r>
              <a:rPr lang="ru-RU" b="1" dirty="0">
                <a:solidFill>
                  <a:srgbClr val="0070C0"/>
                </a:solidFill>
              </a:rPr>
              <a:t> (за </a:t>
            </a:r>
            <a:r>
              <a:rPr lang="ru-RU" b="1" dirty="0" err="1">
                <a:solidFill>
                  <a:srgbClr val="0070C0"/>
                </a:solidFill>
              </a:rPr>
              <a:t>наявності</a:t>
            </a:r>
            <a:r>
              <a:rPr lang="ru-RU" b="1" dirty="0">
                <a:solidFill>
                  <a:srgbClr val="0070C0"/>
                </a:solidFill>
              </a:rPr>
              <a:t>) </a:t>
            </a:r>
            <a:r>
              <a:rPr lang="ru-RU" b="1" dirty="0" err="1">
                <a:solidFill>
                  <a:srgbClr val="0070C0"/>
                </a:solidFill>
              </a:rPr>
              <a:t>площа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приміщень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об’єкта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/>
              <a:t>(для </a:t>
            </a:r>
            <a:r>
              <a:rPr lang="ru-RU" b="1" dirty="0" err="1"/>
              <a:t>об’єкта</a:t>
            </a:r>
            <a:r>
              <a:rPr lang="ru-RU" b="1" dirty="0"/>
              <a:t> </a:t>
            </a:r>
            <a:r>
              <a:rPr lang="ru-RU" b="1" dirty="0" err="1"/>
              <a:t>будівництва</a:t>
            </a:r>
            <a:r>
              <a:rPr lang="ru-RU" b="1" dirty="0"/>
              <a:t>, </a:t>
            </a:r>
            <a:r>
              <a:rPr lang="ru-RU" b="1" dirty="0" err="1"/>
              <a:t>майбутнього</a:t>
            </a:r>
            <a:r>
              <a:rPr lang="ru-RU" b="1" dirty="0"/>
              <a:t> </a:t>
            </a:r>
            <a:r>
              <a:rPr lang="ru-RU" b="1" dirty="0" err="1"/>
              <a:t>об’єкта</a:t>
            </a:r>
            <a:r>
              <a:rPr lang="ru-RU" b="1" dirty="0"/>
              <a:t> </a:t>
            </a:r>
            <a:r>
              <a:rPr lang="ru-RU" b="1" dirty="0" err="1"/>
              <a:t>нерухомості</a:t>
            </a:r>
            <a:r>
              <a:rPr lang="ru-RU" b="1" dirty="0"/>
              <a:t> - </a:t>
            </a:r>
            <a:r>
              <a:rPr lang="ru-RU" b="1" dirty="0" err="1"/>
              <a:t>площа</a:t>
            </a:r>
            <a:r>
              <a:rPr lang="ru-RU" b="1" dirty="0"/>
              <a:t> </a:t>
            </a:r>
            <a:r>
              <a:rPr lang="ru-RU" b="1" dirty="0" err="1"/>
              <a:t>відповідно</a:t>
            </a:r>
            <a:r>
              <a:rPr lang="ru-RU" b="1" dirty="0"/>
              <a:t> до </a:t>
            </a:r>
            <a:r>
              <a:rPr lang="ru-RU" b="1" dirty="0" err="1"/>
              <a:t>проектної</a:t>
            </a:r>
            <a:r>
              <a:rPr lang="ru-RU" b="1" dirty="0"/>
              <a:t> </a:t>
            </a:r>
            <a:r>
              <a:rPr lang="ru-RU" b="1" dirty="0" err="1"/>
              <a:t>документації</a:t>
            </a:r>
            <a:r>
              <a:rPr lang="ru-RU" b="1" dirty="0"/>
              <a:t> на </a:t>
            </a:r>
            <a:r>
              <a:rPr lang="ru-RU" b="1" dirty="0" err="1"/>
              <a:t>будівництво</a:t>
            </a:r>
            <a:r>
              <a:rPr lang="ru-RU" b="1" dirty="0"/>
              <a:t>);</a:t>
            </a:r>
          </a:p>
          <a:p>
            <a:r>
              <a:rPr lang="ru-RU" b="1" dirty="0" err="1"/>
              <a:t>відсоток</a:t>
            </a:r>
            <a:r>
              <a:rPr lang="ru-RU" b="1" dirty="0"/>
              <a:t> </a:t>
            </a:r>
            <a:r>
              <a:rPr lang="ru-RU" b="1" dirty="0" err="1"/>
              <a:t>готовності</a:t>
            </a:r>
            <a:r>
              <a:rPr lang="ru-RU" b="1" dirty="0"/>
              <a:t> (для </a:t>
            </a:r>
            <a:r>
              <a:rPr lang="ru-RU" b="1" dirty="0" err="1"/>
              <a:t>об’єкта</a:t>
            </a:r>
            <a:r>
              <a:rPr lang="ru-RU" b="1" dirty="0"/>
              <a:t> </a:t>
            </a:r>
            <a:r>
              <a:rPr lang="ru-RU" b="1" dirty="0" err="1"/>
              <a:t>будівництва</a:t>
            </a:r>
            <a:r>
              <a:rPr lang="ru-RU" b="1" dirty="0"/>
              <a:t>);</a:t>
            </a:r>
          </a:p>
          <a:p>
            <a:r>
              <a:rPr lang="ru-RU" b="1" dirty="0"/>
              <a:t>адреса </a:t>
            </a:r>
            <a:r>
              <a:rPr lang="ru-RU" b="1" dirty="0" err="1"/>
              <a:t>об’єкта</a:t>
            </a:r>
            <a:r>
              <a:rPr lang="ru-RU" b="1" dirty="0"/>
              <a:t> </a:t>
            </a:r>
            <a:r>
              <a:rPr lang="ru-RU" b="1" dirty="0" err="1"/>
              <a:t>нерухомого</a:t>
            </a:r>
            <a:r>
              <a:rPr lang="ru-RU" b="1" dirty="0"/>
              <a:t> майна (для </a:t>
            </a:r>
            <a:r>
              <a:rPr lang="ru-RU" b="1" dirty="0" err="1"/>
              <a:t>закінчених</a:t>
            </a:r>
            <a:r>
              <a:rPr lang="ru-RU" b="1" dirty="0"/>
              <a:t> </a:t>
            </a:r>
            <a:r>
              <a:rPr lang="ru-RU" b="1" dirty="0" err="1"/>
              <a:t>будівництвом</a:t>
            </a:r>
            <a:r>
              <a:rPr lang="ru-RU" b="1" dirty="0"/>
              <a:t> </a:t>
            </a:r>
            <a:r>
              <a:rPr lang="ru-RU" b="1" dirty="0" err="1"/>
              <a:t>об’єктів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для </a:t>
            </a:r>
            <a:r>
              <a:rPr lang="ru-RU" b="1" dirty="0" err="1"/>
              <a:t>об’єктів</a:t>
            </a:r>
            <a:r>
              <a:rPr lang="ru-RU" b="1" dirty="0"/>
              <a:t> </a:t>
            </a:r>
            <a:r>
              <a:rPr lang="ru-RU" b="1" dirty="0" err="1"/>
              <a:t>будівництва</a:t>
            </a:r>
            <a:r>
              <a:rPr lang="ru-RU" b="1" dirty="0"/>
              <a:t>, </a:t>
            </a:r>
            <a:r>
              <a:rPr lang="ru-RU" b="1" dirty="0" err="1"/>
              <a:t>майбутніх</a:t>
            </a:r>
            <a:r>
              <a:rPr lang="ru-RU" b="1" dirty="0"/>
              <a:t> </a:t>
            </a:r>
            <a:r>
              <a:rPr lang="ru-RU" b="1" dirty="0" err="1"/>
              <a:t>об’єктів</a:t>
            </a:r>
            <a:r>
              <a:rPr lang="ru-RU" b="1" dirty="0"/>
              <a:t> </a:t>
            </a:r>
            <a:r>
              <a:rPr lang="ru-RU" b="1" dirty="0" err="1"/>
              <a:t>нерухомості</a:t>
            </a:r>
            <a:r>
              <a:rPr lang="ru-RU" b="1" dirty="0"/>
              <a:t> </a:t>
            </a:r>
            <a:r>
              <a:rPr lang="ru-RU" b="1" dirty="0" err="1"/>
              <a:t>яким</a:t>
            </a:r>
            <a:r>
              <a:rPr lang="ru-RU" b="1" dirty="0"/>
              <a:t> </a:t>
            </a:r>
            <a:r>
              <a:rPr lang="ru-RU" b="1" dirty="0" err="1"/>
              <a:t>присвоєно</a:t>
            </a:r>
            <a:r>
              <a:rPr lang="ru-RU" b="1" dirty="0"/>
              <a:t> адресу);</a:t>
            </a:r>
          </a:p>
        </p:txBody>
      </p:sp>
    </p:spTree>
    <p:extLst>
      <p:ext uri="{BB962C8B-B14F-4D97-AF65-F5344CB8AC3E}">
        <p14:creationId xmlns:p14="http://schemas.microsoft.com/office/powerpoint/2010/main" val="19153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21" y="957532"/>
            <a:ext cx="10623533" cy="93165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ru-RU" sz="3200" dirty="0"/>
              <a:t>ЗАКОН УКРАЇНИ</a:t>
            </a:r>
            <a:br>
              <a:rPr lang="ru-RU" sz="3200" dirty="0"/>
            </a:br>
            <a:r>
              <a:rPr lang="ru-RU" sz="3200" dirty="0"/>
              <a:t>Про </a:t>
            </a:r>
            <a:r>
              <a:rPr lang="ru-RU" sz="3200" dirty="0" err="1"/>
              <a:t>регулювання</a:t>
            </a:r>
            <a:r>
              <a:rPr lang="ru-RU" sz="3200" dirty="0"/>
              <a:t> </a:t>
            </a:r>
            <a:r>
              <a:rPr lang="ru-RU" sz="3200" dirty="0" err="1"/>
              <a:t>містобудівної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783" y="2355273"/>
            <a:ext cx="10399072" cy="35020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/>
              <a:t>Стаття</a:t>
            </a:r>
            <a:r>
              <a:rPr lang="ru-RU" b="1" dirty="0"/>
              <a:t> 26</a:t>
            </a:r>
            <a:r>
              <a:rPr lang="ru-RU" b="1" baseline="30000" dirty="0"/>
              <a:t>2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b="1" dirty="0" err="1"/>
              <a:t>Ідентифікатор</a:t>
            </a:r>
            <a:r>
              <a:rPr lang="ru-RU" b="1" dirty="0"/>
              <a:t> </a:t>
            </a:r>
            <a:r>
              <a:rPr lang="ru-RU" b="1" dirty="0" err="1"/>
              <a:t>об'єкта</a:t>
            </a:r>
            <a:r>
              <a:rPr lang="ru-RU" b="1" dirty="0"/>
              <a:t> </a:t>
            </a:r>
            <a:r>
              <a:rPr lang="ru-RU" b="1" dirty="0" err="1"/>
              <a:t>будівництва</a:t>
            </a:r>
            <a:r>
              <a:rPr lang="ru-RU" b="1" dirty="0"/>
              <a:t> та </a:t>
            </a:r>
            <a:r>
              <a:rPr lang="ru-RU" b="1" dirty="0" err="1"/>
              <a:t>закінченого</a:t>
            </a:r>
            <a:r>
              <a:rPr lang="ru-RU" b="1" dirty="0"/>
              <a:t> </a:t>
            </a:r>
            <a:r>
              <a:rPr lang="ru-RU" b="1" dirty="0" err="1"/>
              <a:t>будівництвом</a:t>
            </a:r>
            <a:r>
              <a:rPr lang="ru-RU" b="1" dirty="0"/>
              <a:t> </a:t>
            </a:r>
            <a:r>
              <a:rPr lang="ru-RU" b="1" dirty="0" err="1" smtClean="0"/>
              <a:t>об'єкта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/>
              <a:t>8. </a:t>
            </a:r>
            <a:r>
              <a:rPr lang="ru-RU" dirty="0" err="1"/>
              <a:t>Ідентифікатор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закінченого</a:t>
            </a:r>
            <a:r>
              <a:rPr lang="ru-RU" dirty="0"/>
              <a:t> </a:t>
            </a:r>
            <a:r>
              <a:rPr lang="ru-RU" dirty="0" err="1"/>
              <a:t>будівництвом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</a:t>
            </a:r>
            <a:r>
              <a:rPr lang="ru-RU" dirty="0" err="1"/>
              <a:t>зазначається</a:t>
            </a:r>
            <a:r>
              <a:rPr lang="ru-RU" dirty="0"/>
              <a:t> у таких документах: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13</a:t>
            </a:r>
            <a:r>
              <a:rPr lang="ru-RU" dirty="0"/>
              <a:t>)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правочинах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відчуження</a:t>
            </a:r>
            <a:r>
              <a:rPr lang="ru-RU" dirty="0"/>
              <a:t>, </a:t>
            </a:r>
            <a:r>
              <a:rPr lang="ru-RU" dirty="0" err="1"/>
              <a:t>користування</a:t>
            </a:r>
            <a:r>
              <a:rPr lang="ru-RU" dirty="0"/>
              <a:t>, </a:t>
            </a:r>
            <a:r>
              <a:rPr lang="ru-RU" dirty="0" err="1"/>
              <a:t>іпотеки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, </a:t>
            </a:r>
            <a:r>
              <a:rPr lang="ru-RU" dirty="0" err="1"/>
              <a:t>закінченого</a:t>
            </a:r>
            <a:r>
              <a:rPr lang="ru-RU" dirty="0"/>
              <a:t> </a:t>
            </a:r>
            <a:r>
              <a:rPr lang="ru-RU" dirty="0" err="1"/>
              <a:t>будівництвом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(квартир, </a:t>
            </a:r>
            <a:r>
              <a:rPr lang="ru-RU" dirty="0" err="1"/>
              <a:t>вбудованих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вбудовано-прибудованих</a:t>
            </a:r>
            <a:r>
              <a:rPr lang="ru-RU" dirty="0"/>
              <a:t> </a:t>
            </a:r>
            <a:r>
              <a:rPr lang="ru-RU" dirty="0" err="1"/>
              <a:t>житлових</a:t>
            </a:r>
            <a:r>
              <a:rPr lang="ru-RU" dirty="0"/>
              <a:t> та </a:t>
            </a:r>
            <a:r>
              <a:rPr lang="ru-RU" dirty="0" err="1"/>
              <a:t>нежитлових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 у </a:t>
            </a:r>
            <a:r>
              <a:rPr lang="ru-RU" dirty="0" err="1"/>
              <a:t>будинку</a:t>
            </a:r>
            <a:r>
              <a:rPr lang="ru-RU" dirty="0"/>
              <a:t>, </a:t>
            </a:r>
            <a:r>
              <a:rPr lang="ru-RU" dirty="0" err="1"/>
              <a:t>будівлі</a:t>
            </a:r>
            <a:r>
              <a:rPr lang="ru-RU" dirty="0"/>
              <a:t>, </a:t>
            </a:r>
            <a:r>
              <a:rPr lang="ru-RU" dirty="0" err="1"/>
              <a:t>споруді</a:t>
            </a:r>
            <a:r>
              <a:rPr lang="ru-RU" dirty="0"/>
              <a:t>, </a:t>
            </a:r>
            <a:r>
              <a:rPr lang="ru-RU" dirty="0" err="1"/>
              <a:t>гаражних</a:t>
            </a:r>
            <a:r>
              <a:rPr lang="ru-RU" dirty="0"/>
              <a:t> </a:t>
            </a:r>
            <a:r>
              <a:rPr lang="ru-RU" dirty="0" err="1"/>
              <a:t>боксів</a:t>
            </a:r>
            <a:r>
              <a:rPr lang="ru-RU" dirty="0"/>
              <a:t>, </a:t>
            </a:r>
            <a:r>
              <a:rPr lang="ru-RU" dirty="0" err="1"/>
              <a:t>машиномісць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житлових</a:t>
            </a:r>
            <a:r>
              <a:rPr lang="ru-RU" dirty="0"/>
              <a:t> та </a:t>
            </a:r>
            <a:r>
              <a:rPr lang="ru-RU" dirty="0" err="1"/>
              <a:t>нежитлових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в </a:t>
            </a:r>
            <a:r>
              <a:rPr lang="ru-RU" dirty="0" err="1"/>
              <a:t>експлуатацію</a:t>
            </a:r>
            <a:r>
              <a:rPr lang="ru-RU" dirty="0"/>
              <a:t> є </a:t>
            </a:r>
            <a:r>
              <a:rPr lang="ru-RU" dirty="0" err="1"/>
              <a:t>самостійними</a:t>
            </a:r>
            <a:r>
              <a:rPr lang="ru-RU" dirty="0"/>
              <a:t> </a:t>
            </a:r>
            <a:r>
              <a:rPr lang="ru-RU" dirty="0" err="1"/>
              <a:t>об'єктами</a:t>
            </a:r>
            <a:r>
              <a:rPr lang="ru-RU" dirty="0"/>
              <a:t> </a:t>
            </a:r>
            <a:r>
              <a:rPr lang="ru-RU" dirty="0" err="1"/>
              <a:t>нерухомого</a:t>
            </a:r>
            <a:r>
              <a:rPr lang="ru-RU" dirty="0"/>
              <a:t> майна), - для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присвоєно</a:t>
            </a:r>
            <a:r>
              <a:rPr lang="ru-RU" dirty="0"/>
              <a:t> </a:t>
            </a:r>
            <a:r>
              <a:rPr lang="ru-RU" dirty="0" err="1"/>
              <a:t>ідентифікатор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закінченого</a:t>
            </a:r>
            <a:r>
              <a:rPr lang="ru-RU" dirty="0"/>
              <a:t> </a:t>
            </a:r>
            <a:r>
              <a:rPr lang="ru-RU" dirty="0" err="1"/>
              <a:t>будівництвом</a:t>
            </a:r>
            <a:r>
              <a:rPr lang="ru-RU" dirty="0"/>
              <a:t> </a:t>
            </a:r>
            <a:r>
              <a:rPr lang="ru-RU" dirty="0" err="1"/>
              <a:t>об'єкта</a:t>
            </a:r>
            <a:r>
              <a:rPr lang="ru-RU" dirty="0"/>
              <a:t> до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правочину</a:t>
            </a:r>
            <a:r>
              <a:rPr lang="ru-RU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117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21" y="957532"/>
            <a:ext cx="10623533" cy="93165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uk-UA" sz="4400" b="1" dirty="0" smtClean="0"/>
              <a:t>ПОСТАНОВА КМУ 1127</a:t>
            </a:r>
            <a:endParaRPr lang="en-US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487" y="1975449"/>
            <a:ext cx="10373367" cy="388188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dirty="0" smtClean="0"/>
              <a:t>53. </a:t>
            </a:r>
            <a:r>
              <a:rPr lang="ru-RU" sz="2200" dirty="0"/>
              <a:t>У </a:t>
            </a:r>
            <a:r>
              <a:rPr lang="ru-RU" sz="2200" dirty="0" err="1"/>
              <a:t>разі</a:t>
            </a:r>
            <a:r>
              <a:rPr lang="ru-RU" sz="2200" dirty="0"/>
              <a:t> коли документ,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посвідчує</a:t>
            </a:r>
            <a:r>
              <a:rPr lang="ru-RU" sz="2200" dirty="0"/>
              <a:t> </a:t>
            </a:r>
            <a:r>
              <a:rPr lang="ru-RU" sz="2200" dirty="0" err="1"/>
              <a:t>набуття</a:t>
            </a:r>
            <a:r>
              <a:rPr lang="ru-RU" sz="2200" dirty="0"/>
              <a:t> права </a:t>
            </a:r>
            <a:r>
              <a:rPr lang="ru-RU" sz="2200" dirty="0" err="1"/>
              <a:t>власності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речових</a:t>
            </a:r>
            <a:r>
              <a:rPr lang="ru-RU" sz="2200" dirty="0"/>
              <a:t> прав, </a:t>
            </a:r>
            <a:r>
              <a:rPr lang="ru-RU" sz="2200" dirty="0" err="1"/>
              <a:t>похідних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права </a:t>
            </a:r>
            <a:r>
              <a:rPr lang="ru-RU" sz="2200" dirty="0" err="1"/>
              <a:t>власності</a:t>
            </a:r>
            <a:r>
              <a:rPr lang="ru-RU" sz="2200" dirty="0"/>
              <a:t>, </a:t>
            </a:r>
            <a:r>
              <a:rPr lang="ru-RU" sz="2200" dirty="0" err="1"/>
              <a:t>реєстрацію</a:t>
            </a:r>
            <a:r>
              <a:rPr lang="ru-RU" sz="2200" dirty="0"/>
              <a:t> </a:t>
            </a:r>
            <a:r>
              <a:rPr lang="ru-RU" sz="2200" dirty="0" err="1"/>
              <a:t>яких</a:t>
            </a:r>
            <a:r>
              <a:rPr lang="ru-RU" sz="2200" dirty="0"/>
              <a:t> </a:t>
            </a:r>
            <a:r>
              <a:rPr lang="ru-RU" sz="2200" dirty="0" err="1"/>
              <a:t>було</a:t>
            </a:r>
            <a:r>
              <a:rPr lang="ru-RU" sz="2200" dirty="0"/>
              <a:t> проведено до 1 </a:t>
            </a:r>
            <a:r>
              <a:rPr lang="ru-RU" sz="2200" dirty="0" err="1"/>
              <a:t>січня</a:t>
            </a:r>
            <a:r>
              <a:rPr lang="ru-RU" sz="2200" dirty="0"/>
              <a:t> 2013 р. </a:t>
            </a:r>
            <a:r>
              <a:rPr lang="ru-RU" sz="2200" dirty="0" err="1"/>
              <a:t>відповідно</a:t>
            </a:r>
            <a:r>
              <a:rPr lang="ru-RU" sz="2200" dirty="0"/>
              <a:t> до </a:t>
            </a:r>
            <a:r>
              <a:rPr lang="ru-RU" sz="2200" dirty="0" err="1"/>
              <a:t>законодавства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діяло</a:t>
            </a:r>
            <a:r>
              <a:rPr lang="ru-RU" sz="2200" dirty="0"/>
              <a:t> на момент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виникнення</a:t>
            </a:r>
            <a:r>
              <a:rPr lang="ru-RU" sz="2200" dirty="0"/>
              <a:t>, </a:t>
            </a:r>
            <a:r>
              <a:rPr lang="ru-RU" sz="2200" dirty="0" err="1"/>
              <a:t>втрачено</a:t>
            </a:r>
            <a:r>
              <a:rPr lang="ru-RU" sz="2200" dirty="0"/>
              <a:t>, </a:t>
            </a:r>
            <a:r>
              <a:rPr lang="ru-RU" sz="2200" dirty="0" err="1"/>
              <a:t>пошкоджено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зіпсовано</a:t>
            </a:r>
            <a:r>
              <a:rPr lang="ru-RU" sz="2200" dirty="0"/>
              <a:t>, </a:t>
            </a:r>
            <a:r>
              <a:rPr lang="ru-RU" sz="2200" dirty="0" err="1"/>
              <a:t>державна</a:t>
            </a:r>
            <a:r>
              <a:rPr lang="ru-RU" sz="2200" dirty="0"/>
              <a:t> </a:t>
            </a:r>
            <a:r>
              <a:rPr lang="ru-RU" sz="2200" dirty="0" err="1"/>
              <a:t>реєстрація</a:t>
            </a:r>
            <a:r>
              <a:rPr lang="ru-RU" sz="2200" dirty="0"/>
              <a:t> такого права </a:t>
            </a:r>
            <a:r>
              <a:rPr lang="ru-RU" sz="2200" dirty="0" err="1"/>
              <a:t>власності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іншого</a:t>
            </a:r>
            <a:r>
              <a:rPr lang="ru-RU" sz="2200" dirty="0"/>
              <a:t> </a:t>
            </a:r>
            <a:r>
              <a:rPr lang="ru-RU" sz="2200" dirty="0" err="1"/>
              <a:t>речового</a:t>
            </a:r>
            <a:r>
              <a:rPr lang="ru-RU" sz="2200" dirty="0"/>
              <a:t> права, </a:t>
            </a:r>
            <a:r>
              <a:rPr lang="ru-RU" sz="2200" dirty="0" err="1"/>
              <a:t>похідного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права </a:t>
            </a:r>
            <a:r>
              <a:rPr lang="ru-RU" sz="2200" dirty="0" err="1"/>
              <a:t>власності</a:t>
            </a:r>
            <a:r>
              <a:rPr lang="ru-RU" sz="2200" dirty="0"/>
              <a:t>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бути проведена за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бажанням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заявника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підставі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відомостей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Державного земельного кадастру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відповідно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підставі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відомостей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Реєстру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прав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власності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нерухоме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майно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є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архівною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складовою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частиною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Державного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реєстру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прав,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разі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коли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відповідна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реєстрація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проводилася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виключно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паперових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носіях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інформації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реєстрові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книги,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реєстраційні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справи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ведення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яких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здійснювали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підприємства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бюро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технічної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інвентаризації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, - на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підставі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відомостей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таких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носіїв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інформації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ВТРАЧЕНИЙ ДОКУМЕНТ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324" y="2204720"/>
            <a:ext cx="10670876" cy="38682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Порядок </a:t>
            </a:r>
            <a:r>
              <a:rPr lang="ru-RU" b="1" dirty="0" err="1" smtClean="0"/>
              <a:t>вчинення</a:t>
            </a:r>
            <a:r>
              <a:rPr lang="ru-RU" b="1" dirty="0" smtClean="0"/>
              <a:t> </a:t>
            </a:r>
            <a:r>
              <a:rPr lang="ru-RU" b="1" dirty="0" err="1" smtClean="0"/>
              <a:t>нотаріальних</a:t>
            </a:r>
            <a:r>
              <a:rPr lang="ru-RU" b="1" dirty="0" smtClean="0"/>
              <a:t> </a:t>
            </a:r>
            <a:r>
              <a:rPr lang="ru-RU" b="1" dirty="0" err="1" smtClean="0"/>
              <a:t>дій</a:t>
            </a:r>
            <a:r>
              <a:rPr lang="ru-RU" b="1" dirty="0" smtClean="0"/>
              <a:t> </a:t>
            </a:r>
            <a:r>
              <a:rPr lang="ru-RU" b="1" dirty="0" err="1" smtClean="0"/>
              <a:t>нотаріусами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4.16. </a:t>
            </a:r>
            <a:r>
              <a:rPr lang="ru-RU" dirty="0" err="1"/>
              <a:t>Видача</a:t>
            </a:r>
            <a:r>
              <a:rPr lang="ru-RU" dirty="0"/>
              <a:t> </a:t>
            </a:r>
            <a:r>
              <a:rPr lang="ru-RU" dirty="0" err="1"/>
              <a:t>свідоцтва</a:t>
            </a:r>
            <a:r>
              <a:rPr lang="ru-RU" dirty="0"/>
              <a:t> про право на </a:t>
            </a:r>
            <a:r>
              <a:rPr lang="ru-RU" dirty="0" err="1"/>
              <a:t>спадщину</a:t>
            </a:r>
            <a:r>
              <a:rPr lang="ru-RU" dirty="0"/>
              <a:t> на </a:t>
            </a:r>
            <a:r>
              <a:rPr lang="ru-RU" dirty="0" err="1"/>
              <a:t>майно</a:t>
            </a:r>
            <a:r>
              <a:rPr lang="ru-RU" dirty="0"/>
              <a:t>, право </a:t>
            </a:r>
            <a:r>
              <a:rPr lang="ru-RU" dirty="0" err="1"/>
              <a:t>власності</a:t>
            </a:r>
            <a:r>
              <a:rPr lang="ru-RU" dirty="0"/>
              <a:t> на яке </a:t>
            </a:r>
            <a:r>
              <a:rPr lang="ru-RU" dirty="0" err="1"/>
              <a:t>підлягає</a:t>
            </a:r>
            <a:r>
              <a:rPr lang="ru-RU" dirty="0"/>
              <a:t>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, проводиться </a:t>
            </a:r>
            <a:r>
              <a:rPr lang="ru-RU" dirty="0" err="1"/>
              <a:t>нотаріусом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b="1" u="sng" dirty="0" err="1">
                <a:solidFill>
                  <a:srgbClr val="00B0F0"/>
                </a:solidFill>
              </a:rPr>
              <a:t>подання</a:t>
            </a:r>
            <a:r>
              <a:rPr lang="ru-RU" b="1" u="sng" dirty="0">
                <a:solidFill>
                  <a:srgbClr val="00B0F0"/>
                </a:solidFill>
              </a:rPr>
              <a:t> </a:t>
            </a:r>
            <a:r>
              <a:rPr lang="ru-RU" b="1" u="sng" dirty="0" err="1">
                <a:solidFill>
                  <a:srgbClr val="00B0F0"/>
                </a:solidFill>
              </a:rPr>
              <a:t>документів</a:t>
            </a:r>
            <a:r>
              <a:rPr lang="ru-RU" b="1" u="sng" dirty="0">
                <a:solidFill>
                  <a:srgbClr val="00B0F0"/>
                </a:solidFill>
              </a:rPr>
              <a:t>, </a:t>
            </a:r>
            <a:r>
              <a:rPr lang="ru-RU" b="1" u="sng" dirty="0" err="1">
                <a:solidFill>
                  <a:srgbClr val="00B0F0"/>
                </a:solidFill>
              </a:rPr>
              <a:t>що</a:t>
            </a:r>
            <a:r>
              <a:rPr lang="ru-RU" b="1" u="sng" dirty="0">
                <a:solidFill>
                  <a:srgbClr val="00B0F0"/>
                </a:solidFill>
              </a:rPr>
              <a:t> </a:t>
            </a:r>
            <a:r>
              <a:rPr lang="ru-RU" b="1" u="sng" dirty="0" err="1">
                <a:solidFill>
                  <a:srgbClr val="00B0F0"/>
                </a:solidFill>
              </a:rPr>
              <a:t>посвідчують</a:t>
            </a:r>
            <a:r>
              <a:rPr lang="ru-RU" b="1" u="sng" dirty="0">
                <a:solidFill>
                  <a:srgbClr val="00B0F0"/>
                </a:solidFill>
              </a:rPr>
              <a:t> право </a:t>
            </a:r>
            <a:r>
              <a:rPr lang="ru-RU" b="1" u="sng" dirty="0" err="1">
                <a:solidFill>
                  <a:srgbClr val="00B0F0"/>
                </a:solidFill>
              </a:rPr>
              <a:t>власності</a:t>
            </a:r>
            <a:r>
              <a:rPr lang="ru-RU" b="1" u="sng" dirty="0">
                <a:solidFill>
                  <a:srgbClr val="00B0F0"/>
                </a:solidFill>
              </a:rPr>
              <a:t> </a:t>
            </a:r>
            <a:r>
              <a:rPr lang="ru-RU" b="1" u="sng" dirty="0" err="1">
                <a:solidFill>
                  <a:srgbClr val="00B0F0"/>
                </a:solidFill>
              </a:rPr>
              <a:t>спадкодавця</a:t>
            </a:r>
            <a:r>
              <a:rPr lang="ru-RU" b="1" u="sng" dirty="0">
                <a:solidFill>
                  <a:srgbClr val="00B0F0"/>
                </a:solidFill>
              </a:rPr>
              <a:t> на </a:t>
            </a:r>
            <a:r>
              <a:rPr lang="ru-RU" b="1" u="sng" dirty="0" err="1">
                <a:solidFill>
                  <a:srgbClr val="00B0F0"/>
                </a:solidFill>
              </a:rPr>
              <a:t>таке</a:t>
            </a:r>
            <a:r>
              <a:rPr lang="ru-RU" b="1" u="sng" dirty="0">
                <a:solidFill>
                  <a:srgbClr val="00B0F0"/>
                </a:solidFill>
              </a:rPr>
              <a:t> </a:t>
            </a:r>
            <a:r>
              <a:rPr lang="ru-RU" b="1" u="sng" dirty="0" err="1">
                <a:solidFill>
                  <a:srgbClr val="00B0F0"/>
                </a:solidFill>
              </a:rPr>
              <a:t>майно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</a:t>
            </a:r>
            <a:r>
              <a:rPr lang="ru-RU" dirty="0" err="1" smtClean="0"/>
              <a:t>передбачених</a:t>
            </a:r>
            <a:r>
              <a:rPr lang="ru-RU" dirty="0" smtClean="0"/>
              <a:t> пунктом 3 </a:t>
            </a:r>
            <a:r>
              <a:rPr lang="ru-RU" dirty="0" err="1" smtClean="0"/>
              <a:t>глави</a:t>
            </a:r>
            <a:r>
              <a:rPr lang="ru-RU" dirty="0" smtClean="0"/>
              <a:t> </a:t>
            </a:r>
            <a:r>
              <a:rPr lang="ru-RU" dirty="0"/>
              <a:t>7 </a:t>
            </a:r>
            <a:r>
              <a:rPr lang="ru-RU" dirty="0" err="1"/>
              <a:t>розділу</a:t>
            </a:r>
            <a:r>
              <a:rPr lang="ru-RU" dirty="0"/>
              <a:t> І </a:t>
            </a:r>
            <a:r>
              <a:rPr lang="ru-RU" dirty="0" err="1"/>
              <a:t>цього</a:t>
            </a:r>
            <a:r>
              <a:rPr lang="ru-RU" dirty="0"/>
              <a:t> Порядку, та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заборони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арешту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майна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4.19. </a:t>
            </a:r>
            <a:r>
              <a:rPr lang="ru-RU" dirty="0" err="1"/>
              <a:t>Якщо</a:t>
            </a:r>
            <a:r>
              <a:rPr lang="ru-RU" dirty="0"/>
              <a:t> до складу </a:t>
            </a:r>
            <a:r>
              <a:rPr lang="ru-RU" dirty="0" err="1"/>
              <a:t>спадкового</a:t>
            </a:r>
            <a:r>
              <a:rPr lang="ru-RU" dirty="0"/>
              <a:t> майна входить </a:t>
            </a:r>
            <a:r>
              <a:rPr lang="ru-RU" dirty="0" err="1"/>
              <a:t>нерухоме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, </a:t>
            </a:r>
            <a:r>
              <a:rPr lang="ru-RU" dirty="0" err="1"/>
              <a:t>нотаріус</a:t>
            </a:r>
            <a:r>
              <a:rPr lang="ru-RU" dirty="0"/>
              <a:t>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з Державного </a:t>
            </a:r>
            <a:r>
              <a:rPr lang="ru-RU" dirty="0" err="1"/>
              <a:t>реєстру</a:t>
            </a:r>
            <a:r>
              <a:rPr lang="ru-RU" dirty="0"/>
              <a:t> </a:t>
            </a:r>
            <a:r>
              <a:rPr lang="ru-RU" dirty="0" err="1"/>
              <a:t>речових</a:t>
            </a:r>
            <a:r>
              <a:rPr lang="ru-RU" dirty="0"/>
              <a:t> прав на </a:t>
            </a:r>
            <a:r>
              <a:rPr lang="ru-RU" dirty="0" err="1"/>
              <a:t>нерухоме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шляхом </a:t>
            </a:r>
            <a:r>
              <a:rPr lang="ru-RU" dirty="0" err="1"/>
              <a:t>безпосереднього</a:t>
            </a:r>
            <a:r>
              <a:rPr lang="ru-RU" dirty="0"/>
              <a:t> доступу до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b="1" u="sng" dirty="0">
                <a:solidFill>
                  <a:srgbClr val="00B0F0"/>
                </a:solidFill>
              </a:rPr>
              <a:t>За </a:t>
            </a:r>
            <a:r>
              <a:rPr lang="ru-RU" b="1" u="sng" dirty="0" err="1">
                <a:solidFill>
                  <a:srgbClr val="00B0F0"/>
                </a:solidFill>
              </a:rPr>
              <a:t>відсутності</a:t>
            </a:r>
            <a:r>
              <a:rPr lang="ru-RU" b="1" u="sng" dirty="0">
                <a:solidFill>
                  <a:srgbClr val="00B0F0"/>
                </a:solidFill>
              </a:rPr>
              <a:t> у </a:t>
            </a:r>
            <a:r>
              <a:rPr lang="ru-RU" b="1" u="sng" dirty="0" err="1">
                <a:solidFill>
                  <a:srgbClr val="00B0F0"/>
                </a:solidFill>
              </a:rPr>
              <a:t>спадкоємця</a:t>
            </a:r>
            <a:r>
              <a:rPr lang="ru-RU" b="1" u="sng" dirty="0">
                <a:solidFill>
                  <a:srgbClr val="00B0F0"/>
                </a:solidFill>
              </a:rPr>
              <a:t> </a:t>
            </a:r>
            <a:r>
              <a:rPr lang="ru-RU" b="1" u="sng" dirty="0" err="1">
                <a:solidFill>
                  <a:srgbClr val="00B0F0"/>
                </a:solidFill>
              </a:rPr>
              <a:t>необхідних</a:t>
            </a:r>
            <a:r>
              <a:rPr lang="ru-RU" b="1" u="sng" dirty="0">
                <a:solidFill>
                  <a:srgbClr val="00B0F0"/>
                </a:solidFill>
              </a:rPr>
              <a:t> для </a:t>
            </a:r>
            <a:r>
              <a:rPr lang="ru-RU" b="1" u="sng" dirty="0" err="1">
                <a:solidFill>
                  <a:srgbClr val="00B0F0"/>
                </a:solidFill>
              </a:rPr>
              <a:t>видачі</a:t>
            </a:r>
            <a:r>
              <a:rPr lang="ru-RU" b="1" u="sng" dirty="0">
                <a:solidFill>
                  <a:srgbClr val="00B0F0"/>
                </a:solidFill>
              </a:rPr>
              <a:t> </a:t>
            </a:r>
            <a:r>
              <a:rPr lang="ru-RU" b="1" u="sng" dirty="0" err="1">
                <a:solidFill>
                  <a:srgbClr val="00B0F0"/>
                </a:solidFill>
              </a:rPr>
              <a:t>свідоцтва</a:t>
            </a:r>
            <a:r>
              <a:rPr lang="ru-RU" b="1" u="sng" dirty="0">
                <a:solidFill>
                  <a:srgbClr val="00B0F0"/>
                </a:solidFill>
              </a:rPr>
              <a:t> про право на </a:t>
            </a:r>
            <a:r>
              <a:rPr lang="ru-RU" b="1" u="sng" dirty="0" err="1">
                <a:solidFill>
                  <a:srgbClr val="00B0F0"/>
                </a:solidFill>
              </a:rPr>
              <a:t>спадщину</a:t>
            </a:r>
            <a:r>
              <a:rPr lang="ru-RU" b="1" u="sng" dirty="0">
                <a:solidFill>
                  <a:srgbClr val="00B0F0"/>
                </a:solidFill>
              </a:rPr>
              <a:t> </a:t>
            </a:r>
            <a:r>
              <a:rPr lang="ru-RU" b="1" u="sng" dirty="0" err="1">
                <a:solidFill>
                  <a:srgbClr val="00B0F0"/>
                </a:solidFill>
              </a:rPr>
              <a:t>документів</a:t>
            </a:r>
            <a:r>
              <a:rPr lang="ru-RU" b="1" u="sng" dirty="0">
                <a:solidFill>
                  <a:srgbClr val="00B0F0"/>
                </a:solidFill>
              </a:rPr>
              <a:t> </a:t>
            </a:r>
            <a:r>
              <a:rPr lang="ru-RU" b="1" u="sng" dirty="0" err="1">
                <a:solidFill>
                  <a:srgbClr val="00B0F0"/>
                </a:solidFill>
              </a:rPr>
              <a:t>нотаріус</a:t>
            </a:r>
            <a:r>
              <a:rPr lang="ru-RU" b="1" u="sng" dirty="0">
                <a:solidFill>
                  <a:srgbClr val="00B0F0"/>
                </a:solidFill>
              </a:rPr>
              <a:t> </a:t>
            </a:r>
            <a:r>
              <a:rPr lang="ru-RU" b="1" u="sng" dirty="0" err="1">
                <a:solidFill>
                  <a:srgbClr val="00B0F0"/>
                </a:solidFill>
              </a:rPr>
              <a:t>роз’яснює</a:t>
            </a:r>
            <a:r>
              <a:rPr lang="ru-RU" b="1" u="sng" dirty="0">
                <a:solidFill>
                  <a:srgbClr val="00B0F0"/>
                </a:solidFill>
              </a:rPr>
              <a:t> </a:t>
            </a:r>
            <a:r>
              <a:rPr lang="ru-RU" b="1" u="sng" dirty="0" err="1">
                <a:solidFill>
                  <a:srgbClr val="00B0F0"/>
                </a:solidFill>
              </a:rPr>
              <a:t>йому</a:t>
            </a:r>
            <a:r>
              <a:rPr lang="ru-RU" b="1" u="sng" dirty="0">
                <a:solidFill>
                  <a:srgbClr val="00B0F0"/>
                </a:solidFill>
              </a:rPr>
              <a:t> процедуру </a:t>
            </a:r>
            <a:r>
              <a:rPr lang="ru-RU" b="1" u="sng" dirty="0" err="1">
                <a:solidFill>
                  <a:srgbClr val="00B0F0"/>
                </a:solidFill>
              </a:rPr>
              <a:t>вирішення</a:t>
            </a:r>
            <a:r>
              <a:rPr lang="ru-RU" b="1" u="sng" dirty="0">
                <a:solidFill>
                  <a:srgbClr val="00B0F0"/>
                </a:solidFill>
              </a:rPr>
              <a:t> </a:t>
            </a:r>
            <a:r>
              <a:rPr lang="ru-RU" b="1" u="sng" dirty="0" err="1">
                <a:solidFill>
                  <a:srgbClr val="00B0F0"/>
                </a:solidFill>
              </a:rPr>
              <a:t>зазначеного</a:t>
            </a:r>
            <a:r>
              <a:rPr lang="ru-RU" b="1" u="sng" dirty="0">
                <a:solidFill>
                  <a:srgbClr val="00B0F0"/>
                </a:solidFill>
              </a:rPr>
              <a:t> </a:t>
            </a:r>
            <a:r>
              <a:rPr lang="ru-RU" b="1" u="sng" dirty="0" err="1">
                <a:solidFill>
                  <a:srgbClr val="00B0F0"/>
                </a:solidFill>
              </a:rPr>
              <a:t>питання</a:t>
            </a:r>
            <a:r>
              <a:rPr lang="ru-RU" b="1" u="sng" dirty="0">
                <a:solidFill>
                  <a:srgbClr val="00B0F0"/>
                </a:solidFill>
              </a:rPr>
              <a:t> в судовому порядку</a:t>
            </a:r>
            <a:r>
              <a:rPr lang="ru-RU" dirty="0">
                <a:solidFill>
                  <a:srgbClr val="00B0F0"/>
                </a:solidFill>
              </a:rPr>
              <a:t>.</a:t>
            </a:r>
            <a:endParaRPr lang="ru-RU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ВТРАЧЕНИЙ ДОКУМЕНТ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4942" y="1787236"/>
            <a:ext cx="10670876" cy="40917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Порядок </a:t>
            </a:r>
            <a:r>
              <a:rPr lang="ru-RU" b="1" dirty="0" err="1" smtClean="0"/>
              <a:t>вчинення</a:t>
            </a:r>
            <a:r>
              <a:rPr lang="ru-RU" b="1" dirty="0" smtClean="0"/>
              <a:t> </a:t>
            </a:r>
            <a:r>
              <a:rPr lang="ru-RU" b="1" dirty="0" err="1" smtClean="0"/>
              <a:t>нотаріальних</a:t>
            </a:r>
            <a:r>
              <a:rPr lang="ru-RU" b="1" dirty="0" smtClean="0"/>
              <a:t> </a:t>
            </a:r>
            <a:r>
              <a:rPr lang="ru-RU" b="1" dirty="0" err="1" smtClean="0"/>
              <a:t>дій</a:t>
            </a:r>
            <a:r>
              <a:rPr lang="ru-RU" b="1" dirty="0" smtClean="0"/>
              <a:t> </a:t>
            </a:r>
            <a:r>
              <a:rPr lang="ru-RU" b="1" dirty="0" err="1" smtClean="0"/>
              <a:t>нотаріусами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3. </a:t>
            </a:r>
            <a:r>
              <a:rPr lang="ru-RU" dirty="0" err="1"/>
              <a:t>Документи</a:t>
            </a:r>
            <a:r>
              <a:rPr lang="ru-RU" dirty="0"/>
              <a:t>,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вчинено </a:t>
            </a:r>
            <a:r>
              <a:rPr lang="ru-RU" dirty="0" err="1"/>
              <a:t>нотаріальну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, та </a:t>
            </a:r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копії</a:t>
            </a:r>
            <a:r>
              <a:rPr lang="ru-RU" dirty="0"/>
              <a:t> (</a:t>
            </a:r>
            <a:r>
              <a:rPr lang="ru-RU" dirty="0" err="1"/>
              <a:t>витяги</a:t>
            </a:r>
            <a:r>
              <a:rPr lang="ru-RU" dirty="0"/>
              <a:t>) з них,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нотаріальної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долучаються</a:t>
            </a:r>
            <a:r>
              <a:rPr lang="ru-RU" dirty="0"/>
              <a:t> до </a:t>
            </a:r>
            <a:r>
              <a:rPr lang="ru-RU" dirty="0" err="1"/>
              <a:t>примірника</a:t>
            </a:r>
            <a:r>
              <a:rPr lang="ru-RU" dirty="0"/>
              <a:t> </a:t>
            </a:r>
            <a:r>
              <a:rPr lang="ru-RU" dirty="0" err="1"/>
              <a:t>правочину</a:t>
            </a:r>
            <a:r>
              <a:rPr lang="ru-RU" dirty="0"/>
              <a:t>, </a:t>
            </a:r>
            <a:r>
              <a:rPr lang="ru-RU" dirty="0" err="1"/>
              <a:t>свідоцтва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у справах </a:t>
            </a:r>
            <a:r>
              <a:rPr lang="ru-RU" dirty="0" err="1"/>
              <a:t>нотаріуса</a:t>
            </a:r>
            <a:r>
              <a:rPr lang="ru-RU" dirty="0"/>
              <a:t>. У </a:t>
            </a:r>
            <a:r>
              <a:rPr lang="ru-RU" dirty="0" err="1"/>
              <a:t>разі</a:t>
            </a:r>
            <a:r>
              <a:rPr lang="ru-RU" dirty="0"/>
              <a:t> коли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реєстрацію</a:t>
            </a:r>
            <a:r>
              <a:rPr lang="ru-RU" dirty="0"/>
              <a:t> права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земельну</a:t>
            </a:r>
            <a:r>
              <a:rPr lang="ru-RU" dirty="0"/>
              <a:t> </a:t>
            </a:r>
            <a:r>
              <a:rPr lang="ru-RU" dirty="0" err="1"/>
              <a:t>ділянку</a:t>
            </a:r>
            <a:r>
              <a:rPr lang="ru-RU" dirty="0"/>
              <a:t> та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нерухомого</a:t>
            </a:r>
            <a:r>
              <a:rPr lang="ru-RU" dirty="0"/>
              <a:t> майна проведено без </a:t>
            </a:r>
            <a:r>
              <a:rPr lang="ru-RU" dirty="0" err="1"/>
              <a:t>видачі</a:t>
            </a:r>
            <a:r>
              <a:rPr lang="ru-RU" dirty="0"/>
              <a:t> документа,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посвідчує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право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b="1" dirty="0" err="1">
                <a:solidFill>
                  <a:srgbClr val="00B0F0"/>
                </a:solidFill>
              </a:rPr>
              <a:t>втратою</a:t>
            </a:r>
            <a:r>
              <a:rPr lang="ru-RU" b="1" dirty="0">
                <a:solidFill>
                  <a:srgbClr val="00B0F0"/>
                </a:solidFill>
              </a:rPr>
              <a:t>, </a:t>
            </a:r>
            <a:r>
              <a:rPr lang="ru-RU" b="1" dirty="0" err="1">
                <a:solidFill>
                  <a:srgbClr val="00B0F0"/>
                </a:solidFill>
              </a:rPr>
              <a:t>пошкодженням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чи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псуванням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відповідного</a:t>
            </a:r>
            <a:r>
              <a:rPr lang="ru-RU" b="1" dirty="0">
                <a:solidFill>
                  <a:srgbClr val="00B0F0"/>
                </a:solidFill>
              </a:rPr>
              <a:t> державного акта на право </a:t>
            </a:r>
            <a:r>
              <a:rPr lang="ru-RU" b="1" dirty="0" err="1">
                <a:solidFill>
                  <a:srgbClr val="00B0F0"/>
                </a:solidFill>
              </a:rPr>
              <a:t>власності</a:t>
            </a:r>
            <a:r>
              <a:rPr lang="ru-RU" b="1" dirty="0">
                <a:solidFill>
                  <a:srgbClr val="00B0F0"/>
                </a:solidFill>
              </a:rPr>
              <a:t>, </a:t>
            </a:r>
            <a:r>
              <a:rPr lang="ru-RU" b="1" dirty="0" err="1">
                <a:solidFill>
                  <a:srgbClr val="00B0F0"/>
                </a:solidFill>
              </a:rPr>
              <a:t>свідоцтва</a:t>
            </a:r>
            <a:r>
              <a:rPr lang="ru-RU" b="1" dirty="0">
                <a:solidFill>
                  <a:srgbClr val="00B0F0"/>
                </a:solidFill>
              </a:rPr>
              <a:t> про право </a:t>
            </a:r>
            <a:r>
              <a:rPr lang="ru-RU" b="1" dirty="0" err="1">
                <a:solidFill>
                  <a:srgbClr val="00B0F0"/>
                </a:solidFill>
              </a:rPr>
              <a:t>власності</a:t>
            </a:r>
            <a:r>
              <a:rPr lang="ru-RU" b="1" dirty="0">
                <a:solidFill>
                  <a:srgbClr val="00B0F0"/>
                </a:solidFill>
              </a:rPr>
              <a:t> на </a:t>
            </a:r>
            <a:r>
              <a:rPr lang="ru-RU" b="1" dirty="0" err="1">
                <a:solidFill>
                  <a:srgbClr val="00B0F0"/>
                </a:solidFill>
              </a:rPr>
              <a:t>нерухоме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майно</a:t>
            </a:r>
            <a:r>
              <a:rPr lang="ru-RU" dirty="0"/>
              <a:t>, </a:t>
            </a:r>
            <a:r>
              <a:rPr lang="ru-RU" dirty="0" err="1"/>
              <a:t>нотаріальна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такого майна </a:t>
            </a:r>
            <a:r>
              <a:rPr lang="ru-RU" dirty="0" err="1"/>
              <a:t>вчиняється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з Державного </a:t>
            </a:r>
            <a:r>
              <a:rPr lang="ru-RU" dirty="0" err="1"/>
              <a:t>реєстру</a:t>
            </a:r>
            <a:r>
              <a:rPr lang="ru-RU" dirty="0"/>
              <a:t> </a:t>
            </a:r>
            <a:r>
              <a:rPr lang="ru-RU" dirty="0" err="1"/>
              <a:t>речових</a:t>
            </a:r>
            <a:r>
              <a:rPr lang="ru-RU" dirty="0"/>
              <a:t> прав на </a:t>
            </a:r>
            <a:r>
              <a:rPr lang="ru-RU" dirty="0" err="1"/>
              <a:t>нерухоме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, </a:t>
            </a:r>
            <a:r>
              <a:rPr lang="ru-RU" dirty="0" err="1"/>
              <a:t>отриманої</a:t>
            </a:r>
            <a:r>
              <a:rPr lang="ru-RU" dirty="0"/>
              <a:t> шляхом </a:t>
            </a:r>
            <a:r>
              <a:rPr lang="ru-RU" dirty="0" err="1"/>
              <a:t>безпосереднього</a:t>
            </a:r>
            <a:r>
              <a:rPr lang="ru-RU" dirty="0"/>
              <a:t> доступу до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долучається</a:t>
            </a:r>
            <a:r>
              <a:rPr lang="ru-RU" dirty="0"/>
              <a:t> до </a:t>
            </a:r>
            <a:r>
              <a:rPr lang="ru-RU" dirty="0" err="1"/>
              <a:t>примірника</a:t>
            </a:r>
            <a:r>
              <a:rPr lang="ru-RU" dirty="0"/>
              <a:t> </a:t>
            </a:r>
            <a:r>
              <a:rPr lang="ru-RU" dirty="0" err="1"/>
              <a:t>правочину</a:t>
            </a:r>
            <a:r>
              <a:rPr lang="ru-RU" dirty="0"/>
              <a:t>, </a:t>
            </a:r>
            <a:r>
              <a:rPr lang="ru-RU" dirty="0" err="1"/>
              <a:t>свідоцтва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у справах </a:t>
            </a:r>
            <a:r>
              <a:rPr lang="ru-RU" dirty="0" err="1"/>
              <a:t>нотаріуса</a:t>
            </a:r>
            <a:r>
              <a:rPr lang="ru-RU" dirty="0"/>
              <a:t>.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5943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026" y="1078302"/>
            <a:ext cx="10912416" cy="72461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МІСЦЕ ВІДКРИТТЯ СПАДЩИНИ  (з 22.05.2023 в редакції закону 2923)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646" y="2136196"/>
            <a:ext cx="10447331" cy="39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1. </a:t>
            </a:r>
            <a:r>
              <a:rPr lang="ru-RU" sz="2800" b="1" dirty="0" err="1" smtClean="0"/>
              <a:t>Місцем</a:t>
            </a:r>
            <a:r>
              <a:rPr lang="ru-RU" sz="2800" b="1" dirty="0" smtClean="0"/>
              <a:t> </a:t>
            </a:r>
            <a:r>
              <a:rPr lang="ru-RU" sz="2800" b="1" dirty="0" err="1"/>
              <a:t>відкриття</a:t>
            </a:r>
            <a:r>
              <a:rPr lang="ru-RU" sz="2800" b="1" dirty="0"/>
              <a:t> </a:t>
            </a:r>
            <a:r>
              <a:rPr lang="ru-RU" sz="2800" b="1" dirty="0" err="1"/>
              <a:t>спадщини</a:t>
            </a:r>
            <a:r>
              <a:rPr lang="ru-RU" sz="2800" b="1" dirty="0"/>
              <a:t> є </a:t>
            </a:r>
            <a:r>
              <a:rPr lang="ru-RU" sz="2800" b="1" dirty="0" err="1"/>
              <a:t>місце</a:t>
            </a:r>
            <a:r>
              <a:rPr lang="ru-RU" sz="2800" b="1" dirty="0"/>
              <a:t> </a:t>
            </a:r>
            <a:r>
              <a:rPr lang="ru-RU" sz="2800" b="1" dirty="0" err="1"/>
              <a:t>подання</a:t>
            </a:r>
            <a:r>
              <a:rPr lang="ru-RU" sz="2800" b="1" dirty="0"/>
              <a:t> </a:t>
            </a:r>
            <a:r>
              <a:rPr lang="ru-RU" sz="2800" b="1" dirty="0" err="1"/>
              <a:t>першої</a:t>
            </a:r>
            <a:r>
              <a:rPr lang="ru-RU" sz="2800" b="1" dirty="0"/>
              <a:t> заяви,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свідчить</a:t>
            </a:r>
            <a:r>
              <a:rPr lang="ru-RU" sz="2800" b="1" dirty="0"/>
              <a:t> про </a:t>
            </a:r>
            <a:r>
              <a:rPr lang="ru-RU" sz="2800" b="1" dirty="0" err="1"/>
              <a:t>волевиявлення</a:t>
            </a:r>
            <a:r>
              <a:rPr lang="ru-RU" sz="2800" b="1" dirty="0"/>
              <a:t> </a:t>
            </a:r>
            <a:r>
              <a:rPr lang="ru-RU" sz="2800" b="1" dirty="0" err="1"/>
              <a:t>щодо</a:t>
            </a:r>
            <a:r>
              <a:rPr lang="ru-RU" sz="2800" b="1" dirty="0"/>
              <a:t> </a:t>
            </a:r>
            <a:r>
              <a:rPr lang="ru-RU" sz="2800" b="1" dirty="0" err="1"/>
              <a:t>спадкового</a:t>
            </a:r>
            <a:r>
              <a:rPr lang="ru-RU" sz="2800" b="1" dirty="0"/>
              <a:t> майна, </a:t>
            </a:r>
            <a:r>
              <a:rPr lang="ru-RU" sz="2800" b="1" dirty="0" err="1"/>
              <a:t>спадкоємців</a:t>
            </a:r>
            <a:r>
              <a:rPr lang="ru-RU" sz="2800" b="1" dirty="0"/>
              <a:t>, </a:t>
            </a:r>
            <a:r>
              <a:rPr lang="ru-RU" sz="2800" b="1" dirty="0" err="1"/>
              <a:t>виконавців</a:t>
            </a:r>
            <a:r>
              <a:rPr lang="ru-RU" sz="2800" b="1" dirty="0"/>
              <a:t> </a:t>
            </a:r>
            <a:r>
              <a:rPr lang="ru-RU" sz="2800" b="1" dirty="0" err="1"/>
              <a:t>заповіту</a:t>
            </a:r>
            <a:r>
              <a:rPr lang="ru-RU" sz="2800" b="1" dirty="0"/>
              <a:t>, </a:t>
            </a:r>
            <a:r>
              <a:rPr lang="ru-RU" sz="2800" b="1" dirty="0" err="1"/>
              <a:t>осіб</a:t>
            </a:r>
            <a:r>
              <a:rPr lang="ru-RU" sz="2800" b="1" dirty="0"/>
              <a:t>, </a:t>
            </a:r>
            <a:r>
              <a:rPr lang="ru-RU" sz="2800" b="1" dirty="0" err="1"/>
              <a:t>заінтересованих</a:t>
            </a:r>
            <a:r>
              <a:rPr lang="ru-RU" sz="2800" b="1" dirty="0"/>
              <a:t> в </a:t>
            </a:r>
            <a:r>
              <a:rPr lang="ru-RU" sz="2800" b="1" dirty="0" err="1"/>
              <a:t>охороні</a:t>
            </a:r>
            <a:r>
              <a:rPr lang="ru-RU" sz="2800" b="1" dirty="0"/>
              <a:t> такого майна,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вимоги</a:t>
            </a:r>
            <a:r>
              <a:rPr lang="ru-RU" sz="2800" b="1" dirty="0"/>
              <a:t> </a:t>
            </a:r>
            <a:r>
              <a:rPr lang="ru-RU" sz="2800" b="1" dirty="0" err="1"/>
              <a:t>кредиторів</a:t>
            </a:r>
            <a:r>
              <a:rPr lang="ru-RU" sz="2800" b="1" dirty="0" smtClean="0"/>
              <a:t>.</a:t>
            </a:r>
          </a:p>
          <a:p>
            <a:pPr marL="0" indent="0">
              <a:buNone/>
            </a:pPr>
            <a:r>
              <a:rPr lang="ru-RU" sz="2800" b="1" dirty="0" smtClean="0"/>
              <a:t>2</a:t>
            </a:r>
            <a:r>
              <a:rPr lang="ru-RU" sz="2800" b="1" dirty="0"/>
              <a:t>. На </a:t>
            </a:r>
            <a:r>
              <a:rPr lang="ru-RU" sz="2800" b="1" dirty="0" err="1"/>
              <a:t>підставі</a:t>
            </a:r>
            <a:r>
              <a:rPr lang="ru-RU" sz="2800" b="1" dirty="0"/>
              <a:t> </a:t>
            </a:r>
            <a:r>
              <a:rPr lang="ru-RU" sz="2800" b="1" dirty="0" err="1"/>
              <a:t>отриманої</a:t>
            </a:r>
            <a:r>
              <a:rPr lang="ru-RU" sz="2800" b="1" dirty="0"/>
              <a:t> </a:t>
            </a:r>
            <a:r>
              <a:rPr lang="ru-RU" sz="2800" b="1" dirty="0" err="1"/>
              <a:t>першої</a:t>
            </a:r>
            <a:r>
              <a:rPr lang="ru-RU" sz="2800" b="1" dirty="0"/>
              <a:t> заяви </a:t>
            </a:r>
            <a:r>
              <a:rPr lang="ru-RU" sz="2800" b="1" dirty="0" err="1"/>
              <a:t>нотаріус</a:t>
            </a:r>
            <a:r>
              <a:rPr lang="ru-RU" sz="2800" b="1" dirty="0"/>
              <a:t> заводить </a:t>
            </a:r>
            <a:r>
              <a:rPr lang="ru-RU" sz="2800" b="1" dirty="0" err="1"/>
              <a:t>спадкову</a:t>
            </a:r>
            <a:r>
              <a:rPr lang="ru-RU" sz="2800" b="1" dirty="0"/>
              <a:t> справу, яка </a:t>
            </a:r>
            <a:r>
              <a:rPr lang="ru-RU" sz="2800" b="1" dirty="0" err="1"/>
              <a:t>підлягає</a:t>
            </a:r>
            <a:r>
              <a:rPr lang="ru-RU" sz="2800" b="1" dirty="0"/>
              <a:t> </a:t>
            </a:r>
            <a:r>
              <a:rPr lang="ru-RU" sz="2800" b="1" dirty="0" err="1"/>
              <a:t>державній</a:t>
            </a:r>
            <a:r>
              <a:rPr lang="ru-RU" sz="2800" b="1" dirty="0"/>
              <a:t> </a:t>
            </a:r>
            <a:r>
              <a:rPr lang="ru-RU" sz="2800" b="1" dirty="0" err="1"/>
              <a:t>реєстрації</a:t>
            </a:r>
            <a:r>
              <a:rPr lang="ru-RU" sz="2800" b="1" dirty="0"/>
              <a:t> у </a:t>
            </a:r>
            <a:r>
              <a:rPr lang="ru-RU" sz="2800" b="1" dirty="0" err="1"/>
              <a:t>Спадковому</a:t>
            </a:r>
            <a:r>
              <a:rPr lang="ru-RU" sz="2800" b="1" dirty="0"/>
              <a:t> </a:t>
            </a:r>
            <a:r>
              <a:rPr lang="ru-RU" sz="2800" b="1" dirty="0" err="1"/>
              <a:t>реєстрі</a:t>
            </a:r>
            <a:r>
              <a:rPr lang="ru-RU" sz="2800" b="1" dirty="0"/>
              <a:t> в порядку, </a:t>
            </a:r>
            <a:r>
              <a:rPr lang="ru-RU" sz="2800" b="1" dirty="0" err="1"/>
              <a:t>встановленому</a:t>
            </a:r>
            <a:r>
              <a:rPr lang="ru-RU" sz="2800" b="1" dirty="0"/>
              <a:t> </a:t>
            </a:r>
            <a:r>
              <a:rPr lang="ru-RU" sz="2800" b="1" dirty="0" err="1"/>
              <a:t>Кабінетом</a:t>
            </a:r>
            <a:r>
              <a:rPr lang="ru-RU" sz="2800" b="1" dirty="0"/>
              <a:t> </a:t>
            </a:r>
            <a:r>
              <a:rPr lang="ru-RU" sz="2800" b="1" dirty="0" err="1"/>
              <a:t>Міністрів</a:t>
            </a:r>
            <a:r>
              <a:rPr lang="ru-RU" sz="2800" b="1" dirty="0"/>
              <a:t> </a:t>
            </a:r>
            <a:r>
              <a:rPr lang="ru-RU" sz="2800" b="1" dirty="0" err="1"/>
              <a:t>України</a:t>
            </a:r>
            <a:r>
              <a:rPr lang="ru-RU" sz="2800" dirty="0"/>
              <a:t>.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 smtClean="0"/>
              <a:t>ВІДСУТНІСТЬ ДОКУМЕНТІВ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958" y="2346960"/>
            <a:ext cx="11067692" cy="3786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ЗАКОН УКРАЇНИ «ПРО НОТАРІАТ»</a:t>
            </a:r>
          </a:p>
          <a:p>
            <a:pPr marL="0" indent="0">
              <a:buNone/>
            </a:pPr>
            <a:r>
              <a:rPr lang="ru-RU" sz="2400" b="1" dirty="0" err="1"/>
              <a:t>Стаття</a:t>
            </a:r>
            <a:r>
              <a:rPr lang="ru-RU" sz="2400" b="1" dirty="0"/>
              <a:t> 55.</a:t>
            </a:r>
            <a:r>
              <a:rPr lang="ru-RU" sz="2400" dirty="0"/>
              <a:t> </a:t>
            </a:r>
            <a:r>
              <a:rPr lang="ru-RU" sz="2400" dirty="0" err="1"/>
              <a:t>Посвідчення</a:t>
            </a:r>
            <a:r>
              <a:rPr lang="ru-RU" sz="2400" dirty="0"/>
              <a:t> </a:t>
            </a:r>
            <a:r>
              <a:rPr lang="ru-RU" sz="2400" dirty="0" err="1"/>
              <a:t>договорів</a:t>
            </a:r>
            <a:r>
              <a:rPr lang="ru-RU" sz="2400" dirty="0"/>
              <a:t> про </a:t>
            </a:r>
            <a:r>
              <a:rPr lang="ru-RU" sz="2400" dirty="0" err="1"/>
              <a:t>відчуження</a:t>
            </a:r>
            <a:r>
              <a:rPr lang="ru-RU" sz="2400" dirty="0"/>
              <a:t> та заставу майна</a:t>
            </a:r>
          </a:p>
          <a:p>
            <a:pPr marL="0" indent="0">
              <a:buNone/>
            </a:pPr>
            <a:r>
              <a:rPr lang="ru-RU" sz="2400" dirty="0"/>
              <a:t>Договори про </a:t>
            </a:r>
            <a:r>
              <a:rPr lang="ru-RU" sz="2400" dirty="0" err="1"/>
              <a:t>відчуження</a:t>
            </a:r>
            <a:r>
              <a:rPr lang="ru-RU" sz="2400" dirty="0"/>
              <a:t> та заставу майна, 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випадків</a:t>
            </a:r>
            <a:r>
              <a:rPr lang="ru-RU" sz="2400" dirty="0"/>
              <a:t>, </a:t>
            </a:r>
            <a:r>
              <a:rPr lang="ru-RU" sz="2400" dirty="0" err="1" smtClean="0"/>
              <a:t>встановлених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статтею</a:t>
            </a:r>
            <a:r>
              <a:rPr lang="ru-RU" sz="2400" dirty="0" smtClean="0"/>
              <a:t> 38</a:t>
            </a:r>
            <a:r>
              <a:rPr lang="ru-RU" sz="2400" dirty="0"/>
              <a:t> Закону </a:t>
            </a:r>
            <a:r>
              <a:rPr lang="ru-RU" sz="2400" dirty="0" err="1"/>
              <a:t>України</a:t>
            </a:r>
            <a:r>
              <a:rPr lang="ru-RU" sz="2400" dirty="0"/>
              <a:t> "Про </a:t>
            </a:r>
            <a:r>
              <a:rPr lang="ru-RU" sz="2400" dirty="0" err="1"/>
              <a:t>іпотеку</a:t>
            </a:r>
            <a:r>
              <a:rPr lang="ru-RU" sz="2400" dirty="0"/>
              <a:t>", </a:t>
            </a:r>
            <a:r>
              <a:rPr lang="ru-RU" sz="2400" dirty="0" err="1"/>
              <a:t>посвідчуються</a:t>
            </a:r>
            <a:r>
              <a:rPr lang="ru-RU" sz="2400" dirty="0"/>
              <a:t> за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подання</a:t>
            </a:r>
            <a:r>
              <a:rPr lang="ru-RU" sz="2400" dirty="0"/>
              <a:t> </a:t>
            </a:r>
            <a:r>
              <a:rPr lang="ru-RU" sz="2400" dirty="0" err="1"/>
              <a:t>документів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підтверджують</a:t>
            </a:r>
            <a:r>
              <a:rPr lang="ru-RU" sz="2400" dirty="0"/>
              <a:t> право </a:t>
            </a:r>
            <a:r>
              <a:rPr lang="ru-RU" sz="2400" dirty="0" err="1"/>
              <a:t>власності</a:t>
            </a:r>
            <a:r>
              <a:rPr lang="ru-RU" sz="2400" dirty="0"/>
              <a:t> на </a:t>
            </a:r>
            <a:r>
              <a:rPr lang="ru-RU" sz="2400" dirty="0" err="1"/>
              <a:t>майно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відчужується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заставляється</a:t>
            </a:r>
            <a:r>
              <a:rPr lang="ru-RU" sz="2400" dirty="0"/>
              <a:t>, </a:t>
            </a:r>
            <a:r>
              <a:rPr lang="ru-RU" sz="2400" b="1" u="sng" dirty="0" err="1">
                <a:solidFill>
                  <a:srgbClr val="00B0F0"/>
                </a:solidFill>
              </a:rPr>
              <a:t>або</a:t>
            </a:r>
            <a:r>
              <a:rPr lang="ru-RU" sz="2400" b="1" u="sng" dirty="0">
                <a:solidFill>
                  <a:srgbClr val="00B0F0"/>
                </a:solidFill>
              </a:rPr>
              <a:t> за </a:t>
            </a:r>
            <a:r>
              <a:rPr lang="ru-RU" sz="2400" b="1" u="sng" dirty="0" err="1">
                <a:solidFill>
                  <a:srgbClr val="00B0F0"/>
                </a:solidFill>
              </a:rPr>
              <a:t>наявності</a:t>
            </a:r>
            <a:r>
              <a:rPr lang="ru-RU" sz="2400" b="1" u="sng" dirty="0">
                <a:solidFill>
                  <a:srgbClr val="00B0F0"/>
                </a:solidFill>
              </a:rPr>
              <a:t> </a:t>
            </a:r>
            <a:r>
              <a:rPr lang="ru-RU" sz="2400" b="1" u="sng" dirty="0" err="1">
                <a:solidFill>
                  <a:srgbClr val="00B0F0"/>
                </a:solidFill>
              </a:rPr>
              <a:t>державної</a:t>
            </a:r>
            <a:r>
              <a:rPr lang="ru-RU" sz="2400" b="1" u="sng" dirty="0">
                <a:solidFill>
                  <a:srgbClr val="00B0F0"/>
                </a:solidFill>
              </a:rPr>
              <a:t> </a:t>
            </a:r>
            <a:r>
              <a:rPr lang="ru-RU" sz="2400" b="1" u="sng" dirty="0" err="1">
                <a:solidFill>
                  <a:srgbClr val="00B0F0"/>
                </a:solidFill>
              </a:rPr>
              <a:t>реєстрації</a:t>
            </a:r>
            <a:r>
              <a:rPr lang="ru-RU" sz="2400" b="1" u="sng" dirty="0">
                <a:solidFill>
                  <a:srgbClr val="00B0F0"/>
                </a:solidFill>
              </a:rPr>
              <a:t> права </a:t>
            </a:r>
            <a:r>
              <a:rPr lang="ru-RU" sz="2400" b="1" u="sng" dirty="0" err="1">
                <a:solidFill>
                  <a:srgbClr val="00B0F0"/>
                </a:solidFill>
              </a:rPr>
              <a:t>власності</a:t>
            </a:r>
            <a:r>
              <a:rPr lang="ru-RU" sz="2400" b="1" u="sng" dirty="0">
                <a:solidFill>
                  <a:srgbClr val="00B0F0"/>
                </a:solidFill>
              </a:rPr>
              <a:t> на </a:t>
            </a:r>
            <a:r>
              <a:rPr lang="ru-RU" sz="2400" b="1" u="sng" dirty="0" err="1">
                <a:solidFill>
                  <a:srgbClr val="00B0F0"/>
                </a:solidFill>
              </a:rPr>
              <a:t>таке</a:t>
            </a:r>
            <a:r>
              <a:rPr lang="ru-RU" sz="2400" b="1" u="sng" dirty="0">
                <a:solidFill>
                  <a:srgbClr val="00B0F0"/>
                </a:solidFill>
              </a:rPr>
              <a:t> </a:t>
            </a:r>
            <a:r>
              <a:rPr lang="ru-RU" sz="2400" b="1" u="sng" dirty="0" err="1">
                <a:solidFill>
                  <a:srgbClr val="00B0F0"/>
                </a:solidFill>
              </a:rPr>
              <a:t>майно</a:t>
            </a:r>
            <a:r>
              <a:rPr lang="ru-RU" sz="2400" b="1" u="sng" dirty="0">
                <a:solidFill>
                  <a:srgbClr val="00B0F0"/>
                </a:solidFill>
              </a:rPr>
              <a:t> у Державному </a:t>
            </a:r>
            <a:r>
              <a:rPr lang="ru-RU" sz="2400" b="1" u="sng" dirty="0" err="1">
                <a:solidFill>
                  <a:srgbClr val="00B0F0"/>
                </a:solidFill>
              </a:rPr>
              <a:t>реєстрі</a:t>
            </a:r>
            <a:r>
              <a:rPr lang="ru-RU" sz="2400" b="1" u="sng" dirty="0">
                <a:solidFill>
                  <a:srgbClr val="00B0F0"/>
                </a:solidFill>
              </a:rPr>
              <a:t> </a:t>
            </a:r>
            <a:r>
              <a:rPr lang="ru-RU" sz="2400" b="1" u="sng" dirty="0" err="1">
                <a:solidFill>
                  <a:srgbClr val="00B0F0"/>
                </a:solidFill>
              </a:rPr>
              <a:t>речових</a:t>
            </a:r>
            <a:r>
              <a:rPr lang="ru-RU" sz="2400" b="1" u="sng" dirty="0">
                <a:solidFill>
                  <a:srgbClr val="00B0F0"/>
                </a:solidFill>
              </a:rPr>
              <a:t> прав на </a:t>
            </a:r>
            <a:r>
              <a:rPr lang="ru-RU" sz="2400" b="1" u="sng" dirty="0" err="1">
                <a:solidFill>
                  <a:srgbClr val="00B0F0"/>
                </a:solidFill>
              </a:rPr>
              <a:t>нерухоме</a:t>
            </a:r>
            <a:r>
              <a:rPr lang="ru-RU" sz="2400" b="1" u="sng" dirty="0">
                <a:solidFill>
                  <a:srgbClr val="00B0F0"/>
                </a:solidFill>
              </a:rPr>
              <a:t> </a:t>
            </a:r>
            <a:r>
              <a:rPr lang="ru-RU" sz="2400" b="1" u="sng" dirty="0" err="1">
                <a:solidFill>
                  <a:srgbClr val="00B0F0"/>
                </a:solidFill>
              </a:rPr>
              <a:t>майно</a:t>
            </a:r>
            <a:r>
              <a:rPr lang="ru-RU" sz="2400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5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66" y="1181819"/>
            <a:ext cx="11481759" cy="146649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solidFill>
                  <a:schemeClr val="accent4">
                    <a:lumMod val="75000"/>
                  </a:schemeClr>
                </a:solidFill>
              </a:rPr>
              <a:t>ДЯКУЮ ЗА УВАГУ!</a:t>
            </a:r>
            <a:endParaRPr lang="uk-UA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091" y="3105511"/>
            <a:ext cx="11179835" cy="346781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7200" b="1" dirty="0" smtClean="0">
                <a:solidFill>
                  <a:srgbClr val="0070C0"/>
                </a:solidFill>
              </a:rPr>
              <a:t>РАЗОМ ДО ПЕРЕМОГИ!!!</a:t>
            </a:r>
            <a:endParaRPr lang="uk-UA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926" y="905522"/>
            <a:ext cx="10533523" cy="104404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редакції </a:t>
            </a:r>
            <a:r>
              <a:rPr lang="uk-UA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НАКАЗу</a:t>
            </a:r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МЮУ № 2985/5 від 18.08.2023 (набув чинності 30.09.2023)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491" y="2142836"/>
            <a:ext cx="10953543" cy="389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i="1" dirty="0" err="1" smtClean="0"/>
              <a:t>Пп</a:t>
            </a:r>
            <a:r>
              <a:rPr lang="ru-RU" sz="2800" b="1" i="1" dirty="0" smtClean="0"/>
              <a:t> 1.12. п. 1 </a:t>
            </a:r>
            <a:r>
              <a:rPr lang="ru-RU" sz="2800" b="1" i="1" dirty="0" err="1" smtClean="0"/>
              <a:t>глави</a:t>
            </a:r>
            <a:r>
              <a:rPr lang="ru-RU" sz="2800" b="1" i="1" dirty="0" smtClean="0"/>
              <a:t> 10 </a:t>
            </a:r>
            <a:r>
              <a:rPr lang="ru-RU" sz="2800" b="1" i="1" dirty="0" err="1" smtClean="0"/>
              <a:t>розділу</a:t>
            </a:r>
            <a:r>
              <a:rPr lang="ru-RU" sz="2800" b="1" i="1" dirty="0" smtClean="0"/>
              <a:t> ІІ Порядку </a:t>
            </a:r>
            <a:r>
              <a:rPr lang="ru-RU" sz="2800" b="1" i="1" dirty="0" err="1" smtClean="0"/>
              <a:t>вчинення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нотаріальних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дій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нотаріусами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України</a:t>
            </a:r>
            <a:r>
              <a:rPr lang="ru-RU" sz="2800" b="1" i="1" dirty="0" smtClean="0"/>
              <a:t>:</a:t>
            </a:r>
          </a:p>
          <a:p>
            <a:pPr marL="0" indent="0">
              <a:buNone/>
            </a:pPr>
            <a:r>
              <a:rPr lang="ru-RU" sz="2800" dirty="0" err="1" smtClean="0"/>
              <a:t>Місцем</a:t>
            </a:r>
            <a:r>
              <a:rPr lang="ru-RU" sz="2800" dirty="0" smtClean="0"/>
              <a:t> </a:t>
            </a:r>
            <a:r>
              <a:rPr lang="ru-RU" sz="2800" dirty="0" err="1"/>
              <a:t>відкриття</a:t>
            </a:r>
            <a:r>
              <a:rPr lang="ru-RU" sz="2800" dirty="0"/>
              <a:t> </a:t>
            </a:r>
            <a:r>
              <a:rPr lang="ru-RU" sz="2800" dirty="0" err="1"/>
              <a:t>спадщини</a:t>
            </a:r>
            <a:r>
              <a:rPr lang="ru-RU" sz="2800" dirty="0"/>
              <a:t> є </a:t>
            </a:r>
            <a:r>
              <a:rPr lang="ru-RU" sz="2800" dirty="0" err="1"/>
              <a:t>місце</a:t>
            </a:r>
            <a:r>
              <a:rPr lang="ru-RU" sz="2800" dirty="0"/>
              <a:t> </a:t>
            </a:r>
            <a:r>
              <a:rPr lang="ru-RU" sz="2800" dirty="0" err="1"/>
              <a:t>подання</a:t>
            </a:r>
            <a:r>
              <a:rPr lang="ru-RU" sz="2800" dirty="0"/>
              <a:t> </a:t>
            </a:r>
            <a:r>
              <a:rPr lang="ru-RU" sz="2800" dirty="0" err="1"/>
              <a:t>першої</a:t>
            </a:r>
            <a:r>
              <a:rPr lang="ru-RU" sz="2800" dirty="0"/>
              <a:t> заяви,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свідчить</a:t>
            </a:r>
            <a:r>
              <a:rPr lang="ru-RU" sz="2800" dirty="0"/>
              <a:t> про </a:t>
            </a:r>
            <a:r>
              <a:rPr lang="ru-RU" sz="2800" dirty="0" err="1"/>
              <a:t>волевиявлення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спадкового</a:t>
            </a:r>
            <a:r>
              <a:rPr lang="ru-RU" sz="2800" dirty="0"/>
              <a:t> майна, </a:t>
            </a:r>
            <a:r>
              <a:rPr lang="ru-RU" sz="2800" dirty="0" err="1"/>
              <a:t>спадкоємців</a:t>
            </a:r>
            <a:r>
              <a:rPr lang="ru-RU" sz="2800" dirty="0"/>
              <a:t>, </a:t>
            </a:r>
            <a:r>
              <a:rPr lang="ru-RU" sz="2800" dirty="0" err="1"/>
              <a:t>виконавців</a:t>
            </a:r>
            <a:r>
              <a:rPr lang="ru-RU" sz="2800" dirty="0"/>
              <a:t> </a:t>
            </a:r>
            <a:r>
              <a:rPr lang="ru-RU" sz="2800" dirty="0" err="1"/>
              <a:t>заповіту</a:t>
            </a:r>
            <a:r>
              <a:rPr lang="ru-RU" sz="2800" dirty="0"/>
              <a:t>, </a:t>
            </a:r>
            <a:r>
              <a:rPr lang="ru-RU" sz="2800" dirty="0" err="1"/>
              <a:t>осіб</a:t>
            </a:r>
            <a:r>
              <a:rPr lang="ru-RU" sz="2800" dirty="0"/>
              <a:t>, </a:t>
            </a:r>
            <a:r>
              <a:rPr lang="ru-RU" sz="2800" dirty="0" err="1"/>
              <a:t>заінтересованих</a:t>
            </a:r>
            <a:r>
              <a:rPr lang="ru-RU" sz="2800" dirty="0"/>
              <a:t> в </a:t>
            </a:r>
            <a:r>
              <a:rPr lang="ru-RU" sz="2800" dirty="0" err="1"/>
              <a:t>охороні</a:t>
            </a:r>
            <a:r>
              <a:rPr lang="ru-RU" sz="2800" dirty="0"/>
              <a:t> такого майна,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вимоги</a:t>
            </a:r>
            <a:r>
              <a:rPr lang="ru-RU" sz="2800" dirty="0"/>
              <a:t> </a:t>
            </a:r>
            <a:r>
              <a:rPr lang="ru-RU" sz="2800" dirty="0" err="1"/>
              <a:t>кредиторів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спадкодавець</a:t>
            </a:r>
            <a:r>
              <a:rPr lang="ru-RU" sz="2800" dirty="0"/>
              <a:t>, </a:t>
            </a:r>
            <a:r>
              <a:rPr lang="ru-RU" sz="2800" dirty="0" err="1"/>
              <a:t>якому</a:t>
            </a:r>
            <a:r>
              <a:rPr lang="ru-RU" sz="2800" dirty="0"/>
              <a:t> належало </a:t>
            </a:r>
            <a:r>
              <a:rPr lang="ru-RU" sz="2800" dirty="0" err="1"/>
              <a:t>майно</a:t>
            </a:r>
            <a:r>
              <a:rPr lang="ru-RU" sz="2800" dirty="0"/>
              <a:t> на </a:t>
            </a:r>
            <a:r>
              <a:rPr lang="ru-RU" sz="2800" dirty="0" err="1"/>
              <a:t>території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, </a:t>
            </a:r>
            <a:r>
              <a:rPr lang="ru-RU" sz="2800" dirty="0" err="1"/>
              <a:t>мав</a:t>
            </a:r>
            <a:r>
              <a:rPr lang="ru-RU" sz="2800" dirty="0"/>
              <a:t> </a:t>
            </a:r>
            <a:r>
              <a:rPr lang="ru-RU" sz="2800" dirty="0" err="1"/>
              <a:t>останнє</a:t>
            </a:r>
            <a:r>
              <a:rPr lang="ru-RU" sz="2800" dirty="0"/>
              <a:t> </a:t>
            </a:r>
            <a:r>
              <a:rPr lang="ru-RU" sz="2800" dirty="0" err="1"/>
              <a:t>місце</a:t>
            </a:r>
            <a:r>
              <a:rPr lang="ru-RU" sz="2800" dirty="0"/>
              <a:t> </a:t>
            </a:r>
            <a:r>
              <a:rPr lang="ru-RU" sz="2800" dirty="0" err="1"/>
              <a:t>проживання</a:t>
            </a:r>
            <a:r>
              <a:rPr lang="ru-RU" sz="2800" dirty="0"/>
              <a:t> на </a:t>
            </a:r>
            <a:r>
              <a:rPr lang="ru-RU" sz="2800" dirty="0" err="1"/>
              <a:t>території</a:t>
            </a:r>
            <a:r>
              <a:rPr lang="ru-RU" sz="2800" dirty="0"/>
              <a:t> </a:t>
            </a:r>
            <a:r>
              <a:rPr lang="ru-RU" sz="2800" dirty="0" err="1"/>
              <a:t>іноземної</a:t>
            </a:r>
            <a:r>
              <a:rPr lang="ru-RU" sz="2800" dirty="0"/>
              <a:t> </a:t>
            </a:r>
            <a:r>
              <a:rPr lang="ru-RU" sz="2800" dirty="0" err="1"/>
              <a:t>держави</a:t>
            </a:r>
            <a:r>
              <a:rPr lang="ru-RU" sz="2800" dirty="0"/>
              <a:t>, </a:t>
            </a:r>
            <a:r>
              <a:rPr lang="ru-RU" sz="2800" dirty="0" err="1"/>
              <a:t>місце</a:t>
            </a:r>
            <a:r>
              <a:rPr lang="ru-RU" sz="2800" dirty="0"/>
              <a:t> </a:t>
            </a:r>
            <a:r>
              <a:rPr lang="ru-RU" sz="2800" dirty="0" err="1"/>
              <a:t>відкриття</a:t>
            </a:r>
            <a:r>
              <a:rPr lang="ru-RU" sz="2800" dirty="0"/>
              <a:t> </a:t>
            </a:r>
            <a:r>
              <a:rPr lang="ru-RU" sz="2800" dirty="0" err="1"/>
              <a:t>спадщини</a:t>
            </a:r>
            <a:r>
              <a:rPr lang="ru-RU" sz="2800" dirty="0"/>
              <a:t> </a:t>
            </a:r>
            <a:r>
              <a:rPr lang="ru-RU" sz="2800" dirty="0" err="1"/>
              <a:t>визначається</a:t>
            </a:r>
            <a:r>
              <a:rPr lang="ru-RU" sz="2800" dirty="0"/>
              <a:t> </a:t>
            </a:r>
            <a:r>
              <a:rPr lang="ru-RU" sz="2800" dirty="0" err="1"/>
              <a:t>відповідно</a:t>
            </a:r>
            <a:r>
              <a:rPr lang="ru-RU" sz="2800" dirty="0"/>
              <a:t> до Закону </a:t>
            </a:r>
            <a:r>
              <a:rPr lang="ru-RU" sz="2800" dirty="0" err="1"/>
              <a:t>України</a:t>
            </a:r>
            <a:r>
              <a:rPr lang="ru-RU" sz="2800" dirty="0"/>
              <a:t> "Про </a:t>
            </a:r>
            <a:r>
              <a:rPr lang="ru-RU" sz="2800" dirty="0" err="1"/>
              <a:t>міжнародне</a:t>
            </a:r>
            <a:r>
              <a:rPr lang="ru-RU" sz="2800" dirty="0"/>
              <a:t> </a:t>
            </a:r>
            <a:r>
              <a:rPr lang="ru-RU" sz="2800" dirty="0" err="1"/>
              <a:t>приватне</a:t>
            </a:r>
            <a:r>
              <a:rPr lang="ru-RU" sz="2800" dirty="0"/>
              <a:t> право".</a:t>
            </a:r>
          </a:p>
        </p:txBody>
      </p:sp>
    </p:spTree>
    <p:extLst>
      <p:ext uri="{BB962C8B-B14F-4D97-AF65-F5344CB8AC3E}">
        <p14:creationId xmlns:p14="http://schemas.microsoft.com/office/powerpoint/2010/main" val="30430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8" y="314036"/>
            <a:ext cx="10104582" cy="148888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МІСЦЕ ВІДКРИТТЯ СПАДЩИНИ  </a:t>
            </a:r>
            <a:b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(з 30.01.2024 в редакції закону 3450) 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646" y="2136196"/>
            <a:ext cx="10447331" cy="39569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dirty="0" smtClean="0"/>
              <a:t>1. </a:t>
            </a:r>
            <a:r>
              <a:rPr lang="ru-RU" sz="2800" b="1" dirty="0" err="1" smtClean="0"/>
              <a:t>Місцем</a:t>
            </a:r>
            <a:r>
              <a:rPr lang="ru-RU" sz="2800" b="1" dirty="0" smtClean="0"/>
              <a:t> </a:t>
            </a:r>
            <a:r>
              <a:rPr lang="ru-RU" sz="2800" b="1" dirty="0" err="1"/>
              <a:t>відкриття</a:t>
            </a:r>
            <a:r>
              <a:rPr lang="ru-RU" sz="2800" b="1" dirty="0"/>
              <a:t> </a:t>
            </a:r>
            <a:r>
              <a:rPr lang="ru-RU" sz="2800" b="1" dirty="0" err="1"/>
              <a:t>спадщини</a:t>
            </a:r>
            <a:r>
              <a:rPr lang="ru-RU" sz="2800" b="1" dirty="0"/>
              <a:t> є </a:t>
            </a:r>
            <a:r>
              <a:rPr lang="ru-RU" sz="2800" b="1" dirty="0" err="1"/>
              <a:t>останнє</a:t>
            </a:r>
            <a:r>
              <a:rPr lang="ru-RU" sz="2800" b="1" dirty="0"/>
              <a:t> </a:t>
            </a:r>
            <a:r>
              <a:rPr lang="ru-RU" sz="2800" b="1" dirty="0" err="1"/>
              <a:t>місце</a:t>
            </a:r>
            <a:r>
              <a:rPr lang="ru-RU" sz="2800" b="1" dirty="0"/>
              <a:t> </a:t>
            </a:r>
            <a:r>
              <a:rPr lang="ru-RU" sz="2800" b="1" dirty="0" err="1"/>
              <a:t>проживання</a:t>
            </a:r>
            <a:r>
              <a:rPr lang="ru-RU" sz="2800" b="1" dirty="0"/>
              <a:t> </a:t>
            </a:r>
            <a:r>
              <a:rPr lang="ru-RU" sz="2800" b="1" dirty="0" err="1"/>
              <a:t>спадкодавця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2</a:t>
            </a:r>
            <a:r>
              <a:rPr lang="ru-RU" sz="2800" b="1" dirty="0"/>
              <a:t>. </a:t>
            </a:r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місце</a:t>
            </a:r>
            <a:r>
              <a:rPr lang="ru-RU" sz="2800" b="1" dirty="0"/>
              <a:t> </a:t>
            </a:r>
            <a:r>
              <a:rPr lang="ru-RU" sz="2800" b="1" dirty="0" err="1"/>
              <a:t>проживання</a:t>
            </a:r>
            <a:r>
              <a:rPr lang="ru-RU" sz="2800" b="1" dirty="0"/>
              <a:t> </a:t>
            </a:r>
            <a:r>
              <a:rPr lang="ru-RU" sz="2800" b="1" dirty="0" err="1"/>
              <a:t>спадкодавця</a:t>
            </a:r>
            <a:r>
              <a:rPr lang="ru-RU" sz="2800" b="1" dirty="0"/>
              <a:t> </a:t>
            </a:r>
            <a:r>
              <a:rPr lang="ru-RU" sz="2800" b="1" dirty="0" err="1"/>
              <a:t>невідоме</a:t>
            </a:r>
            <a:r>
              <a:rPr lang="ru-RU" sz="2800" b="1" dirty="0"/>
              <a:t>, </a:t>
            </a:r>
            <a:r>
              <a:rPr lang="ru-RU" sz="2800" b="1" dirty="0" err="1"/>
              <a:t>місцем</a:t>
            </a:r>
            <a:r>
              <a:rPr lang="ru-RU" sz="2800" b="1" dirty="0"/>
              <a:t> </a:t>
            </a:r>
            <a:r>
              <a:rPr lang="ru-RU" sz="2800" b="1" dirty="0" err="1"/>
              <a:t>відкриття</a:t>
            </a:r>
            <a:r>
              <a:rPr lang="ru-RU" sz="2800" b="1" dirty="0"/>
              <a:t> </a:t>
            </a:r>
            <a:r>
              <a:rPr lang="ru-RU" sz="2800" b="1" dirty="0" err="1"/>
              <a:t>спадщини</a:t>
            </a:r>
            <a:r>
              <a:rPr lang="ru-RU" sz="2800" b="1" dirty="0"/>
              <a:t> є </a:t>
            </a:r>
            <a:r>
              <a:rPr lang="ru-RU" sz="2800" b="1" dirty="0" err="1"/>
              <a:t>місцезнаходження</a:t>
            </a:r>
            <a:r>
              <a:rPr lang="ru-RU" sz="2800" b="1" dirty="0"/>
              <a:t> </a:t>
            </a:r>
            <a:r>
              <a:rPr lang="ru-RU" sz="2800" b="1" dirty="0" err="1"/>
              <a:t>нерухомого</a:t>
            </a:r>
            <a:r>
              <a:rPr lang="ru-RU" sz="2800" b="1" dirty="0"/>
              <a:t> майна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основної</a:t>
            </a:r>
            <a:r>
              <a:rPr lang="ru-RU" sz="2800" b="1" dirty="0"/>
              <a:t> </a:t>
            </a:r>
            <a:r>
              <a:rPr lang="ru-RU" sz="2800" b="1" dirty="0" err="1"/>
              <a:t>його</a:t>
            </a:r>
            <a:r>
              <a:rPr lang="ru-RU" sz="2800" b="1" dirty="0"/>
              <a:t> </a:t>
            </a:r>
            <a:r>
              <a:rPr lang="ru-RU" sz="2800" b="1" dirty="0" err="1"/>
              <a:t>частини</a:t>
            </a:r>
            <a:r>
              <a:rPr lang="ru-RU" sz="2800" b="1" dirty="0"/>
              <a:t>, а за </a:t>
            </a:r>
            <a:r>
              <a:rPr lang="ru-RU" sz="2800" b="1" dirty="0" err="1"/>
              <a:t>відсутності</a:t>
            </a:r>
            <a:r>
              <a:rPr lang="ru-RU" sz="2800" b="1" dirty="0"/>
              <a:t> </a:t>
            </a:r>
            <a:r>
              <a:rPr lang="ru-RU" sz="2800" b="1" dirty="0" err="1"/>
              <a:t>нерухомого</a:t>
            </a:r>
            <a:r>
              <a:rPr lang="ru-RU" sz="2800" b="1" dirty="0"/>
              <a:t> майна – </a:t>
            </a:r>
            <a:r>
              <a:rPr lang="ru-RU" sz="2800" b="1" dirty="0" err="1"/>
              <a:t>місцезнаходження</a:t>
            </a:r>
            <a:r>
              <a:rPr lang="ru-RU" sz="2800" b="1" dirty="0"/>
              <a:t> </a:t>
            </a:r>
            <a:r>
              <a:rPr lang="ru-RU" sz="2800" b="1" dirty="0" err="1"/>
              <a:t>основної</a:t>
            </a:r>
            <a:r>
              <a:rPr lang="ru-RU" sz="2800" b="1" dirty="0"/>
              <a:t> </a:t>
            </a:r>
            <a:r>
              <a:rPr lang="ru-RU" sz="2800" b="1" dirty="0" err="1"/>
              <a:t>частини</a:t>
            </a:r>
            <a:r>
              <a:rPr lang="ru-RU" sz="2800" b="1" dirty="0"/>
              <a:t> </a:t>
            </a:r>
            <a:r>
              <a:rPr lang="ru-RU" sz="2800" b="1" dirty="0" err="1"/>
              <a:t>рухомого</a:t>
            </a:r>
            <a:r>
              <a:rPr lang="ru-RU" sz="2800" b="1" dirty="0"/>
              <a:t> майна</a:t>
            </a:r>
            <a:r>
              <a:rPr lang="ru-RU" sz="2800" b="1" dirty="0" smtClean="0"/>
              <a:t>.</a:t>
            </a:r>
          </a:p>
          <a:p>
            <a:pPr marL="0" indent="0" algn="just">
              <a:buNone/>
            </a:pPr>
            <a:r>
              <a:rPr lang="ru-RU" sz="2800" b="1" dirty="0" smtClean="0"/>
              <a:t>3</a:t>
            </a:r>
            <a:r>
              <a:rPr lang="ru-RU" sz="2800" b="1" dirty="0"/>
              <a:t>. </a:t>
            </a:r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спадкодавець</a:t>
            </a:r>
            <a:r>
              <a:rPr lang="ru-RU" sz="2800" b="1" dirty="0"/>
              <a:t> </a:t>
            </a:r>
            <a:r>
              <a:rPr lang="ru-RU" sz="2800" b="1" dirty="0" err="1"/>
              <a:t>мав</a:t>
            </a:r>
            <a:r>
              <a:rPr lang="ru-RU" sz="2800" b="1" dirty="0"/>
              <a:t> </a:t>
            </a:r>
            <a:r>
              <a:rPr lang="ru-RU" sz="2800" b="1" dirty="0" err="1"/>
              <a:t>останнє</a:t>
            </a:r>
            <a:r>
              <a:rPr lang="ru-RU" sz="2800" b="1" dirty="0"/>
              <a:t> </a:t>
            </a:r>
            <a:r>
              <a:rPr lang="ru-RU" sz="2800" b="1" dirty="0" err="1"/>
              <a:t>місце</a:t>
            </a:r>
            <a:r>
              <a:rPr lang="ru-RU" sz="2800" b="1" dirty="0"/>
              <a:t> </a:t>
            </a:r>
            <a:r>
              <a:rPr lang="ru-RU" sz="2800" b="1" dirty="0" err="1"/>
              <a:t>проживання</a:t>
            </a:r>
            <a:r>
              <a:rPr lang="ru-RU" sz="2800" b="1" dirty="0"/>
              <a:t> на </a:t>
            </a:r>
            <a:r>
              <a:rPr lang="ru-RU" sz="2800" b="1" dirty="0" err="1"/>
              <a:t>території</a:t>
            </a:r>
            <a:r>
              <a:rPr lang="ru-RU" sz="2800" b="1" dirty="0"/>
              <a:t> </a:t>
            </a:r>
            <a:r>
              <a:rPr lang="ru-RU" sz="2800" b="1" dirty="0" err="1"/>
              <a:t>іноземної</a:t>
            </a:r>
            <a:r>
              <a:rPr lang="ru-RU" sz="2800" b="1" dirty="0"/>
              <a:t> </a:t>
            </a:r>
            <a:r>
              <a:rPr lang="ru-RU" sz="2800" b="1" dirty="0" err="1"/>
              <a:t>держави</a:t>
            </a:r>
            <a:r>
              <a:rPr lang="ru-RU" sz="2800" b="1" dirty="0"/>
              <a:t>, </a:t>
            </a:r>
            <a:r>
              <a:rPr lang="ru-RU" sz="2800" b="1" dirty="0" err="1"/>
              <a:t>місце</a:t>
            </a:r>
            <a:r>
              <a:rPr lang="ru-RU" sz="2800" b="1" dirty="0"/>
              <a:t> </a:t>
            </a:r>
            <a:r>
              <a:rPr lang="ru-RU" sz="2800" b="1" dirty="0" err="1"/>
              <a:t>відкриття</a:t>
            </a:r>
            <a:r>
              <a:rPr lang="ru-RU" sz="2800" b="1" dirty="0"/>
              <a:t> </a:t>
            </a:r>
            <a:r>
              <a:rPr lang="ru-RU" sz="2800" b="1" dirty="0" err="1"/>
              <a:t>спадщини</a:t>
            </a:r>
            <a:r>
              <a:rPr lang="ru-RU" sz="2800" b="1" dirty="0"/>
              <a:t> </a:t>
            </a:r>
            <a:r>
              <a:rPr lang="ru-RU" sz="2800" b="1" dirty="0" err="1"/>
              <a:t>визначається</a:t>
            </a:r>
            <a:r>
              <a:rPr lang="ru-RU" sz="2800" b="1" dirty="0"/>
              <a:t> </a:t>
            </a:r>
            <a:r>
              <a:rPr lang="ru-RU" sz="2800" b="1" dirty="0" err="1"/>
              <a:t>відповідно</a:t>
            </a:r>
            <a:r>
              <a:rPr lang="ru-RU" sz="2800" b="1" dirty="0"/>
              <a:t> до Закону </a:t>
            </a:r>
            <a:r>
              <a:rPr lang="ru-RU" sz="2800" b="1" dirty="0" err="1"/>
              <a:t>України</a:t>
            </a:r>
            <a:r>
              <a:rPr lang="ru-RU" sz="2800" b="1" dirty="0"/>
              <a:t> "Про </a:t>
            </a:r>
            <a:r>
              <a:rPr lang="ru-RU" sz="2800" b="1" dirty="0" err="1"/>
              <a:t>міжнародне</a:t>
            </a:r>
            <a:r>
              <a:rPr lang="ru-RU" sz="2800" b="1" dirty="0"/>
              <a:t> </a:t>
            </a:r>
            <a:r>
              <a:rPr lang="ru-RU" sz="2800" b="1" dirty="0" err="1"/>
              <a:t>приватне</a:t>
            </a:r>
            <a:r>
              <a:rPr lang="ru-RU" sz="2800" b="1" dirty="0"/>
              <a:t> </a:t>
            </a:r>
            <a:r>
              <a:rPr lang="ru-RU" sz="2800" b="1" dirty="0" smtClean="0"/>
              <a:t>право».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72686" y="192114"/>
            <a:ext cx="12191980" cy="6857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964" y="1865745"/>
            <a:ext cx="10633144" cy="44334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>21. </a:t>
            </a:r>
            <a:r>
              <a:rPr lang="ru-RU" sz="2200" dirty="0" smtClean="0">
                <a:solidFill>
                  <a:schemeClr val="tx1"/>
                </a:solidFill>
              </a:rPr>
              <a:t>… </a:t>
            </a:r>
            <a:r>
              <a:rPr lang="ru-RU" sz="2200" dirty="0">
                <a:solidFill>
                  <a:schemeClr val="tx1"/>
                </a:solidFill>
              </a:rPr>
              <a:t>а </a:t>
            </a:r>
            <a:r>
              <a:rPr lang="ru-RU" sz="2200" dirty="0" err="1">
                <a:solidFill>
                  <a:schemeClr val="tx1"/>
                </a:solidFill>
              </a:rPr>
              <a:t>також</a:t>
            </a:r>
            <a:r>
              <a:rPr lang="ru-RU" sz="2200" dirty="0">
                <a:solidFill>
                  <a:schemeClr val="tx1"/>
                </a:solidFill>
              </a:rPr>
              <a:t> у </a:t>
            </a:r>
            <a:r>
              <a:rPr lang="ru-RU" sz="2200" dirty="0" err="1">
                <a:solidFill>
                  <a:schemeClr val="tx1"/>
                </a:solidFill>
              </a:rPr>
              <a:t>разі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заведення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спадкової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справи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не за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місцем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відкриття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спадщини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набрання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чинності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Законом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"Про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внесення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змін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Цивільного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кодексу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щодо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вдосконалення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порядку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відкриття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оформлення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спадщини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sz="2200" dirty="0">
                <a:solidFill>
                  <a:schemeClr val="tx1"/>
                </a:solidFill>
              </a:rPr>
              <a:t>, </a:t>
            </a:r>
            <a:r>
              <a:rPr lang="ru-RU" sz="2200" dirty="0" err="1">
                <a:solidFill>
                  <a:schemeClr val="tx1"/>
                </a:solidFill>
              </a:rPr>
              <a:t>вчинення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нотаріальних</a:t>
            </a:r>
            <a:r>
              <a:rPr lang="ru-RU" sz="2200" dirty="0">
                <a:solidFill>
                  <a:schemeClr val="tx1"/>
                </a:solidFill>
              </a:rPr>
              <a:t> та </a:t>
            </a:r>
            <a:r>
              <a:rPr lang="ru-RU" sz="2200" dirty="0" err="1">
                <a:solidFill>
                  <a:schemeClr val="tx1"/>
                </a:solidFill>
              </a:rPr>
              <a:t>інших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дій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нотаріусом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щодо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спадщини</a:t>
            </a:r>
            <a:r>
              <a:rPr lang="ru-RU" sz="2200" dirty="0">
                <a:solidFill>
                  <a:schemeClr val="tx1"/>
                </a:solidFill>
              </a:rPr>
              <a:t> та </a:t>
            </a:r>
            <a:r>
              <a:rPr lang="ru-RU" sz="2200" dirty="0" err="1">
                <a:solidFill>
                  <a:schemeClr val="tx1"/>
                </a:solidFill>
              </a:rPr>
              <a:t>спільного</a:t>
            </a:r>
            <a:r>
              <a:rPr lang="ru-RU" sz="2200" dirty="0">
                <a:solidFill>
                  <a:schemeClr val="tx1"/>
                </a:solidFill>
              </a:rPr>
              <a:t> майна </a:t>
            </a:r>
            <a:r>
              <a:rPr lang="ru-RU" sz="2200" dirty="0" err="1">
                <a:solidFill>
                  <a:schemeClr val="tx1"/>
                </a:solidFill>
              </a:rPr>
              <a:t>подружжя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ru-RU" sz="2200" dirty="0" err="1">
                <a:solidFill>
                  <a:schemeClr val="tx1"/>
                </a:solidFill>
              </a:rPr>
              <a:t>колишнього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подружжя</a:t>
            </a:r>
            <a:r>
              <a:rPr lang="ru-RU" sz="2200" dirty="0">
                <a:solidFill>
                  <a:schemeClr val="tx1"/>
                </a:solidFill>
              </a:rPr>
              <a:t>) в межах </a:t>
            </a:r>
            <a:r>
              <a:rPr lang="ru-RU" sz="2200" dirty="0" err="1">
                <a:solidFill>
                  <a:schemeClr val="tx1"/>
                </a:solidFill>
              </a:rPr>
              <a:t>спадкової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справи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здійснюється</a:t>
            </a:r>
            <a:r>
              <a:rPr lang="ru-RU" sz="2200" dirty="0">
                <a:solidFill>
                  <a:schemeClr val="tx1"/>
                </a:solidFill>
              </a:rPr>
              <a:t> за </a:t>
            </a:r>
            <a:r>
              <a:rPr lang="ru-RU" sz="2200" dirty="0" err="1">
                <a:solidFill>
                  <a:schemeClr val="tx1"/>
                </a:solidFill>
              </a:rPr>
              <a:t>місцем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подання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першої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заяви…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….</a:t>
            </a:r>
          </a:p>
          <a:p>
            <a:r>
              <a:rPr lang="ru-RU" sz="2200" dirty="0" err="1">
                <a:solidFill>
                  <a:schemeClr val="tx1"/>
                </a:solidFill>
              </a:rPr>
              <a:t>Положення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абзаців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першого</a:t>
            </a:r>
            <a:r>
              <a:rPr lang="ru-RU" sz="2200" dirty="0">
                <a:solidFill>
                  <a:schemeClr val="tx1"/>
                </a:solidFill>
              </a:rPr>
              <a:t> та другого </a:t>
            </a:r>
            <a:r>
              <a:rPr lang="ru-RU" sz="2200" dirty="0" err="1">
                <a:solidFill>
                  <a:schemeClr val="tx1"/>
                </a:solidFill>
              </a:rPr>
              <a:t>цього</a:t>
            </a:r>
            <a:r>
              <a:rPr lang="ru-RU" sz="2200" dirty="0">
                <a:solidFill>
                  <a:schemeClr val="tx1"/>
                </a:solidFill>
              </a:rPr>
              <a:t> пункту </a:t>
            </a:r>
            <a:r>
              <a:rPr lang="ru-RU" sz="2200" dirty="0" err="1">
                <a:solidFill>
                  <a:schemeClr val="tx1"/>
                </a:solidFill>
              </a:rPr>
              <a:t>застосовуються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також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спадщини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, яка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відкрилася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набрання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чинності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Законом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</a:rPr>
              <a:t>України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"Про </a:t>
            </a:r>
            <a:r>
              <a:rPr lang="ru-RU" sz="2200" dirty="0" err="1">
                <a:solidFill>
                  <a:schemeClr val="tx1"/>
                </a:solidFill>
              </a:rPr>
              <a:t>внесення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змін</a:t>
            </a:r>
            <a:r>
              <a:rPr lang="ru-RU" sz="2200" dirty="0">
                <a:solidFill>
                  <a:schemeClr val="tx1"/>
                </a:solidFill>
              </a:rPr>
              <a:t> до </a:t>
            </a:r>
            <a:r>
              <a:rPr lang="ru-RU" sz="2200" dirty="0" err="1">
                <a:solidFill>
                  <a:schemeClr val="tx1"/>
                </a:solidFill>
              </a:rPr>
              <a:t>Цивільного</a:t>
            </a:r>
            <a:r>
              <a:rPr lang="ru-RU" sz="2200" dirty="0">
                <a:solidFill>
                  <a:schemeClr val="tx1"/>
                </a:solidFill>
              </a:rPr>
              <a:t> кодексу </a:t>
            </a:r>
            <a:r>
              <a:rPr lang="ru-RU" sz="2200" dirty="0" err="1">
                <a:solidFill>
                  <a:schemeClr val="tx1"/>
                </a:solidFill>
              </a:rPr>
              <a:t>України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щодо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вдосконалення</a:t>
            </a:r>
            <a:r>
              <a:rPr lang="ru-RU" sz="2200" dirty="0">
                <a:solidFill>
                  <a:schemeClr val="tx1"/>
                </a:solidFill>
              </a:rPr>
              <a:t> порядку </a:t>
            </a:r>
            <a:r>
              <a:rPr lang="ru-RU" sz="2200" dirty="0" err="1">
                <a:solidFill>
                  <a:schemeClr val="tx1"/>
                </a:solidFill>
              </a:rPr>
              <a:t>відкриття</a:t>
            </a:r>
            <a:r>
              <a:rPr lang="ru-RU" sz="2200" dirty="0">
                <a:solidFill>
                  <a:schemeClr val="tx1"/>
                </a:solidFill>
              </a:rPr>
              <a:t> та </a:t>
            </a:r>
            <a:r>
              <a:rPr lang="ru-RU" sz="2200" dirty="0" err="1">
                <a:solidFill>
                  <a:schemeClr val="tx1"/>
                </a:solidFill>
              </a:rPr>
              <a:t>оформлення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>
                <a:solidFill>
                  <a:schemeClr val="tx1"/>
                </a:solidFill>
              </a:rPr>
              <a:t>спадщини</a:t>
            </a:r>
            <a:r>
              <a:rPr lang="ru-RU" sz="2200" dirty="0">
                <a:solidFill>
                  <a:schemeClr val="tx1"/>
                </a:solidFill>
              </a:rPr>
              <a:t>".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 txBox="1">
            <a:spLocks/>
          </p:cNvSpPr>
          <p:nvPr/>
        </p:nvSpPr>
        <p:spPr>
          <a:xfrm>
            <a:off x="424873" y="895927"/>
            <a:ext cx="10910235" cy="12516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000" b="1" noProof="1" smtClean="0">
                <a:solidFill>
                  <a:schemeClr val="accent5">
                    <a:lumMod val="50000"/>
                  </a:schemeClr>
                </a:solidFill>
              </a:rPr>
              <a:t>ПЕРЕХІДНІ ПОЛОЖЕННЯ ЦК</a:t>
            </a:r>
            <a:endParaRPr lang="ru-RU" sz="30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72686" y="192114"/>
            <a:ext cx="12191980" cy="68579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4872" y="1477819"/>
            <a:ext cx="10910235" cy="4858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У </a:t>
            </a:r>
            <a:r>
              <a:rPr lang="ru-RU" sz="2000" dirty="0" err="1">
                <a:solidFill>
                  <a:schemeClr val="tx1"/>
                </a:solidFill>
              </a:rPr>
              <a:t>разі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якщо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місцем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відкриття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спадщини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є населений пункт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території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зазначені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абзаці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першому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цього</a:t>
            </a:r>
            <a:r>
              <a:rPr lang="ru-RU" sz="2000" dirty="0">
                <a:solidFill>
                  <a:schemeClr val="tx1"/>
                </a:solidFill>
              </a:rPr>
              <a:t> пункту, </a:t>
            </a:r>
            <a:r>
              <a:rPr lang="ru-RU" sz="2000" dirty="0" err="1">
                <a:solidFill>
                  <a:schemeClr val="tx1"/>
                </a:solidFill>
              </a:rPr>
              <a:t>щодо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яких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визначено</a:t>
            </a:r>
            <a:r>
              <a:rPr lang="ru-RU" sz="2000" dirty="0">
                <a:solidFill>
                  <a:schemeClr val="tx1"/>
                </a:solidFill>
              </a:rPr>
              <a:t> дату </a:t>
            </a:r>
            <a:r>
              <a:rPr lang="ru-RU" sz="2000" dirty="0" err="1">
                <a:solidFill>
                  <a:schemeClr val="tx1"/>
                </a:solidFill>
              </a:rPr>
              <a:t>завершення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бойових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тимчасової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окупації</a:t>
            </a:r>
            <a:r>
              <a:rPr lang="ru-RU" sz="2000" dirty="0">
                <a:solidFill>
                  <a:schemeClr val="tx1"/>
                </a:solidFill>
              </a:rPr>
              <a:t>, дату </a:t>
            </a:r>
            <a:r>
              <a:rPr lang="ru-RU" sz="2000" dirty="0" err="1">
                <a:solidFill>
                  <a:schemeClr val="tx1"/>
                </a:solidFill>
              </a:rPr>
              <a:t>відновлення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здійснення</a:t>
            </a:r>
            <a:r>
              <a:rPr lang="ru-RU" sz="2000" dirty="0">
                <a:solidFill>
                  <a:schemeClr val="tx1"/>
                </a:solidFill>
              </a:rPr>
              <a:t> органами </a:t>
            </a:r>
            <a:r>
              <a:rPr lang="ru-RU" sz="2000" dirty="0" err="1">
                <a:solidFill>
                  <a:schemeClr val="tx1"/>
                </a:solidFill>
              </a:rPr>
              <a:t>влади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своїх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повноважень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повному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обсязі</a:t>
            </a:r>
            <a:r>
              <a:rPr lang="ru-RU" sz="2000" dirty="0">
                <a:solidFill>
                  <a:schemeClr val="tx1"/>
                </a:solidFill>
              </a:rPr>
              <a:t>, а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у </a:t>
            </a:r>
            <a:r>
              <a:rPr lang="ru-RU" sz="2000" dirty="0" err="1">
                <a:solidFill>
                  <a:schemeClr val="tx1"/>
                </a:solidFill>
              </a:rPr>
              <a:t>разі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заведення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спадкової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справи</a:t>
            </a:r>
            <a:r>
              <a:rPr lang="ru-RU" sz="2000" dirty="0">
                <a:solidFill>
                  <a:schemeClr val="tx1"/>
                </a:solidFill>
              </a:rPr>
              <a:t> не за </a:t>
            </a:r>
            <a:r>
              <a:rPr lang="ru-RU" sz="2000" dirty="0" err="1">
                <a:solidFill>
                  <a:schemeClr val="tx1"/>
                </a:solidFill>
              </a:rPr>
              <a:t>місцем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відкриття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спадщини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набрання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чинності</a:t>
            </a:r>
            <a:r>
              <a:rPr lang="ru-RU" sz="2000" dirty="0">
                <a:solidFill>
                  <a:schemeClr val="tx1"/>
                </a:solidFill>
              </a:rPr>
              <a:t> Законом </a:t>
            </a:r>
            <a:r>
              <a:rPr lang="ru-RU" sz="2000" dirty="0" err="1">
                <a:solidFill>
                  <a:schemeClr val="tx1"/>
                </a:solidFill>
              </a:rPr>
              <a:t>України</a:t>
            </a:r>
            <a:r>
              <a:rPr lang="ru-RU" sz="2000" dirty="0">
                <a:solidFill>
                  <a:schemeClr val="tx1"/>
                </a:solidFill>
              </a:rPr>
              <a:t> "Про </a:t>
            </a:r>
            <a:r>
              <a:rPr lang="ru-RU" sz="2000" dirty="0" err="1">
                <a:solidFill>
                  <a:schemeClr val="tx1"/>
                </a:solidFill>
              </a:rPr>
              <a:t>внесення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змін</a:t>
            </a:r>
            <a:r>
              <a:rPr lang="ru-RU" sz="2000" dirty="0">
                <a:solidFill>
                  <a:schemeClr val="tx1"/>
                </a:solidFill>
              </a:rPr>
              <a:t> до </a:t>
            </a:r>
            <a:r>
              <a:rPr lang="ru-RU" sz="2000" dirty="0" err="1">
                <a:solidFill>
                  <a:schemeClr val="tx1"/>
                </a:solidFill>
              </a:rPr>
              <a:t>Цивільного</a:t>
            </a:r>
            <a:r>
              <a:rPr lang="ru-RU" sz="2000" dirty="0">
                <a:solidFill>
                  <a:schemeClr val="tx1"/>
                </a:solidFill>
              </a:rPr>
              <a:t> кодексу </a:t>
            </a:r>
            <a:r>
              <a:rPr lang="ru-RU" sz="2000" dirty="0" err="1">
                <a:solidFill>
                  <a:schemeClr val="tx1"/>
                </a:solidFill>
              </a:rPr>
              <a:t>України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щодо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вдосконалення</a:t>
            </a:r>
            <a:r>
              <a:rPr lang="ru-RU" sz="2000" dirty="0">
                <a:solidFill>
                  <a:schemeClr val="tx1"/>
                </a:solidFill>
              </a:rPr>
              <a:t> порядку </a:t>
            </a:r>
            <a:r>
              <a:rPr lang="ru-RU" sz="2000" dirty="0" err="1">
                <a:solidFill>
                  <a:schemeClr val="tx1"/>
                </a:solidFill>
              </a:rPr>
              <a:t>відкриття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оформлення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спадщини</a:t>
            </a:r>
            <a:r>
              <a:rPr lang="ru-RU" sz="2000" dirty="0">
                <a:solidFill>
                  <a:schemeClr val="tx1"/>
                </a:solidFill>
              </a:rPr>
              <a:t>", </a:t>
            </a:r>
            <a:r>
              <a:rPr lang="ru-RU" sz="2000" dirty="0" err="1">
                <a:solidFill>
                  <a:schemeClr val="tx1"/>
                </a:solidFill>
              </a:rPr>
              <a:t>вчинення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нотаріальних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інших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нотаріусом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щодо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спадщини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спільного</a:t>
            </a:r>
            <a:r>
              <a:rPr lang="ru-RU" sz="2000" dirty="0">
                <a:solidFill>
                  <a:schemeClr val="tx1"/>
                </a:solidFill>
              </a:rPr>
              <a:t> майна </a:t>
            </a:r>
            <a:r>
              <a:rPr lang="ru-RU" sz="2000" dirty="0" err="1">
                <a:solidFill>
                  <a:schemeClr val="tx1"/>
                </a:solidFill>
              </a:rPr>
              <a:t>подружжя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колишнього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подружжя</a:t>
            </a:r>
            <a:r>
              <a:rPr lang="ru-RU" sz="2000" dirty="0">
                <a:solidFill>
                  <a:schemeClr val="tx1"/>
                </a:solidFill>
              </a:rPr>
              <a:t>) в межах </a:t>
            </a:r>
            <a:r>
              <a:rPr lang="ru-RU" sz="2000" dirty="0" err="1">
                <a:solidFill>
                  <a:schemeClr val="tx1"/>
                </a:solidFill>
              </a:rPr>
              <a:t>спадкової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справи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здійснюється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місцем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першої</a:t>
            </a:r>
            <a:r>
              <a:rPr lang="ru-RU" sz="2000" dirty="0">
                <a:solidFill>
                  <a:schemeClr val="tx1"/>
                </a:solidFill>
              </a:rPr>
              <a:t> заяви.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місцем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подання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першої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заяви є населений пункт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або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території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зазначені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абзаці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першому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цього</a:t>
            </a:r>
            <a:r>
              <a:rPr lang="ru-RU" sz="2000" dirty="0">
                <a:solidFill>
                  <a:schemeClr val="tx1"/>
                </a:solidFill>
              </a:rPr>
              <a:t> пункту, </a:t>
            </a:r>
            <a:r>
              <a:rPr lang="ru-RU" sz="2000" dirty="0" err="1">
                <a:solidFill>
                  <a:schemeClr val="tx1"/>
                </a:solidFill>
              </a:rPr>
              <a:t>вчинення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нотаріальних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інших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нотаріусом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щодо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спадщини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спільного</a:t>
            </a:r>
            <a:r>
              <a:rPr lang="ru-RU" sz="2000" dirty="0">
                <a:solidFill>
                  <a:schemeClr val="tx1"/>
                </a:solidFill>
              </a:rPr>
              <a:t> майна </a:t>
            </a:r>
            <a:r>
              <a:rPr lang="ru-RU" sz="2000" dirty="0" err="1">
                <a:solidFill>
                  <a:schemeClr val="tx1"/>
                </a:solidFill>
              </a:rPr>
              <a:t>подружжя</a:t>
            </a:r>
            <a:r>
              <a:rPr lang="ru-RU" sz="2000" dirty="0">
                <a:solidFill>
                  <a:schemeClr val="tx1"/>
                </a:solidFill>
              </a:rPr>
              <a:t> (</a:t>
            </a:r>
            <a:r>
              <a:rPr lang="ru-RU" sz="2000" dirty="0" err="1">
                <a:solidFill>
                  <a:schemeClr val="tx1"/>
                </a:solidFill>
              </a:rPr>
              <a:t>колишнього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подружжя</a:t>
            </a:r>
            <a:r>
              <a:rPr lang="ru-RU" sz="2000" dirty="0">
                <a:solidFill>
                  <a:schemeClr val="tx1"/>
                </a:solidFill>
              </a:rPr>
              <a:t>) в межах </a:t>
            </a:r>
            <a:r>
              <a:rPr lang="ru-RU" sz="2000" dirty="0" err="1">
                <a:solidFill>
                  <a:schemeClr val="tx1"/>
                </a:solidFill>
              </a:rPr>
              <a:t>спадкової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справи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здійснюється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місцем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подання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першої</a:t>
            </a:r>
            <a:r>
              <a:rPr lang="ru-RU" sz="2000" dirty="0">
                <a:solidFill>
                  <a:schemeClr val="tx1"/>
                </a:solidFill>
              </a:rPr>
              <a:t> заяви про </a:t>
            </a:r>
            <a:r>
              <a:rPr lang="ru-RU" sz="2000" dirty="0" err="1">
                <a:solidFill>
                  <a:schemeClr val="tx1"/>
                </a:solidFill>
              </a:rPr>
              <a:t>видачу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свідоцтва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населеному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пункті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на </a:t>
            </a:r>
            <a:r>
              <a:rPr lang="ru-RU" sz="2000" dirty="0" err="1">
                <a:solidFill>
                  <a:schemeClr val="tx1"/>
                </a:solidFill>
              </a:rPr>
              <a:t>території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не </a:t>
            </a:r>
            <a:r>
              <a:rPr lang="ru-RU" sz="2000" dirty="0" err="1">
                <a:solidFill>
                  <a:schemeClr val="tx1"/>
                </a:solidFill>
              </a:rPr>
              <a:t>зазначені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абзаці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першому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цього</a:t>
            </a:r>
            <a:r>
              <a:rPr lang="ru-RU" sz="2000" dirty="0">
                <a:solidFill>
                  <a:schemeClr val="tx1"/>
                </a:solidFill>
              </a:rPr>
              <a:t> пункту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 txBox="1">
            <a:spLocks/>
          </p:cNvSpPr>
          <p:nvPr/>
        </p:nvSpPr>
        <p:spPr>
          <a:xfrm>
            <a:off x="424873" y="895927"/>
            <a:ext cx="10910235" cy="12516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000" b="1" noProof="1" smtClean="0">
                <a:solidFill>
                  <a:schemeClr val="accent5">
                    <a:lumMod val="50000"/>
                  </a:schemeClr>
                </a:solidFill>
              </a:rPr>
              <a:t>ПЕРЕХІДНІ ПОЛОЖЕННЯ ЦК</a:t>
            </a:r>
            <a:endParaRPr lang="ru-RU" sz="3000" b="1" noProof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402544"/>
            <a:ext cx="10446327" cy="2433020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ТИМЧАСОВО ОКУПОВАНІ ТЕРИТОРІЇ ТА ТЕРИТОРІЇ, НА ЯКИХ ОРГАНИ</a:t>
            </a:r>
            <a:r>
              <a:rPr lang="ru-RU" sz="3600" b="1" dirty="0" smtClean="0"/>
              <a:t> </a:t>
            </a:r>
            <a:r>
              <a:rPr lang="ru-RU" sz="3600" b="1" dirty="0" err="1"/>
              <a:t>державної</a:t>
            </a:r>
            <a:r>
              <a:rPr lang="ru-RU" sz="3600" b="1" dirty="0"/>
              <a:t> </a:t>
            </a:r>
            <a:r>
              <a:rPr lang="ru-RU" sz="3600" b="1" dirty="0" err="1"/>
              <a:t>влади</a:t>
            </a:r>
            <a:r>
              <a:rPr lang="ru-RU" sz="3600" b="1" dirty="0"/>
              <a:t> </a:t>
            </a:r>
            <a:r>
              <a:rPr lang="ru-RU" sz="3600" b="1" dirty="0" err="1"/>
              <a:t>тимчасово</a:t>
            </a:r>
            <a:r>
              <a:rPr lang="ru-RU" sz="3600" b="1" dirty="0"/>
              <a:t> не </a:t>
            </a:r>
            <a:r>
              <a:rPr lang="ru-RU" sz="3600" b="1" dirty="0" err="1"/>
              <a:t>здійснюють</a:t>
            </a:r>
            <a:r>
              <a:rPr lang="ru-RU" sz="3600" b="1" dirty="0"/>
              <a:t> </a:t>
            </a:r>
            <a:r>
              <a:rPr lang="ru-RU" sz="3600" b="1" dirty="0" err="1"/>
              <a:t>або</a:t>
            </a:r>
            <a:r>
              <a:rPr lang="ru-RU" sz="3600" b="1" dirty="0"/>
              <a:t> </a:t>
            </a:r>
            <a:r>
              <a:rPr lang="ru-RU" sz="3600" b="1" dirty="0" err="1"/>
              <a:t>здійснюють</a:t>
            </a:r>
            <a:r>
              <a:rPr lang="ru-RU" sz="3600" b="1" dirty="0"/>
              <a:t> не в </a:t>
            </a:r>
            <a:r>
              <a:rPr lang="ru-RU" sz="3600" b="1" dirty="0" err="1"/>
              <a:t>повному</a:t>
            </a:r>
            <a:r>
              <a:rPr lang="ru-RU" sz="3600" b="1" dirty="0"/>
              <a:t> </a:t>
            </a:r>
            <a:r>
              <a:rPr lang="ru-RU" sz="3600" b="1" dirty="0" err="1"/>
              <a:t>обсязі</a:t>
            </a:r>
            <a:r>
              <a:rPr lang="ru-RU" sz="3600" b="1" dirty="0"/>
              <a:t> </a:t>
            </a:r>
            <a:r>
              <a:rPr lang="ru-RU" sz="3600" b="1" dirty="0" err="1"/>
              <a:t>свої</a:t>
            </a:r>
            <a:r>
              <a:rPr lang="ru-RU" sz="3600" b="1" dirty="0"/>
              <a:t> </a:t>
            </a:r>
            <a:r>
              <a:rPr lang="ru-RU" sz="3600" b="1" dirty="0" err="1"/>
              <a:t>повноваження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673" y="2927927"/>
            <a:ext cx="10806546" cy="361141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i="1" dirty="0" smtClean="0"/>
              <a:t>НАКАЗ МІНІСТЕРСТВА </a:t>
            </a:r>
            <a:r>
              <a:rPr lang="ru-RU" sz="2400" b="1" i="1" dirty="0"/>
              <a:t>З ПИТАНЬ РЕІНТЕГРАЦІЇ ТИМЧАСОВО ОКУПОВАНИХ ТЕРИТОРІЙ </a:t>
            </a:r>
            <a:r>
              <a:rPr lang="ru-RU" sz="2400" b="1" i="1" dirty="0" smtClean="0"/>
              <a:t>УКРАЇНИ № 309 ВІД 22.12.2022 «</a:t>
            </a:r>
            <a:r>
              <a:rPr lang="ru-RU" sz="2400" b="1" i="1" dirty="0"/>
              <a:t>Про </a:t>
            </a:r>
            <a:r>
              <a:rPr lang="ru-RU" sz="2400" b="1" i="1" dirty="0" err="1"/>
              <a:t>затвердження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Переліку</a:t>
            </a:r>
            <a:r>
              <a:rPr lang="ru-RU" sz="2400" b="1" i="1" dirty="0"/>
              <a:t> </a:t>
            </a:r>
            <a:r>
              <a:rPr lang="ru-RU" sz="2400" b="1" i="1" dirty="0" err="1"/>
              <a:t>територій</a:t>
            </a:r>
            <a:r>
              <a:rPr lang="ru-RU" sz="2400" b="1" i="1" dirty="0"/>
              <a:t>, на </a:t>
            </a:r>
            <a:r>
              <a:rPr lang="ru-RU" sz="2400" b="1" i="1" dirty="0" err="1"/>
              <a:t>яких</a:t>
            </a:r>
            <a:r>
              <a:rPr lang="ru-RU" sz="2400" b="1" i="1" dirty="0"/>
              <a:t> </a:t>
            </a:r>
            <a:r>
              <a:rPr lang="ru-RU" sz="2400" b="1" i="1" dirty="0" err="1"/>
              <a:t>ведуться</a:t>
            </a:r>
            <a:r>
              <a:rPr lang="ru-RU" sz="2400" b="1" i="1" dirty="0"/>
              <a:t> (</a:t>
            </a:r>
            <a:r>
              <a:rPr lang="ru-RU" sz="2400" b="1" i="1" dirty="0" err="1"/>
              <a:t>велися</a:t>
            </a:r>
            <a:r>
              <a:rPr lang="ru-RU" sz="2400" b="1" i="1" dirty="0"/>
              <a:t>) </a:t>
            </a:r>
            <a:r>
              <a:rPr lang="ru-RU" sz="2400" b="1" i="1" dirty="0" err="1"/>
              <a:t>бойові</a:t>
            </a:r>
            <a:r>
              <a:rPr lang="ru-RU" sz="2400" b="1" i="1" dirty="0"/>
              <a:t> </a:t>
            </a:r>
            <a:r>
              <a:rPr lang="ru-RU" sz="2400" b="1" i="1" dirty="0" err="1"/>
              <a:t>дії</a:t>
            </a:r>
            <a:r>
              <a:rPr lang="ru-RU" sz="2400" b="1" i="1" dirty="0"/>
              <a:t> </a:t>
            </a:r>
            <a:r>
              <a:rPr lang="ru-RU" sz="2400" b="1" i="1" dirty="0" err="1"/>
              <a:t>або</a:t>
            </a:r>
            <a:r>
              <a:rPr lang="ru-RU" sz="2400" b="1" i="1" dirty="0"/>
              <a:t> </a:t>
            </a:r>
            <a:r>
              <a:rPr lang="ru-RU" sz="2400" b="1" i="1" dirty="0" err="1"/>
              <a:t>тимчасово</a:t>
            </a:r>
            <a:r>
              <a:rPr lang="ru-RU" sz="2400" b="1" i="1" dirty="0"/>
              <a:t> </a:t>
            </a:r>
            <a:r>
              <a:rPr lang="ru-RU" sz="2400" b="1" i="1" dirty="0" err="1"/>
              <a:t>окупованих</a:t>
            </a:r>
            <a:r>
              <a:rPr lang="ru-RU" sz="2400" b="1" i="1" dirty="0"/>
              <a:t> </a:t>
            </a:r>
            <a:r>
              <a:rPr lang="ru-RU" sz="2400" b="1" i="1" dirty="0" err="1"/>
              <a:t>Російською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Федерацією</a:t>
            </a:r>
            <a:r>
              <a:rPr lang="ru-RU" sz="2400" b="1" i="1" dirty="0" smtClean="0"/>
              <a:t>»</a:t>
            </a:r>
          </a:p>
          <a:p>
            <a:r>
              <a:rPr lang="en-US" dirty="0"/>
              <a:t>I. </a:t>
            </a:r>
            <a:r>
              <a:rPr lang="ru-RU" dirty="0" err="1"/>
              <a:t>Території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ведуться</a:t>
            </a:r>
            <a:r>
              <a:rPr lang="ru-RU" dirty="0"/>
              <a:t> (</a:t>
            </a:r>
            <a:r>
              <a:rPr lang="ru-RU" dirty="0" err="1"/>
              <a:t>велися</a:t>
            </a:r>
            <a:r>
              <a:rPr lang="ru-RU" dirty="0"/>
              <a:t>) </a:t>
            </a:r>
            <a:r>
              <a:rPr lang="ru-RU" dirty="0" err="1"/>
              <a:t>бойові</a:t>
            </a:r>
            <a:r>
              <a:rPr lang="ru-RU" dirty="0"/>
              <a:t> </a:t>
            </a:r>
            <a:r>
              <a:rPr lang="ru-RU" dirty="0" err="1"/>
              <a:t>дії</a:t>
            </a:r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електронні</a:t>
            </a:r>
            <a:r>
              <a:rPr lang="ru-RU" dirty="0"/>
              <a:t> </a:t>
            </a:r>
            <a:r>
              <a:rPr lang="ru-RU" dirty="0" err="1"/>
              <a:t>інформаційні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endParaRPr lang="ru-RU" dirty="0"/>
          </a:p>
          <a:p>
            <a:r>
              <a:rPr lang="en-US" dirty="0"/>
              <a:t>II.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окуповані</a:t>
            </a:r>
            <a:r>
              <a:rPr lang="ru-RU" dirty="0"/>
              <a:t>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Федерацією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4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63065" y="286326"/>
            <a:ext cx="3728934" cy="591992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dirty="0" smtClean="0"/>
              <a:t>ТЕРИТОРІЯ МОЖЛИВИХ БОЙОВИХ ДІЙ</a:t>
            </a:r>
            <a:endParaRPr lang="ru-RU" b="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" b="14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43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Дерево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10661</TotalTime>
  <Words>2831</Words>
  <Application>Microsoft Office PowerPoint</Application>
  <PresentationFormat>Широкоэкранный</PresentationFormat>
  <Paragraphs>132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 Black</vt:lpstr>
      <vt:lpstr>Calibri</vt:lpstr>
      <vt:lpstr>Georgia</vt:lpstr>
      <vt:lpstr>Trebuchet MS</vt:lpstr>
      <vt:lpstr>Wingdings</vt:lpstr>
      <vt:lpstr>Дерево</vt:lpstr>
      <vt:lpstr>Важливі акценти оформлення спадщини проблемних територій</vt:lpstr>
      <vt:lpstr>МІСЦЕ ВІДКРИТТЯ СПАДЩИНИ  згідно ст. 1221 ЦКУ  (до 22.05.2023)</vt:lpstr>
      <vt:lpstr>МІСЦЕ ВІДКРИТТЯ СПАДЩИНИ  (з 22.05.2023 в редакції закону 2923) </vt:lpstr>
      <vt:lpstr>В редакції НАКАЗу МЮУ № 2985/5 від 18.08.2023 (набув чинності 30.09.2023)</vt:lpstr>
      <vt:lpstr>МІСЦЕ ВІДКРИТТЯ СПАДЩИНИ   (з 30.01.2024 в редакції закону 3450) </vt:lpstr>
      <vt:lpstr>Презентация PowerPoint</vt:lpstr>
      <vt:lpstr>Презентация PowerPoint</vt:lpstr>
      <vt:lpstr>ТИМЧАСОВО ОКУПОВАНІ ТЕРИТОРІЇ ТА ТЕРИТОРІЇ, НА ЯКИХ ОРГАНИ державної влади тимчасово не здійснюють або здійснюють не в повному обсязі свої повноваження</vt:lpstr>
      <vt:lpstr>ТЕРИТОРІЯ МОЖЛИВИХ БОЙОВИХ ДІЙ</vt:lpstr>
      <vt:lpstr>ТЕРИТОРІЯ МОЖЛИВИХ БОЙОВИХ ДІЙ</vt:lpstr>
      <vt:lpstr>ТЕРИТОРІЯ МОЖЛИВИХ БОЙОВИХ ДІЙ</vt:lpstr>
      <vt:lpstr>ТЕРИТОРІЯ АКТИВНИХ БОЙОВИХ ДІЙ</vt:lpstr>
      <vt:lpstr>В редакції НАКАЗу МЮУ № 2985/5 від 18.08.2023 (набув чинності 30.09.2023)</vt:lpstr>
      <vt:lpstr>Територія активних бойових дій, на яких функціонують державні електронні інформаційні ресурси</vt:lpstr>
      <vt:lpstr>НАКАЗ МЮУ № 3783/5 від 27.12.2024 (набув чинності 01.01.2025)</vt:lpstr>
      <vt:lpstr>НАКАЗ МЮУ № 3783/5 від 27.12.2024 (набув чинності 01.01.2025)</vt:lpstr>
      <vt:lpstr>ІНФОРМАЦІЯ ЗІ СПАДКОВОГО РЕЄСТРУ</vt:lpstr>
      <vt:lpstr>В редакції НАКАЗу МЮУ № 2985/5 від 18.08.2023 (набув чинності 30.09.2023)</vt:lpstr>
      <vt:lpstr>ІНФОРМАЦІЙНИЙ ЛИСТ   https://vnpu.kiev.ua/?p=2816</vt:lpstr>
      <vt:lpstr>Визначення кола спадкоємців за законом, які прийняли спадщину, що знаходиться на непідконтрольній Україні території</vt:lpstr>
      <vt:lpstr>РІШЕННЯ Самарського районного суду  м. Дніпропетровська від 27.05.2020 по справі № 206/1121/20  </vt:lpstr>
      <vt:lpstr>Презентация PowerPoint</vt:lpstr>
      <vt:lpstr>Презентация PowerPoint</vt:lpstr>
      <vt:lpstr>ПОСТАНОВА КМУ 1127</vt:lpstr>
      <vt:lpstr>Постанова КМУ № 1141 від 26.10.2011 «Про затвердження Порядку ведення Державного реєстру речових прав на нерухоме майно»</vt:lpstr>
      <vt:lpstr>ЗАКОН УКРАЇНИ Про регулювання містобудівної діяльності</vt:lpstr>
      <vt:lpstr>ПОСТАНОВА КМУ 1127</vt:lpstr>
      <vt:lpstr>ВТРАЧЕНИЙ ДОКУМЕНТ</vt:lpstr>
      <vt:lpstr>ВТРАЧЕНИЙ ДОКУМЕНТ</vt:lpstr>
      <vt:lpstr>ВІДСУТНІСТЬ ДОКУМЕНТІВ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Відкрилася спадщина: необхідні дії спадкоємців і нотаріуса</dc:title>
  <dc:creator>Admin</dc:creator>
  <cp:lastModifiedBy>Admin</cp:lastModifiedBy>
  <cp:revision>505</cp:revision>
  <dcterms:created xsi:type="dcterms:W3CDTF">2022-11-21T07:51:51Z</dcterms:created>
  <dcterms:modified xsi:type="dcterms:W3CDTF">2025-02-04T14:07:08Z</dcterms:modified>
</cp:coreProperties>
</file>