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sldIdLst>
    <p:sldId id="256" r:id="rId2"/>
    <p:sldId id="257" r:id="rId3"/>
    <p:sldId id="281" r:id="rId4"/>
    <p:sldId id="282" r:id="rId5"/>
    <p:sldId id="258" r:id="rId6"/>
    <p:sldId id="260" r:id="rId7"/>
    <p:sldId id="283" r:id="rId8"/>
    <p:sldId id="284" r:id="rId9"/>
    <p:sldId id="289" r:id="rId10"/>
    <p:sldId id="267" r:id="rId11"/>
    <p:sldId id="285" r:id="rId12"/>
    <p:sldId id="286" r:id="rId13"/>
    <p:sldId id="273" r:id="rId14"/>
    <p:sldId id="287" r:id="rId15"/>
    <p:sldId id="288" r:id="rId16"/>
    <p:sldId id="279" r:id="rId17"/>
  </p:sldIdLst>
  <p:sldSz cx="18288000" cy="10260013"/>
  <p:notesSz cx="12192000" cy="6858000"/>
  <p:defaultTextStyle>
    <a:defPPr>
      <a:defRPr lang="uk-UA"/>
    </a:defPPr>
    <a:lvl1pPr marL="0" algn="l" defTabSz="1370228" rtl="0" eaLnBrk="1" latinLnBrk="0" hangingPunct="1">
      <a:defRPr sz="2697" kern="1200">
        <a:solidFill>
          <a:schemeClr val="tx1"/>
        </a:solidFill>
        <a:latin typeface="+mn-lt"/>
        <a:ea typeface="+mn-ea"/>
        <a:cs typeface="+mn-cs"/>
      </a:defRPr>
    </a:lvl1pPr>
    <a:lvl2pPr marL="685114" algn="l" defTabSz="1370228" rtl="0" eaLnBrk="1" latinLnBrk="0" hangingPunct="1">
      <a:defRPr sz="2697" kern="1200">
        <a:solidFill>
          <a:schemeClr val="tx1"/>
        </a:solidFill>
        <a:latin typeface="+mn-lt"/>
        <a:ea typeface="+mn-ea"/>
        <a:cs typeface="+mn-cs"/>
      </a:defRPr>
    </a:lvl2pPr>
    <a:lvl3pPr marL="1370228" algn="l" defTabSz="1370228" rtl="0" eaLnBrk="1" latinLnBrk="0" hangingPunct="1">
      <a:defRPr sz="2697" kern="1200">
        <a:solidFill>
          <a:schemeClr val="tx1"/>
        </a:solidFill>
        <a:latin typeface="+mn-lt"/>
        <a:ea typeface="+mn-ea"/>
        <a:cs typeface="+mn-cs"/>
      </a:defRPr>
    </a:lvl3pPr>
    <a:lvl4pPr marL="2055343" algn="l" defTabSz="1370228" rtl="0" eaLnBrk="1" latinLnBrk="0" hangingPunct="1">
      <a:defRPr sz="2697" kern="1200">
        <a:solidFill>
          <a:schemeClr val="tx1"/>
        </a:solidFill>
        <a:latin typeface="+mn-lt"/>
        <a:ea typeface="+mn-ea"/>
        <a:cs typeface="+mn-cs"/>
      </a:defRPr>
    </a:lvl4pPr>
    <a:lvl5pPr marL="2740457" algn="l" defTabSz="1370228" rtl="0" eaLnBrk="1" latinLnBrk="0" hangingPunct="1">
      <a:defRPr sz="2697" kern="1200">
        <a:solidFill>
          <a:schemeClr val="tx1"/>
        </a:solidFill>
        <a:latin typeface="+mn-lt"/>
        <a:ea typeface="+mn-ea"/>
        <a:cs typeface="+mn-cs"/>
      </a:defRPr>
    </a:lvl5pPr>
    <a:lvl6pPr marL="3425571" algn="l" defTabSz="1370228" rtl="0" eaLnBrk="1" latinLnBrk="0" hangingPunct="1">
      <a:defRPr sz="2697" kern="1200">
        <a:solidFill>
          <a:schemeClr val="tx1"/>
        </a:solidFill>
        <a:latin typeface="+mn-lt"/>
        <a:ea typeface="+mn-ea"/>
        <a:cs typeface="+mn-cs"/>
      </a:defRPr>
    </a:lvl6pPr>
    <a:lvl7pPr marL="4110685" algn="l" defTabSz="1370228" rtl="0" eaLnBrk="1" latinLnBrk="0" hangingPunct="1">
      <a:defRPr sz="2697" kern="1200">
        <a:solidFill>
          <a:schemeClr val="tx1"/>
        </a:solidFill>
        <a:latin typeface="+mn-lt"/>
        <a:ea typeface="+mn-ea"/>
        <a:cs typeface="+mn-cs"/>
      </a:defRPr>
    </a:lvl7pPr>
    <a:lvl8pPr marL="4795799" algn="l" defTabSz="1370228" rtl="0" eaLnBrk="1" latinLnBrk="0" hangingPunct="1">
      <a:defRPr sz="2697" kern="1200">
        <a:solidFill>
          <a:schemeClr val="tx1"/>
        </a:solidFill>
        <a:latin typeface="+mn-lt"/>
        <a:ea typeface="+mn-ea"/>
        <a:cs typeface="+mn-cs"/>
      </a:defRPr>
    </a:lvl8pPr>
    <a:lvl9pPr marL="5480914" algn="l" defTabSz="1370228" rtl="0" eaLnBrk="1" latinLnBrk="0" hangingPunct="1">
      <a:defRPr sz="269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09" userDrawn="1">
          <p15:clr>
            <a:srgbClr val="A4A3A4"/>
          </p15:clr>
        </p15:guide>
        <p15:guide id="2" pos="3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714" y="78"/>
      </p:cViewPr>
      <p:guideLst>
        <p:guide orient="horz" pos="4309"/>
        <p:guide pos="32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0604"/>
            <a:ext cx="155448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45607"/>
            <a:ext cx="1280160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6/17/2024</a:t>
            </a:fld>
            <a:endParaRPr lang="en-US"/>
          </a:p>
        </p:txBody>
      </p:sp>
      <p:sp>
        <p:nvSpPr>
          <p:cNvPr id="6" name="Holder 6"/>
          <p:cNvSpPr>
            <a:spLocks noGrp="1"/>
          </p:cNvSpPr>
          <p:nvPr>
            <p:ph type="sldNum" sz="quarter" idx="7"/>
          </p:nvPr>
        </p:nvSpPr>
        <p:spPr/>
        <p:txBody>
          <a:bodyPr lIns="0" tIns="0" rIns="0" bIns="0"/>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83716" y="556510"/>
            <a:ext cx="16120566" cy="736805"/>
          </a:xfrm>
        </p:spPr>
        <p:txBody>
          <a:bodyPr lIns="0" tIns="0" rIns="0" bIns="0"/>
          <a:lstStyle>
            <a:lvl1pPr>
              <a:defRPr sz="4788" b="0" i="0">
                <a:solidFill>
                  <a:srgbClr val="1E3C61"/>
                </a:solidFill>
                <a:latin typeface="Palatino Linotype"/>
                <a:cs typeface="Palatino Linotype"/>
              </a:defRPr>
            </a:lvl1pPr>
          </a:lstStyle>
          <a:p>
            <a:endParaRPr/>
          </a:p>
        </p:txBody>
      </p:sp>
      <p:sp>
        <p:nvSpPr>
          <p:cNvPr id="3" name="Holder 3"/>
          <p:cNvSpPr>
            <a:spLocks noGrp="1"/>
          </p:cNvSpPr>
          <p:nvPr>
            <p:ph type="body" idx="1"/>
          </p:nvPr>
        </p:nvSpPr>
        <p:spPr>
          <a:xfrm>
            <a:off x="2691954" y="2610224"/>
            <a:ext cx="13006388" cy="368434"/>
          </a:xfrm>
        </p:spPr>
        <p:txBody>
          <a:bodyPr lIns="0" tIns="0" rIns="0" bIns="0"/>
          <a:lstStyle>
            <a:lvl1pPr>
              <a:defRPr sz="2394" b="0" i="0">
                <a:solidFill>
                  <a:srgbClr val="1E3C6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6/17/2024</a:t>
            </a:fld>
            <a:endParaRPr lang="en-US"/>
          </a:p>
        </p:txBody>
      </p:sp>
      <p:sp>
        <p:nvSpPr>
          <p:cNvPr id="6" name="Holder 6"/>
          <p:cNvSpPr>
            <a:spLocks noGrp="1"/>
          </p:cNvSpPr>
          <p:nvPr>
            <p:ph type="sldNum" sz="quarter" idx="7"/>
          </p:nvPr>
        </p:nvSpPr>
        <p:spPr/>
        <p:txBody>
          <a:bodyPr lIns="0" tIns="0" rIns="0" bIns="0"/>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083716" y="556510"/>
            <a:ext cx="16120566" cy="736805"/>
          </a:xfrm>
        </p:spPr>
        <p:txBody>
          <a:bodyPr lIns="0" tIns="0" rIns="0" bIns="0"/>
          <a:lstStyle>
            <a:lvl1pPr>
              <a:defRPr sz="4788" b="0" i="0">
                <a:solidFill>
                  <a:srgbClr val="1E3C61"/>
                </a:solidFill>
                <a:latin typeface="Palatino Linotype"/>
                <a:cs typeface="Palatino Linotype"/>
              </a:defRPr>
            </a:lvl1pPr>
          </a:lstStyle>
          <a:p>
            <a:endParaRPr/>
          </a:p>
        </p:txBody>
      </p:sp>
      <p:sp>
        <p:nvSpPr>
          <p:cNvPr id="3" name="Holder 3"/>
          <p:cNvSpPr>
            <a:spLocks noGrp="1"/>
          </p:cNvSpPr>
          <p:nvPr>
            <p:ph sz="half" idx="2"/>
          </p:nvPr>
        </p:nvSpPr>
        <p:spPr>
          <a:xfrm>
            <a:off x="914400" y="2359803"/>
            <a:ext cx="795528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59803"/>
            <a:ext cx="7955280" cy="24622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6/17/2024</a:t>
            </a:fld>
            <a:endParaRPr lang="en-US"/>
          </a:p>
        </p:txBody>
      </p:sp>
      <p:sp>
        <p:nvSpPr>
          <p:cNvPr id="7" name="Holder 7"/>
          <p:cNvSpPr>
            <a:spLocks noGrp="1"/>
          </p:cNvSpPr>
          <p:nvPr>
            <p:ph type="sldNum" sz="quarter" idx="7"/>
          </p:nvPr>
        </p:nvSpPr>
        <p:spPr/>
        <p:txBody>
          <a:bodyPr lIns="0" tIns="0" rIns="0" bIns="0"/>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6923258" y="9753851"/>
            <a:ext cx="537210" cy="504451"/>
          </a:xfrm>
          <a:custGeom>
            <a:avLst/>
            <a:gdLst/>
            <a:ahLst/>
            <a:cxnLst/>
            <a:rect l="l" t="t" r="r" b="b"/>
            <a:pathLst>
              <a:path w="358140" h="337184">
                <a:moveTo>
                  <a:pt x="358139" y="0"/>
                </a:moveTo>
                <a:lnTo>
                  <a:pt x="222376" y="0"/>
                </a:lnTo>
                <a:lnTo>
                  <a:pt x="0" y="336803"/>
                </a:lnTo>
                <a:lnTo>
                  <a:pt x="135762" y="336803"/>
                </a:lnTo>
                <a:lnTo>
                  <a:pt x="358139" y="0"/>
                </a:lnTo>
                <a:close/>
              </a:path>
            </a:pathLst>
          </a:custGeom>
          <a:solidFill>
            <a:srgbClr val="9EA9BE"/>
          </a:solidFill>
        </p:spPr>
        <p:txBody>
          <a:bodyPr wrap="square" lIns="0" tIns="0" rIns="0" bIns="0" rtlCol="0"/>
          <a:lstStyle/>
          <a:p>
            <a:endParaRPr sz="4035"/>
          </a:p>
        </p:txBody>
      </p:sp>
      <p:sp>
        <p:nvSpPr>
          <p:cNvPr id="17" name="bg object 17"/>
          <p:cNvSpPr/>
          <p:nvPr/>
        </p:nvSpPr>
        <p:spPr>
          <a:xfrm>
            <a:off x="16050006" y="9753851"/>
            <a:ext cx="1165860" cy="504451"/>
          </a:xfrm>
          <a:custGeom>
            <a:avLst/>
            <a:gdLst/>
            <a:ahLst/>
            <a:cxnLst/>
            <a:rect l="l" t="t" r="r" b="b"/>
            <a:pathLst>
              <a:path w="777240" h="337184">
                <a:moveTo>
                  <a:pt x="777240" y="0"/>
                </a:moveTo>
                <a:lnTo>
                  <a:pt x="222376" y="0"/>
                </a:lnTo>
                <a:lnTo>
                  <a:pt x="0" y="336803"/>
                </a:lnTo>
                <a:lnTo>
                  <a:pt x="554863" y="336803"/>
                </a:lnTo>
                <a:lnTo>
                  <a:pt x="777240" y="0"/>
                </a:lnTo>
                <a:close/>
              </a:path>
            </a:pathLst>
          </a:custGeom>
          <a:solidFill>
            <a:srgbClr val="00A4DF"/>
          </a:solidFill>
        </p:spPr>
        <p:txBody>
          <a:bodyPr wrap="square" lIns="0" tIns="0" rIns="0" bIns="0" rtlCol="0"/>
          <a:lstStyle/>
          <a:p>
            <a:endParaRPr sz="4035"/>
          </a:p>
        </p:txBody>
      </p:sp>
      <p:sp>
        <p:nvSpPr>
          <p:cNvPr id="18" name="bg object 18"/>
          <p:cNvSpPr/>
          <p:nvPr/>
        </p:nvSpPr>
        <p:spPr>
          <a:xfrm>
            <a:off x="15816834" y="9753851"/>
            <a:ext cx="537210" cy="504451"/>
          </a:xfrm>
          <a:custGeom>
            <a:avLst/>
            <a:gdLst/>
            <a:ahLst/>
            <a:cxnLst/>
            <a:rect l="l" t="t" r="r" b="b"/>
            <a:pathLst>
              <a:path w="358140" h="337184">
                <a:moveTo>
                  <a:pt x="358140" y="0"/>
                </a:moveTo>
                <a:lnTo>
                  <a:pt x="222376" y="0"/>
                </a:lnTo>
                <a:lnTo>
                  <a:pt x="0" y="336803"/>
                </a:lnTo>
                <a:lnTo>
                  <a:pt x="135763" y="336803"/>
                </a:lnTo>
                <a:lnTo>
                  <a:pt x="358140" y="0"/>
                </a:lnTo>
                <a:close/>
              </a:path>
            </a:pathLst>
          </a:custGeom>
          <a:solidFill>
            <a:srgbClr val="1E3C61"/>
          </a:solidFill>
        </p:spPr>
        <p:txBody>
          <a:bodyPr wrap="square" lIns="0" tIns="0" rIns="0" bIns="0" rtlCol="0"/>
          <a:lstStyle/>
          <a:p>
            <a:endParaRPr sz="4035"/>
          </a:p>
        </p:txBody>
      </p:sp>
      <p:sp>
        <p:nvSpPr>
          <p:cNvPr id="2" name="Holder 2"/>
          <p:cNvSpPr>
            <a:spLocks noGrp="1"/>
          </p:cNvSpPr>
          <p:nvPr>
            <p:ph type="title"/>
          </p:nvPr>
        </p:nvSpPr>
        <p:spPr>
          <a:xfrm>
            <a:off x="1083716" y="556510"/>
            <a:ext cx="16120566" cy="736805"/>
          </a:xfrm>
        </p:spPr>
        <p:txBody>
          <a:bodyPr lIns="0" tIns="0" rIns="0" bIns="0"/>
          <a:lstStyle>
            <a:lvl1pPr>
              <a:defRPr sz="4788" b="0" i="0">
                <a:solidFill>
                  <a:srgbClr val="1E3C61"/>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6/17/2024</a:t>
            </a:fld>
            <a:endParaRPr lang="en-US"/>
          </a:p>
        </p:txBody>
      </p:sp>
      <p:sp>
        <p:nvSpPr>
          <p:cNvPr id="5" name="Holder 5"/>
          <p:cNvSpPr>
            <a:spLocks noGrp="1"/>
          </p:cNvSpPr>
          <p:nvPr>
            <p:ph type="sldNum" sz="quarter" idx="7"/>
          </p:nvPr>
        </p:nvSpPr>
        <p:spPr/>
        <p:txBody>
          <a:bodyPr lIns="0" tIns="0" rIns="0" bIns="0"/>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6/17/2024</a:t>
            </a:fld>
            <a:endParaRPr lang="en-US"/>
          </a:p>
        </p:txBody>
      </p:sp>
      <p:sp>
        <p:nvSpPr>
          <p:cNvPr id="4" name="Holder 4"/>
          <p:cNvSpPr>
            <a:spLocks noGrp="1"/>
          </p:cNvSpPr>
          <p:nvPr>
            <p:ph type="sldNum" sz="quarter" idx="7"/>
          </p:nvPr>
        </p:nvSpPr>
        <p:spPr/>
        <p:txBody>
          <a:bodyPr lIns="0" tIns="0" rIns="0" bIns="0"/>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6923258" y="9753851"/>
            <a:ext cx="537210" cy="504451"/>
          </a:xfrm>
          <a:custGeom>
            <a:avLst/>
            <a:gdLst/>
            <a:ahLst/>
            <a:cxnLst/>
            <a:rect l="l" t="t" r="r" b="b"/>
            <a:pathLst>
              <a:path w="358140" h="337184">
                <a:moveTo>
                  <a:pt x="358139" y="0"/>
                </a:moveTo>
                <a:lnTo>
                  <a:pt x="222376" y="0"/>
                </a:lnTo>
                <a:lnTo>
                  <a:pt x="0" y="336803"/>
                </a:lnTo>
                <a:lnTo>
                  <a:pt x="135762" y="336803"/>
                </a:lnTo>
                <a:lnTo>
                  <a:pt x="358139" y="0"/>
                </a:lnTo>
                <a:close/>
              </a:path>
            </a:pathLst>
          </a:custGeom>
          <a:solidFill>
            <a:srgbClr val="9EA9BE"/>
          </a:solidFill>
        </p:spPr>
        <p:txBody>
          <a:bodyPr wrap="square" lIns="0" tIns="0" rIns="0" bIns="0" rtlCol="0"/>
          <a:lstStyle/>
          <a:p>
            <a:endParaRPr sz="4035"/>
          </a:p>
        </p:txBody>
      </p:sp>
      <p:sp>
        <p:nvSpPr>
          <p:cNvPr id="17" name="bg object 17"/>
          <p:cNvSpPr/>
          <p:nvPr/>
        </p:nvSpPr>
        <p:spPr>
          <a:xfrm>
            <a:off x="16050006" y="9753851"/>
            <a:ext cx="1165860" cy="504451"/>
          </a:xfrm>
          <a:custGeom>
            <a:avLst/>
            <a:gdLst/>
            <a:ahLst/>
            <a:cxnLst/>
            <a:rect l="l" t="t" r="r" b="b"/>
            <a:pathLst>
              <a:path w="777240" h="337184">
                <a:moveTo>
                  <a:pt x="777240" y="0"/>
                </a:moveTo>
                <a:lnTo>
                  <a:pt x="222376" y="0"/>
                </a:lnTo>
                <a:lnTo>
                  <a:pt x="0" y="336803"/>
                </a:lnTo>
                <a:lnTo>
                  <a:pt x="554863" y="336803"/>
                </a:lnTo>
                <a:lnTo>
                  <a:pt x="777240" y="0"/>
                </a:lnTo>
                <a:close/>
              </a:path>
            </a:pathLst>
          </a:custGeom>
          <a:solidFill>
            <a:srgbClr val="00A4DF"/>
          </a:solidFill>
        </p:spPr>
        <p:txBody>
          <a:bodyPr wrap="square" lIns="0" tIns="0" rIns="0" bIns="0" rtlCol="0"/>
          <a:lstStyle/>
          <a:p>
            <a:endParaRPr sz="4035"/>
          </a:p>
        </p:txBody>
      </p:sp>
      <p:sp>
        <p:nvSpPr>
          <p:cNvPr id="18" name="bg object 18"/>
          <p:cNvSpPr/>
          <p:nvPr/>
        </p:nvSpPr>
        <p:spPr>
          <a:xfrm>
            <a:off x="15816834" y="9753851"/>
            <a:ext cx="537210" cy="504451"/>
          </a:xfrm>
          <a:custGeom>
            <a:avLst/>
            <a:gdLst/>
            <a:ahLst/>
            <a:cxnLst/>
            <a:rect l="l" t="t" r="r" b="b"/>
            <a:pathLst>
              <a:path w="358140" h="337184">
                <a:moveTo>
                  <a:pt x="358140" y="0"/>
                </a:moveTo>
                <a:lnTo>
                  <a:pt x="222376" y="0"/>
                </a:lnTo>
                <a:lnTo>
                  <a:pt x="0" y="336803"/>
                </a:lnTo>
                <a:lnTo>
                  <a:pt x="135763" y="336803"/>
                </a:lnTo>
                <a:lnTo>
                  <a:pt x="358140" y="0"/>
                </a:lnTo>
                <a:close/>
              </a:path>
            </a:pathLst>
          </a:custGeom>
          <a:solidFill>
            <a:srgbClr val="1E3C61"/>
          </a:solidFill>
        </p:spPr>
        <p:txBody>
          <a:bodyPr wrap="square" lIns="0" tIns="0" rIns="0" bIns="0" rtlCol="0"/>
          <a:lstStyle/>
          <a:p>
            <a:endParaRPr sz="4035"/>
          </a:p>
        </p:txBody>
      </p:sp>
      <p:sp>
        <p:nvSpPr>
          <p:cNvPr id="19" name="bg object 19"/>
          <p:cNvSpPr/>
          <p:nvPr/>
        </p:nvSpPr>
        <p:spPr>
          <a:xfrm>
            <a:off x="1172718" y="9653531"/>
            <a:ext cx="1969770" cy="0"/>
          </a:xfrm>
          <a:custGeom>
            <a:avLst/>
            <a:gdLst/>
            <a:ahLst/>
            <a:cxnLst/>
            <a:rect l="l" t="t" r="r" b="b"/>
            <a:pathLst>
              <a:path w="1313180">
                <a:moveTo>
                  <a:pt x="0" y="0"/>
                </a:moveTo>
                <a:lnTo>
                  <a:pt x="1312671" y="0"/>
                </a:lnTo>
              </a:path>
            </a:pathLst>
          </a:custGeom>
          <a:ln w="12192">
            <a:solidFill>
              <a:srgbClr val="5F7488"/>
            </a:solidFill>
          </a:ln>
        </p:spPr>
        <p:txBody>
          <a:bodyPr wrap="square" lIns="0" tIns="0" rIns="0" bIns="0" rtlCol="0"/>
          <a:lstStyle/>
          <a:p>
            <a:endParaRPr sz="4035"/>
          </a:p>
        </p:txBody>
      </p:sp>
      <p:sp>
        <p:nvSpPr>
          <p:cNvPr id="20" name="bg object 20"/>
          <p:cNvSpPr/>
          <p:nvPr/>
        </p:nvSpPr>
        <p:spPr>
          <a:xfrm>
            <a:off x="1153288" y="393300"/>
            <a:ext cx="2052638" cy="0"/>
          </a:xfrm>
          <a:custGeom>
            <a:avLst/>
            <a:gdLst/>
            <a:ahLst/>
            <a:cxnLst/>
            <a:rect l="l" t="t" r="r" b="b"/>
            <a:pathLst>
              <a:path w="1368425">
                <a:moveTo>
                  <a:pt x="0" y="0"/>
                </a:moveTo>
                <a:lnTo>
                  <a:pt x="1368171" y="0"/>
                </a:lnTo>
              </a:path>
            </a:pathLst>
          </a:custGeom>
          <a:ln w="38100">
            <a:solidFill>
              <a:srgbClr val="5F7488"/>
            </a:solidFill>
          </a:ln>
        </p:spPr>
        <p:txBody>
          <a:bodyPr wrap="square" lIns="0" tIns="0" rIns="0" bIns="0" rtlCol="0"/>
          <a:lstStyle/>
          <a:p>
            <a:endParaRPr sz="4035"/>
          </a:p>
        </p:txBody>
      </p:sp>
      <p:sp>
        <p:nvSpPr>
          <p:cNvPr id="2" name="Holder 2"/>
          <p:cNvSpPr>
            <a:spLocks noGrp="1"/>
          </p:cNvSpPr>
          <p:nvPr>
            <p:ph type="title"/>
          </p:nvPr>
        </p:nvSpPr>
        <p:spPr>
          <a:xfrm>
            <a:off x="1083716" y="556510"/>
            <a:ext cx="16120566" cy="492443"/>
          </a:xfrm>
          <a:prstGeom prst="rect">
            <a:avLst/>
          </a:prstGeom>
        </p:spPr>
        <p:txBody>
          <a:bodyPr wrap="square" lIns="0" tIns="0" rIns="0" bIns="0">
            <a:spAutoFit/>
          </a:bodyPr>
          <a:lstStyle>
            <a:lvl1pPr>
              <a:defRPr sz="3200" b="0" i="0">
                <a:solidFill>
                  <a:srgbClr val="1E3C61"/>
                </a:solidFill>
                <a:latin typeface="Palatino Linotype"/>
                <a:cs typeface="Palatino Linotype"/>
              </a:defRPr>
            </a:lvl1pPr>
          </a:lstStyle>
          <a:p>
            <a:endParaRPr/>
          </a:p>
        </p:txBody>
      </p:sp>
      <p:sp>
        <p:nvSpPr>
          <p:cNvPr id="3" name="Holder 3"/>
          <p:cNvSpPr>
            <a:spLocks noGrp="1"/>
          </p:cNvSpPr>
          <p:nvPr>
            <p:ph type="body" idx="1"/>
          </p:nvPr>
        </p:nvSpPr>
        <p:spPr>
          <a:xfrm>
            <a:off x="2691954" y="2610224"/>
            <a:ext cx="13006388" cy="246221"/>
          </a:xfrm>
          <a:prstGeom prst="rect">
            <a:avLst/>
          </a:prstGeom>
        </p:spPr>
        <p:txBody>
          <a:bodyPr wrap="square" lIns="0" tIns="0" rIns="0" bIns="0">
            <a:spAutoFit/>
          </a:bodyPr>
          <a:lstStyle>
            <a:lvl1pPr>
              <a:defRPr sz="1600" b="0" i="0">
                <a:solidFill>
                  <a:srgbClr val="1E3C61"/>
                </a:solidFill>
                <a:latin typeface="Calibri"/>
                <a:cs typeface="Calibri"/>
              </a:defRPr>
            </a:lvl1pPr>
          </a:lstStyle>
          <a:p>
            <a:endParaRPr/>
          </a:p>
        </p:txBody>
      </p:sp>
      <p:sp>
        <p:nvSpPr>
          <p:cNvPr id="4" name="Holder 4"/>
          <p:cNvSpPr>
            <a:spLocks noGrp="1"/>
          </p:cNvSpPr>
          <p:nvPr>
            <p:ph type="ftr" sz="quarter" idx="5"/>
          </p:nvPr>
        </p:nvSpPr>
        <p:spPr>
          <a:xfrm>
            <a:off x="6217920" y="9541812"/>
            <a:ext cx="5852160" cy="4150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41812"/>
            <a:ext cx="4206240" cy="4150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6/17/2024</a:t>
            </a:fld>
            <a:endParaRPr lang="en-US"/>
          </a:p>
        </p:txBody>
      </p:sp>
      <p:sp>
        <p:nvSpPr>
          <p:cNvPr id="6" name="Holder 6"/>
          <p:cNvSpPr>
            <a:spLocks noGrp="1"/>
          </p:cNvSpPr>
          <p:nvPr>
            <p:ph type="sldNum" sz="quarter" idx="7"/>
          </p:nvPr>
        </p:nvSpPr>
        <p:spPr>
          <a:xfrm>
            <a:off x="16492538" y="9898572"/>
            <a:ext cx="342900" cy="692497"/>
          </a:xfrm>
          <a:prstGeom prst="rect">
            <a:avLst/>
          </a:prstGeom>
        </p:spPr>
        <p:txBody>
          <a:bodyPr wrap="square" lIns="0" tIns="0" rIns="0" bIns="0">
            <a:spAutoFit/>
          </a:bodyPr>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684017">
        <a:defRPr>
          <a:latin typeface="+mn-lt"/>
          <a:ea typeface="+mn-ea"/>
          <a:cs typeface="+mn-cs"/>
        </a:defRPr>
      </a:lvl2pPr>
      <a:lvl3pPr marL="1368034">
        <a:defRPr>
          <a:latin typeface="+mn-lt"/>
          <a:ea typeface="+mn-ea"/>
          <a:cs typeface="+mn-cs"/>
        </a:defRPr>
      </a:lvl3pPr>
      <a:lvl4pPr marL="2052051">
        <a:defRPr>
          <a:latin typeface="+mn-lt"/>
          <a:ea typeface="+mn-ea"/>
          <a:cs typeface="+mn-cs"/>
        </a:defRPr>
      </a:lvl4pPr>
      <a:lvl5pPr marL="2736068">
        <a:defRPr>
          <a:latin typeface="+mn-lt"/>
          <a:ea typeface="+mn-ea"/>
          <a:cs typeface="+mn-cs"/>
        </a:defRPr>
      </a:lvl5pPr>
      <a:lvl6pPr marL="3420085">
        <a:defRPr>
          <a:latin typeface="+mn-lt"/>
          <a:ea typeface="+mn-ea"/>
          <a:cs typeface="+mn-cs"/>
        </a:defRPr>
      </a:lvl6pPr>
      <a:lvl7pPr marL="4104102">
        <a:defRPr>
          <a:latin typeface="+mn-lt"/>
          <a:ea typeface="+mn-ea"/>
          <a:cs typeface="+mn-cs"/>
        </a:defRPr>
      </a:lvl7pPr>
      <a:lvl8pPr marL="4788118">
        <a:defRPr>
          <a:latin typeface="+mn-lt"/>
          <a:ea typeface="+mn-ea"/>
          <a:cs typeface="+mn-cs"/>
        </a:defRPr>
      </a:lvl8pPr>
      <a:lvl9pPr marL="5472135">
        <a:defRPr>
          <a:latin typeface="+mn-lt"/>
          <a:ea typeface="+mn-ea"/>
          <a:cs typeface="+mn-cs"/>
        </a:defRPr>
      </a:lvl9pPr>
    </p:bodyStyle>
    <p:otherStyle>
      <a:lvl1pPr marL="0">
        <a:defRPr>
          <a:latin typeface="+mn-lt"/>
          <a:ea typeface="+mn-ea"/>
          <a:cs typeface="+mn-cs"/>
        </a:defRPr>
      </a:lvl1pPr>
      <a:lvl2pPr marL="684017">
        <a:defRPr>
          <a:latin typeface="+mn-lt"/>
          <a:ea typeface="+mn-ea"/>
          <a:cs typeface="+mn-cs"/>
        </a:defRPr>
      </a:lvl2pPr>
      <a:lvl3pPr marL="1368034">
        <a:defRPr>
          <a:latin typeface="+mn-lt"/>
          <a:ea typeface="+mn-ea"/>
          <a:cs typeface="+mn-cs"/>
        </a:defRPr>
      </a:lvl3pPr>
      <a:lvl4pPr marL="2052051">
        <a:defRPr>
          <a:latin typeface="+mn-lt"/>
          <a:ea typeface="+mn-ea"/>
          <a:cs typeface="+mn-cs"/>
        </a:defRPr>
      </a:lvl4pPr>
      <a:lvl5pPr marL="2736068">
        <a:defRPr>
          <a:latin typeface="+mn-lt"/>
          <a:ea typeface="+mn-ea"/>
          <a:cs typeface="+mn-cs"/>
        </a:defRPr>
      </a:lvl5pPr>
      <a:lvl6pPr marL="3420085">
        <a:defRPr>
          <a:latin typeface="+mn-lt"/>
          <a:ea typeface="+mn-ea"/>
          <a:cs typeface="+mn-cs"/>
        </a:defRPr>
      </a:lvl6pPr>
      <a:lvl7pPr marL="4104102">
        <a:defRPr>
          <a:latin typeface="+mn-lt"/>
          <a:ea typeface="+mn-ea"/>
          <a:cs typeface="+mn-cs"/>
        </a:defRPr>
      </a:lvl7pPr>
      <a:lvl8pPr marL="4788118">
        <a:defRPr>
          <a:latin typeface="+mn-lt"/>
          <a:ea typeface="+mn-ea"/>
          <a:cs typeface="+mn-cs"/>
        </a:defRPr>
      </a:lvl8pPr>
      <a:lvl9pPr marL="547213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zakon.rada.gov.ua/laws/show/z0282-12" TargetMode="External"/><Relationship Id="rId2" Type="http://schemas.openxmlformats.org/officeDocument/2006/relationships/hyperlink" Target="https://zakon.rada.gov.ua/laws/show/3425-12"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zakon.rada.gov.ua/laws/show/z1318-10"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zakon.rada.gov.ua/laws/show/2755-17" TargetMode="External"/><Relationship Id="rId3" Type="http://schemas.openxmlformats.org/officeDocument/2006/relationships/hyperlink" Target="https://zakon.rada.gov.ua/laws/show/2947-14" TargetMode="External"/><Relationship Id="rId7" Type="http://schemas.openxmlformats.org/officeDocument/2006/relationships/hyperlink" Target="https://zakon.rada.gov.ua/laws/show/2597-19" TargetMode="External"/><Relationship Id="rId2" Type="http://schemas.openxmlformats.org/officeDocument/2006/relationships/hyperlink" Target="https://zakon.rada.gov.ua/laws/show/435-15" TargetMode="External"/><Relationship Id="rId1" Type="http://schemas.openxmlformats.org/officeDocument/2006/relationships/slideLayout" Target="../slideLayouts/slideLayout2.xml"/><Relationship Id="rId6" Type="http://schemas.openxmlformats.org/officeDocument/2006/relationships/hyperlink" Target="https://zakon.rada.gov.ua/laws/show/5464-10" TargetMode="External"/><Relationship Id="rId5" Type="http://schemas.openxmlformats.org/officeDocument/2006/relationships/hyperlink" Target="https://zakon.rada.gov.ua/laws/show/436-15" TargetMode="External"/><Relationship Id="rId4" Type="http://schemas.openxmlformats.org/officeDocument/2006/relationships/hyperlink" Target="https://zakon.rada.gov.ua/laws/show/2768-14" TargetMode="Externa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hyperlink" Target="https://zakon.rada.gov.ua/laws/show/1644-18" TargetMode="External"/><Relationship Id="rId3" Type="http://schemas.openxmlformats.org/officeDocument/2006/relationships/hyperlink" Target="https://zakon.rada.gov.ua/laws/show/2923-20" TargetMode="External"/><Relationship Id="rId7" Type="http://schemas.openxmlformats.org/officeDocument/2006/relationships/hyperlink" Target="https://zakon.rada.gov.ua/laws/show/898-15" TargetMode="External"/><Relationship Id="rId2" Type="http://schemas.openxmlformats.org/officeDocument/2006/relationships/hyperlink" Target="https://zakon.rada.gov.ua/laws/show/1207-18" TargetMode="External"/><Relationship Id="rId1" Type="http://schemas.openxmlformats.org/officeDocument/2006/relationships/slideLayout" Target="../slideLayouts/slideLayout2.xml"/><Relationship Id="rId6" Type="http://schemas.openxmlformats.org/officeDocument/2006/relationships/hyperlink" Target="https://zakon.rada.gov.ua/laws/show/3038-VI" TargetMode="External"/><Relationship Id="rId11" Type="http://schemas.openxmlformats.org/officeDocument/2006/relationships/image" Target="../media/image3.png"/><Relationship Id="rId5" Type="http://schemas.openxmlformats.org/officeDocument/2006/relationships/hyperlink" Target="https://zakon.rada.gov.ua/laws/show/755-15" TargetMode="External"/><Relationship Id="rId10" Type="http://schemas.openxmlformats.org/officeDocument/2006/relationships/hyperlink" Target="https://zakon.rada.gov.ua/laws/show/z1668-22" TargetMode="External"/><Relationship Id="rId4" Type="http://schemas.openxmlformats.org/officeDocument/2006/relationships/hyperlink" Target="https://zakon.rada.gov.ua/laws/show/1952-15" TargetMode="External"/><Relationship Id="rId9" Type="http://schemas.openxmlformats.org/officeDocument/2006/relationships/hyperlink" Target="https://zakon.rada.gov.ua/laws/show/361-2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zakon.rada.gov.ua/laws/show/z1668-2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23989" y="2052002"/>
            <a:ext cx="18240022" cy="7296009"/>
            <a:chOff x="0" y="990600"/>
            <a:chExt cx="12192000" cy="4876800"/>
          </a:xfrm>
        </p:grpSpPr>
        <p:pic>
          <p:nvPicPr>
            <p:cNvPr id="4" name="object 4"/>
            <p:cNvPicPr/>
            <p:nvPr/>
          </p:nvPicPr>
          <p:blipFill>
            <a:blip r:embed="rId2" cstate="print"/>
            <a:stretch>
              <a:fillRect/>
            </a:stretch>
          </p:blipFill>
          <p:spPr>
            <a:xfrm>
              <a:off x="0" y="990600"/>
              <a:ext cx="12192000" cy="4876800"/>
            </a:xfrm>
            <a:prstGeom prst="rect">
              <a:avLst/>
            </a:prstGeom>
          </p:spPr>
        </p:pic>
        <p:sp>
          <p:nvSpPr>
            <p:cNvPr id="5" name="object 5"/>
            <p:cNvSpPr/>
            <p:nvPr/>
          </p:nvSpPr>
          <p:spPr>
            <a:xfrm>
              <a:off x="768094" y="1595627"/>
              <a:ext cx="8383922" cy="3633470"/>
            </a:xfrm>
            <a:custGeom>
              <a:avLst/>
              <a:gdLst/>
              <a:ahLst/>
              <a:cxnLst/>
              <a:rect l="l" t="t" r="r" b="b"/>
              <a:pathLst>
                <a:path w="6551930" h="3633470">
                  <a:moveTo>
                    <a:pt x="6551676" y="0"/>
                  </a:moveTo>
                  <a:lnTo>
                    <a:pt x="0" y="0"/>
                  </a:lnTo>
                  <a:lnTo>
                    <a:pt x="0" y="3633216"/>
                  </a:lnTo>
                  <a:lnTo>
                    <a:pt x="6551676" y="3633216"/>
                  </a:lnTo>
                  <a:lnTo>
                    <a:pt x="6551676" y="0"/>
                  </a:lnTo>
                  <a:close/>
                </a:path>
              </a:pathLst>
            </a:custGeom>
            <a:solidFill>
              <a:srgbClr val="FDFFFF"/>
            </a:solidFill>
          </p:spPr>
          <p:txBody>
            <a:bodyPr wrap="square" lIns="0" tIns="0" rIns="0" bIns="0" rtlCol="0"/>
            <a:lstStyle/>
            <a:p>
              <a:endParaRPr sz="4035"/>
            </a:p>
          </p:txBody>
        </p:sp>
      </p:grpSp>
      <p:sp>
        <p:nvSpPr>
          <p:cNvPr id="6" name="object 6"/>
          <p:cNvSpPr txBox="1">
            <a:spLocks noGrp="1"/>
          </p:cNvSpPr>
          <p:nvPr>
            <p:ph type="title"/>
          </p:nvPr>
        </p:nvSpPr>
        <p:spPr>
          <a:xfrm>
            <a:off x="1621623" y="3117373"/>
            <a:ext cx="8905083" cy="2973841"/>
          </a:xfrm>
          <a:prstGeom prst="rect">
            <a:avLst/>
          </a:prstGeom>
        </p:spPr>
        <p:txBody>
          <a:bodyPr vert="horz" wrap="square" lIns="0" tIns="19000" rIns="0" bIns="0" rtlCol="0">
            <a:spAutoFit/>
          </a:bodyPr>
          <a:lstStyle/>
          <a:p>
            <a:r>
              <a:rPr lang="uk-UA" sz="4800" b="1" dirty="0">
                <a:latin typeface="Times New Roman" pitchFamily="18" charset="0"/>
                <a:cs typeface="Times New Roman" pitchFamily="18" charset="0"/>
              </a:rPr>
              <a:t>Загальні питання роботи нотаріату України. Робота нотаріату в умовах війни, основні виклики. </a:t>
            </a:r>
            <a:endParaRPr lang="uk-UA" sz="4800" dirty="0">
              <a:latin typeface="Times New Roman" pitchFamily="18" charset="0"/>
              <a:cs typeface="Times New Roman" pitchFamily="18" charset="0"/>
            </a:endParaRPr>
          </a:p>
        </p:txBody>
      </p:sp>
      <p:sp>
        <p:nvSpPr>
          <p:cNvPr id="7" name="object 7"/>
          <p:cNvSpPr txBox="1"/>
          <p:nvPr/>
        </p:nvSpPr>
        <p:spPr>
          <a:xfrm>
            <a:off x="1621623" y="6501607"/>
            <a:ext cx="7879082" cy="1128140"/>
          </a:xfrm>
          <a:prstGeom prst="rect">
            <a:avLst/>
          </a:prstGeom>
        </p:spPr>
        <p:txBody>
          <a:bodyPr vert="horz" wrap="square" lIns="0" tIns="19950" rIns="0" bIns="0" rtlCol="0">
            <a:spAutoFit/>
          </a:bodyPr>
          <a:lstStyle/>
          <a:p>
            <a:pPr marL="19000">
              <a:spcBef>
                <a:spcPts val="157"/>
              </a:spcBef>
            </a:pPr>
            <a:r>
              <a:rPr lang="uk-UA" sz="2095" b="1" dirty="0">
                <a:latin typeface="Times New Roman" pitchFamily="18" charset="0"/>
                <a:cs typeface="Times New Roman" pitchFamily="18" charset="0"/>
              </a:rPr>
              <a:t>Доповідач: </a:t>
            </a:r>
            <a:r>
              <a:rPr lang="uk-UA" sz="2400" b="1" dirty="0">
                <a:latin typeface="Times New Roman" pitchFamily="18" charset="0"/>
                <a:cs typeface="Times New Roman" pitchFamily="18" charset="0"/>
              </a:rPr>
              <a:t>Інна БЕРНАЦЬКА, </a:t>
            </a:r>
            <a:r>
              <a:rPr lang="uk-UA" sz="2400" dirty="0">
                <a:latin typeface="Times New Roman" pitchFamily="18" charset="0"/>
                <a:cs typeface="Times New Roman" pitchFamily="18" charset="0"/>
              </a:rPr>
              <a:t>віцепрезидент НПУ, голова Вищої кваліфікаційної комісії нотаріату при Міністерстві юстиції України, нотаріус</a:t>
            </a:r>
            <a:endParaRPr sz="2095" dirty="0">
              <a:latin typeface="Times New Roman" pitchFamily="18" charset="0"/>
              <a:cs typeface="Times New Roman" pitchFamily="18" charset="0"/>
            </a:endParaRPr>
          </a:p>
        </p:txBody>
      </p:sp>
      <p:pic>
        <p:nvPicPr>
          <p:cNvPr id="8" name="Рисунок 7"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id="{F9ADE3C3-F10C-AA00-C6A1-F75B3B31F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95" y="237960"/>
            <a:ext cx="3698600" cy="14720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799328" y="9753851"/>
            <a:ext cx="1639702" cy="504451"/>
            <a:chOff x="10544556" y="6519671"/>
            <a:chExt cx="1096010" cy="337185"/>
          </a:xfrm>
        </p:grpSpPr>
        <p:sp>
          <p:nvSpPr>
            <p:cNvPr id="3" name="object 3"/>
            <p:cNvSpPr/>
            <p:nvPr/>
          </p:nvSpPr>
          <p:spPr>
            <a:xfrm>
              <a:off x="11282172" y="6519671"/>
              <a:ext cx="358140" cy="337185"/>
            </a:xfrm>
            <a:custGeom>
              <a:avLst/>
              <a:gdLst/>
              <a:ahLst/>
              <a:cxnLst/>
              <a:rect l="l" t="t" r="r" b="b"/>
              <a:pathLst>
                <a:path w="358140" h="337184">
                  <a:moveTo>
                    <a:pt x="358139" y="0"/>
                  </a:moveTo>
                  <a:lnTo>
                    <a:pt x="222376" y="0"/>
                  </a:lnTo>
                  <a:lnTo>
                    <a:pt x="0" y="336803"/>
                  </a:lnTo>
                  <a:lnTo>
                    <a:pt x="135762" y="336803"/>
                  </a:lnTo>
                  <a:lnTo>
                    <a:pt x="358139" y="0"/>
                  </a:lnTo>
                  <a:close/>
                </a:path>
              </a:pathLst>
            </a:custGeom>
            <a:solidFill>
              <a:srgbClr val="9EA9BE"/>
            </a:solidFill>
          </p:spPr>
          <p:txBody>
            <a:bodyPr wrap="square" lIns="0" tIns="0" rIns="0" bIns="0" rtlCol="0"/>
            <a:lstStyle/>
            <a:p>
              <a:endParaRPr sz="4035"/>
            </a:p>
          </p:txBody>
        </p:sp>
        <p:sp>
          <p:nvSpPr>
            <p:cNvPr id="4" name="object 4"/>
            <p:cNvSpPr/>
            <p:nvPr/>
          </p:nvSpPr>
          <p:spPr>
            <a:xfrm>
              <a:off x="10700004" y="6519671"/>
              <a:ext cx="777240" cy="337185"/>
            </a:xfrm>
            <a:custGeom>
              <a:avLst/>
              <a:gdLst/>
              <a:ahLst/>
              <a:cxnLst/>
              <a:rect l="l" t="t" r="r" b="b"/>
              <a:pathLst>
                <a:path w="777240" h="337184">
                  <a:moveTo>
                    <a:pt x="777240" y="0"/>
                  </a:moveTo>
                  <a:lnTo>
                    <a:pt x="222376" y="0"/>
                  </a:lnTo>
                  <a:lnTo>
                    <a:pt x="0" y="336803"/>
                  </a:lnTo>
                  <a:lnTo>
                    <a:pt x="554863" y="336803"/>
                  </a:lnTo>
                  <a:lnTo>
                    <a:pt x="777240" y="0"/>
                  </a:lnTo>
                  <a:close/>
                </a:path>
              </a:pathLst>
            </a:custGeom>
            <a:solidFill>
              <a:srgbClr val="00A4DF"/>
            </a:solidFill>
          </p:spPr>
          <p:txBody>
            <a:bodyPr wrap="square" lIns="0" tIns="0" rIns="0" bIns="0" rtlCol="0"/>
            <a:lstStyle/>
            <a:p>
              <a:endParaRPr sz="4035"/>
            </a:p>
          </p:txBody>
        </p:sp>
        <p:sp>
          <p:nvSpPr>
            <p:cNvPr id="5" name="object 5"/>
            <p:cNvSpPr/>
            <p:nvPr/>
          </p:nvSpPr>
          <p:spPr>
            <a:xfrm>
              <a:off x="10544556" y="6519671"/>
              <a:ext cx="358140" cy="337185"/>
            </a:xfrm>
            <a:custGeom>
              <a:avLst/>
              <a:gdLst/>
              <a:ahLst/>
              <a:cxnLst/>
              <a:rect l="l" t="t" r="r" b="b"/>
              <a:pathLst>
                <a:path w="358140" h="337184">
                  <a:moveTo>
                    <a:pt x="358140" y="0"/>
                  </a:moveTo>
                  <a:lnTo>
                    <a:pt x="222376" y="0"/>
                  </a:lnTo>
                  <a:lnTo>
                    <a:pt x="0" y="336803"/>
                  </a:lnTo>
                  <a:lnTo>
                    <a:pt x="135763" y="336803"/>
                  </a:lnTo>
                  <a:lnTo>
                    <a:pt x="358140" y="0"/>
                  </a:lnTo>
                  <a:close/>
                </a:path>
              </a:pathLst>
            </a:custGeom>
            <a:solidFill>
              <a:srgbClr val="1E3C61"/>
            </a:solidFill>
          </p:spPr>
          <p:txBody>
            <a:bodyPr wrap="square" lIns="0" tIns="0" rIns="0" bIns="0" rtlCol="0"/>
            <a:lstStyle/>
            <a:p>
              <a:endParaRPr sz="4035"/>
            </a:p>
          </p:txBody>
        </p:sp>
      </p:grpSp>
      <p:sp>
        <p:nvSpPr>
          <p:cNvPr id="6" name="object 6"/>
          <p:cNvSpPr/>
          <p:nvPr/>
        </p:nvSpPr>
        <p:spPr>
          <a:xfrm>
            <a:off x="1174251" y="393300"/>
            <a:ext cx="2047252" cy="0"/>
          </a:xfrm>
          <a:custGeom>
            <a:avLst/>
            <a:gdLst/>
            <a:ahLst/>
            <a:cxnLst/>
            <a:rect l="l" t="t" r="r" b="b"/>
            <a:pathLst>
              <a:path w="1368425">
                <a:moveTo>
                  <a:pt x="0" y="0"/>
                </a:moveTo>
                <a:lnTo>
                  <a:pt x="1368171" y="0"/>
                </a:lnTo>
              </a:path>
            </a:pathLst>
          </a:custGeom>
          <a:ln w="38100">
            <a:solidFill>
              <a:srgbClr val="5F7488"/>
            </a:solidFill>
          </a:ln>
        </p:spPr>
        <p:txBody>
          <a:bodyPr wrap="square" lIns="0" tIns="0" rIns="0" bIns="0" rtlCol="0"/>
          <a:lstStyle/>
          <a:p>
            <a:endParaRPr sz="4035"/>
          </a:p>
        </p:txBody>
      </p:sp>
      <p:pic>
        <p:nvPicPr>
          <p:cNvPr id="7" name="object 7"/>
          <p:cNvPicPr/>
          <p:nvPr/>
        </p:nvPicPr>
        <p:blipFill>
          <a:blip r:embed="rId2" cstate="print"/>
          <a:stretch>
            <a:fillRect/>
          </a:stretch>
        </p:blipFill>
        <p:spPr>
          <a:xfrm>
            <a:off x="3810000" y="6"/>
            <a:ext cx="14097001" cy="10260007"/>
          </a:xfrm>
          <a:prstGeom prst="rect">
            <a:avLst/>
          </a:prstGeom>
        </p:spPr>
      </p:pic>
      <p:sp>
        <p:nvSpPr>
          <p:cNvPr id="8" name="object 8"/>
          <p:cNvSpPr/>
          <p:nvPr/>
        </p:nvSpPr>
        <p:spPr>
          <a:xfrm>
            <a:off x="1215291" y="393300"/>
            <a:ext cx="2047252" cy="0"/>
          </a:xfrm>
          <a:custGeom>
            <a:avLst/>
            <a:gdLst/>
            <a:ahLst/>
            <a:cxnLst/>
            <a:rect l="l" t="t" r="r" b="b"/>
            <a:pathLst>
              <a:path w="1368425">
                <a:moveTo>
                  <a:pt x="0" y="0"/>
                </a:moveTo>
                <a:lnTo>
                  <a:pt x="1368171" y="0"/>
                </a:lnTo>
              </a:path>
            </a:pathLst>
          </a:custGeom>
          <a:ln w="38100">
            <a:solidFill>
              <a:srgbClr val="5F7488"/>
            </a:solidFill>
          </a:ln>
        </p:spPr>
        <p:txBody>
          <a:bodyPr wrap="square" lIns="0" tIns="0" rIns="0" bIns="0" rtlCol="0"/>
          <a:lstStyle/>
          <a:p>
            <a:endParaRPr sz="4035"/>
          </a:p>
        </p:txBody>
      </p:sp>
      <p:sp>
        <p:nvSpPr>
          <p:cNvPr id="14" name="object 14"/>
          <p:cNvSpPr txBox="1">
            <a:spLocks noGrp="1"/>
          </p:cNvSpPr>
          <p:nvPr>
            <p:ph type="title"/>
          </p:nvPr>
        </p:nvSpPr>
        <p:spPr>
          <a:xfrm>
            <a:off x="381000" y="405606"/>
            <a:ext cx="9678212" cy="841306"/>
          </a:xfrm>
          <a:prstGeom prst="rect">
            <a:avLst/>
          </a:prstGeom>
        </p:spPr>
        <p:txBody>
          <a:bodyPr vert="horz" wrap="square" lIns="0" tIns="101650" rIns="0" bIns="0" rtlCol="0">
            <a:spAutoFit/>
          </a:bodyPr>
          <a:lstStyle/>
          <a:p>
            <a:pPr lvl="1"/>
            <a:r>
              <a:rPr lang="uk-UA" sz="4800" b="1" dirty="0">
                <a:latin typeface="Times New Roman" pitchFamily="18" charset="0"/>
                <a:cs typeface="Times New Roman" pitchFamily="18" charset="0"/>
              </a:rPr>
              <a:t>4. Повноваження нотаріусів </a:t>
            </a:r>
            <a:endParaRPr lang="uk-UA" sz="4800" dirty="0">
              <a:latin typeface="Times New Roman" pitchFamily="18" charset="0"/>
              <a:cs typeface="Times New Roman" pitchFamily="18" charset="0"/>
            </a:endParaRPr>
          </a:p>
        </p:txBody>
      </p:sp>
      <p:sp>
        <p:nvSpPr>
          <p:cNvPr id="15" name="object 15"/>
          <p:cNvSpPr txBox="1"/>
          <p:nvPr/>
        </p:nvSpPr>
        <p:spPr>
          <a:xfrm>
            <a:off x="381000" y="1624806"/>
            <a:ext cx="3987155" cy="2727619"/>
          </a:xfrm>
          <a:prstGeom prst="rect">
            <a:avLst/>
          </a:prstGeom>
        </p:spPr>
        <p:txBody>
          <a:bodyPr vert="horz" wrap="square" lIns="0" tIns="19000" rIns="0" bIns="0" rtlCol="0">
            <a:spAutoFit/>
          </a:bodyPr>
          <a:lstStyle/>
          <a:p>
            <a:pPr lvl="0" algn="just" defTabSz="914400" eaLnBrk="0" fontAlgn="base" hangingPunct="0">
              <a:spcBef>
                <a:spcPct val="0"/>
              </a:spcBef>
              <a:spcAft>
                <a:spcPct val="0"/>
              </a:spcAft>
            </a:pPr>
            <a:r>
              <a:rPr lang="uk-UA" sz="4000" b="1" dirty="0">
                <a:solidFill>
                  <a:srgbClr val="FF0000"/>
                </a:solidFill>
                <a:latin typeface="Times New Roman" pitchFamily="18" charset="0"/>
                <a:ea typeface="Times New Roman" pitchFamily="18" charset="0"/>
                <a:cs typeface="Times New Roman" pitchFamily="18" charset="0"/>
              </a:rPr>
              <a:t>Основні:</a:t>
            </a:r>
            <a:r>
              <a:rPr lang="uk-UA" sz="4000" dirty="0">
                <a:solidFill>
                  <a:srgbClr val="FF0000"/>
                </a:solidFill>
                <a:latin typeface="Times New Roman" pitchFamily="18" charset="0"/>
                <a:ea typeface="Times New Roman" pitchFamily="18" charset="0"/>
                <a:cs typeface="Times New Roman" pitchFamily="18" charset="0"/>
              </a:rPr>
              <a:t> </a:t>
            </a:r>
          </a:p>
          <a:p>
            <a:pPr lvl="0" algn="just" defTabSz="914400" eaLnBrk="0" fontAlgn="base" hangingPunct="0">
              <a:spcBef>
                <a:spcPct val="0"/>
              </a:spcBef>
              <a:spcAft>
                <a:spcPct val="0"/>
              </a:spcAft>
            </a:pPr>
            <a:endParaRPr lang="uk-UA" sz="4000" dirty="0">
              <a:solidFill>
                <a:srgbClr val="333333"/>
              </a:solidFill>
              <a:latin typeface="Times New Roman" pitchFamily="18" charset="0"/>
              <a:ea typeface="Times New Roman" pitchFamily="18" charset="0"/>
              <a:cs typeface="Times New Roman" pitchFamily="18" charset="0"/>
            </a:endParaRPr>
          </a:p>
          <a:p>
            <a:pPr lvl="0" algn="just" defTabSz="914400" eaLnBrk="0" fontAlgn="base" hangingPunct="0">
              <a:spcBef>
                <a:spcPct val="0"/>
              </a:spcBef>
              <a:spcAft>
                <a:spcPct val="0"/>
              </a:spcAft>
            </a:pPr>
            <a:r>
              <a:rPr lang="uk-UA" sz="3200" b="1" dirty="0">
                <a:solidFill>
                  <a:srgbClr val="333333"/>
                </a:solidFill>
                <a:latin typeface="Times New Roman" pitchFamily="18" charset="0"/>
                <a:ea typeface="Times New Roman" pitchFamily="18" charset="0"/>
                <a:cs typeface="Times New Roman" pitchFamily="18" charset="0"/>
              </a:rPr>
              <a:t>вчинення </a:t>
            </a:r>
          </a:p>
          <a:p>
            <a:pPr lvl="0" algn="just" defTabSz="914400" eaLnBrk="0" fontAlgn="base" hangingPunct="0">
              <a:spcBef>
                <a:spcPct val="0"/>
              </a:spcBef>
              <a:spcAft>
                <a:spcPct val="0"/>
              </a:spcAft>
            </a:pPr>
            <a:r>
              <a:rPr lang="uk-UA" sz="3200" b="1" dirty="0">
                <a:solidFill>
                  <a:srgbClr val="333333"/>
                </a:solidFill>
                <a:latin typeface="Times New Roman" pitchFamily="18" charset="0"/>
                <a:ea typeface="Times New Roman" pitchFamily="18" charset="0"/>
                <a:cs typeface="Times New Roman" pitchFamily="18" charset="0"/>
              </a:rPr>
              <a:t>нотаріальних </a:t>
            </a:r>
          </a:p>
          <a:p>
            <a:pPr lvl="0" algn="just" defTabSz="914400" eaLnBrk="0" fontAlgn="base" hangingPunct="0">
              <a:spcBef>
                <a:spcPct val="0"/>
              </a:spcBef>
              <a:spcAft>
                <a:spcPct val="0"/>
              </a:spcAft>
            </a:pPr>
            <a:r>
              <a:rPr lang="uk-UA" sz="3200" b="1" dirty="0">
                <a:solidFill>
                  <a:srgbClr val="333333"/>
                </a:solidFill>
                <a:latin typeface="Times New Roman" pitchFamily="18" charset="0"/>
                <a:ea typeface="Times New Roman" pitchFamily="18" charset="0"/>
                <a:cs typeface="Times New Roman" pitchFamily="18" charset="0"/>
              </a:rPr>
              <a:t>дій</a:t>
            </a:r>
            <a:r>
              <a:rPr lang="uk-UA" sz="3200" dirty="0">
                <a:solidFill>
                  <a:srgbClr val="333333"/>
                </a:solidFill>
                <a:latin typeface="Times New Roman" pitchFamily="18" charset="0"/>
                <a:ea typeface="Times New Roman" pitchFamily="18" charset="0"/>
                <a:cs typeface="Times New Roman" pitchFamily="18" charset="0"/>
              </a:rPr>
              <a:t>.</a:t>
            </a:r>
            <a:endParaRPr lang="uk-UA" sz="3200" dirty="0">
              <a:latin typeface="Times New Roman" pitchFamily="18" charset="0"/>
              <a:cs typeface="Times New Roman" pitchFamily="18" charset="0"/>
            </a:endParaRPr>
          </a:p>
        </p:txBody>
      </p:sp>
      <p:pic>
        <p:nvPicPr>
          <p:cNvPr id="21" name="Рисунок 20"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id="{10C123F7-9F69-F904-C529-8CED35881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5966" y="42750"/>
            <a:ext cx="1888107" cy="1628808"/>
          </a:xfrm>
          <a:prstGeom prst="rect">
            <a:avLst/>
          </a:prstGeom>
        </p:spPr>
      </p:pic>
      <p:sp>
        <p:nvSpPr>
          <p:cNvPr id="5124" name="Rectangle 4"/>
          <p:cNvSpPr>
            <a:spLocks noChangeArrowheads="1"/>
          </p:cNvSpPr>
          <p:nvPr/>
        </p:nvSpPr>
        <p:spPr bwMode="auto">
          <a:xfrm>
            <a:off x="2743200" y="1512973"/>
            <a:ext cx="15087600" cy="821763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Види нотаріальних дій, які вчиняють нотаріуси (стаття 34 ЗУ «Про нотаріат»)</a:t>
            </a:r>
            <a:endParaRPr kumimoji="0" lang="uk-UA" sz="2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400" dirty="0">
                <a:solidFill>
                  <a:srgbClr val="333333"/>
                </a:solidFill>
                <a:latin typeface="Times New Roman" pitchFamily="18" charset="0"/>
                <a:ea typeface="Times New Roman" pitchFamily="18" charset="0"/>
                <a:cs typeface="Times New Roman" pitchFamily="18" charset="0"/>
              </a:rPr>
              <a:t>*</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посвідчують правочини (договори, заповіти, довіреності, вимоги про нотаріальне посвідчення правочину тощо);</a:t>
            </a:r>
            <a:endParaRPr kumimoji="0" lang="uk-UA" sz="240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вживають заходів щодо охорони спадкового майна;</a:t>
            </a:r>
            <a:endParaRPr kumimoji="0" lang="uk-UA" sz="240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видають свідоцтва про право на спадщину;</a:t>
            </a:r>
            <a:endParaRPr kumimoji="0" lang="uk-UA" sz="240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видають свідоцтва про право власності на частку в спільному майні подружжя (колишнього подружжя) на підставі спільної заяви або в разі смерті одного з подружжя;</a:t>
            </a:r>
            <a:endParaRPr kumimoji="0" lang="uk-UA" sz="240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видають свідоцтва про придбання майна з прилюдних торгів (аукціонів),</a:t>
            </a:r>
            <a:r>
              <a:rPr kumimoji="0" lang="uk-UA" sz="2400" i="0" u="none" strike="noStrike" cap="none" normalizeH="0" dirty="0">
                <a:ln>
                  <a:noFill/>
                </a:ln>
                <a:solidFill>
                  <a:srgbClr val="333333"/>
                </a:solidFill>
                <a:effectLst/>
                <a:latin typeface="Times New Roman" pitchFamily="18" charset="0"/>
                <a:ea typeface="Times New Roman" pitchFamily="18" charset="0"/>
                <a:cs typeface="Times New Roman" pitchFamily="18" charset="0"/>
              </a:rPr>
              <a:t>  які відбулися і які не відбулися;</a:t>
            </a:r>
            <a:endParaRPr kumimoji="0" lang="uk-UA" sz="240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провадять опис майна фізичної особи, яка визнана безвісно відсутньою або місце перебування якої невідоме;</a:t>
            </a:r>
            <a:endParaRPr kumimoji="0" lang="uk-UA" sz="240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видають дублікати нотаріальних документів, що зберігаються у справах нотаріуса;</a:t>
            </a:r>
            <a:endParaRPr kumimoji="0" lang="uk-UA" sz="240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накладають та знімають заборону відчуження нерухомого майна (майнових прав на нерухоме майно), об’єктів незавершеного будівництва, майбутніх об’єктів нерухомості, права на які підлягають державній реєстрації, частки у праві власності на таке майно, </a:t>
            </a:r>
            <a:r>
              <a:rPr kumimoji="0" lang="uk-UA" sz="2400" i="0" u="none" strike="noStrike" cap="none" normalizeH="0" dirty="0">
                <a:ln>
                  <a:noFill/>
                </a:ln>
                <a:solidFill>
                  <a:srgbClr val="333333"/>
                </a:solidFill>
                <a:effectLst/>
                <a:latin typeface="Times New Roman" pitchFamily="18" charset="0"/>
                <a:ea typeface="Times New Roman" pitchFamily="18" charset="0"/>
                <a:cs typeface="Times New Roman" pitchFamily="18" charset="0"/>
              </a:rPr>
              <a:t> </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рухомого майна, грошових сум;</a:t>
            </a:r>
            <a:endParaRPr kumimoji="0" lang="uk-UA" sz="240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засвідчують вірність копій (фотокопій) документів і виписок з них;</a:t>
            </a:r>
            <a:endParaRPr kumimoji="0" lang="uk-UA" sz="240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засвідчують справжність підпису на документах;</a:t>
            </a:r>
            <a:endParaRPr kumimoji="0" lang="uk-UA" sz="240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засвідчують вірність перекладу документів з однієї мови на іншу;</a:t>
            </a:r>
            <a:endParaRPr kumimoji="0" lang="uk-UA" sz="240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посвідчують факт, що фізична чи юридична особа є виконавцем заповіту;</a:t>
            </a:r>
            <a:endParaRPr kumimoji="0" lang="uk-UA" sz="240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посвідчують факт, що фізична особа є живою;</a:t>
            </a:r>
            <a:r>
              <a:rPr lang="uk-UA" sz="2400" dirty="0">
                <a:latin typeface="Times New Roman" pitchFamily="18" charset="0"/>
                <a:cs typeface="Times New Roman" pitchFamily="18" charset="0"/>
              </a:rPr>
              <a:t> </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посвідчують факт перебування фізичної особи в певному місці;</a:t>
            </a:r>
            <a:r>
              <a:rPr lang="uk-UA" sz="2400" dirty="0">
                <a:latin typeface="Times New Roman" pitchFamily="18" charset="0"/>
                <a:cs typeface="Times New Roman" pitchFamily="18" charset="0"/>
              </a:rPr>
              <a:t> </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посвідчують час пред’явлення документів;</a:t>
            </a:r>
            <a:r>
              <a:rPr lang="uk-UA" sz="2400" dirty="0">
                <a:latin typeface="Times New Roman" pitchFamily="18" charset="0"/>
                <a:cs typeface="Times New Roman" pitchFamily="18" charset="0"/>
              </a:rPr>
              <a:t> </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передають заяви фізичних та юридичних осіб іншим фізичним та юридичним особам;</a:t>
            </a:r>
            <a:endParaRPr kumimoji="0" lang="uk-UA" sz="240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приймають у депозит грошові суми та цінні папери;</a:t>
            </a:r>
            <a:endParaRPr kumimoji="0" lang="uk-UA" sz="240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вчиняють виконавчі написи;</a:t>
            </a:r>
            <a:r>
              <a:rPr lang="uk-UA" sz="2400" dirty="0">
                <a:latin typeface="Times New Roman" pitchFamily="18" charset="0"/>
                <a:cs typeface="Times New Roman" pitchFamily="18" charset="0"/>
              </a:rPr>
              <a:t> </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протести векселів;</a:t>
            </a:r>
            <a:r>
              <a:rPr lang="uk-UA" sz="2400" dirty="0">
                <a:latin typeface="Times New Roman" pitchFamily="18" charset="0"/>
                <a:cs typeface="Times New Roman" pitchFamily="18" charset="0"/>
              </a:rPr>
              <a:t> </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морські протести;</a:t>
            </a:r>
            <a:endParaRPr kumimoji="0" lang="uk-UA" sz="240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400" dirty="0">
                <a:solidFill>
                  <a:srgbClr val="333333"/>
                </a:solidFill>
                <a:latin typeface="Times New Roman" pitchFamily="18" charset="0"/>
                <a:ea typeface="Times New Roman" pitchFamily="18" charset="0"/>
                <a:cs typeface="Times New Roman" pitchFamily="18" charset="0"/>
              </a:rPr>
              <a:t>*</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приймають на зберігання документи</a:t>
            </a:r>
            <a:r>
              <a:rPr lang="en-US" sz="2400" dirty="0">
                <a:solidFill>
                  <a:srgbClr val="333333"/>
                </a:solidFill>
                <a:latin typeface="Times New Roman" pitchFamily="18" charset="0"/>
                <a:ea typeface="Times New Roman" pitchFamily="18" charset="0"/>
                <a:cs typeface="Times New Roman" pitchFamily="18" charset="0"/>
              </a:rPr>
              <a:t>,</a:t>
            </a:r>
            <a:r>
              <a:rPr kumimoji="0" lang="uk-UA" sz="240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інші згідно із законом.</a:t>
            </a:r>
            <a:endParaRPr kumimoji="0" lang="uk-UA" sz="240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799328" y="9753851"/>
            <a:ext cx="1639702" cy="504451"/>
            <a:chOff x="10544556" y="6519671"/>
            <a:chExt cx="1096010" cy="337185"/>
          </a:xfrm>
        </p:grpSpPr>
        <p:sp>
          <p:nvSpPr>
            <p:cNvPr id="3" name="object 3"/>
            <p:cNvSpPr/>
            <p:nvPr/>
          </p:nvSpPr>
          <p:spPr>
            <a:xfrm>
              <a:off x="11282172" y="6519671"/>
              <a:ext cx="358140" cy="337185"/>
            </a:xfrm>
            <a:custGeom>
              <a:avLst/>
              <a:gdLst/>
              <a:ahLst/>
              <a:cxnLst/>
              <a:rect l="l" t="t" r="r" b="b"/>
              <a:pathLst>
                <a:path w="358140" h="337184">
                  <a:moveTo>
                    <a:pt x="358139" y="0"/>
                  </a:moveTo>
                  <a:lnTo>
                    <a:pt x="222376" y="0"/>
                  </a:lnTo>
                  <a:lnTo>
                    <a:pt x="0" y="336803"/>
                  </a:lnTo>
                  <a:lnTo>
                    <a:pt x="135762" y="336803"/>
                  </a:lnTo>
                  <a:lnTo>
                    <a:pt x="358139" y="0"/>
                  </a:lnTo>
                  <a:close/>
                </a:path>
              </a:pathLst>
            </a:custGeom>
            <a:solidFill>
              <a:srgbClr val="9EA9BE"/>
            </a:solidFill>
          </p:spPr>
          <p:txBody>
            <a:bodyPr wrap="square" lIns="0" tIns="0" rIns="0" bIns="0" rtlCol="0"/>
            <a:lstStyle/>
            <a:p>
              <a:endParaRPr sz="4035"/>
            </a:p>
          </p:txBody>
        </p:sp>
        <p:sp>
          <p:nvSpPr>
            <p:cNvPr id="4" name="object 4"/>
            <p:cNvSpPr/>
            <p:nvPr/>
          </p:nvSpPr>
          <p:spPr>
            <a:xfrm>
              <a:off x="10700004" y="6519671"/>
              <a:ext cx="777240" cy="337185"/>
            </a:xfrm>
            <a:custGeom>
              <a:avLst/>
              <a:gdLst/>
              <a:ahLst/>
              <a:cxnLst/>
              <a:rect l="l" t="t" r="r" b="b"/>
              <a:pathLst>
                <a:path w="777240" h="337184">
                  <a:moveTo>
                    <a:pt x="777240" y="0"/>
                  </a:moveTo>
                  <a:lnTo>
                    <a:pt x="222376" y="0"/>
                  </a:lnTo>
                  <a:lnTo>
                    <a:pt x="0" y="336803"/>
                  </a:lnTo>
                  <a:lnTo>
                    <a:pt x="554863" y="336803"/>
                  </a:lnTo>
                  <a:lnTo>
                    <a:pt x="777240" y="0"/>
                  </a:lnTo>
                  <a:close/>
                </a:path>
              </a:pathLst>
            </a:custGeom>
            <a:solidFill>
              <a:srgbClr val="00A4DF"/>
            </a:solidFill>
          </p:spPr>
          <p:txBody>
            <a:bodyPr wrap="square" lIns="0" tIns="0" rIns="0" bIns="0" rtlCol="0"/>
            <a:lstStyle/>
            <a:p>
              <a:endParaRPr sz="4035"/>
            </a:p>
          </p:txBody>
        </p:sp>
        <p:sp>
          <p:nvSpPr>
            <p:cNvPr id="5" name="object 5"/>
            <p:cNvSpPr/>
            <p:nvPr/>
          </p:nvSpPr>
          <p:spPr>
            <a:xfrm>
              <a:off x="10544556" y="6519671"/>
              <a:ext cx="358140" cy="337185"/>
            </a:xfrm>
            <a:custGeom>
              <a:avLst/>
              <a:gdLst/>
              <a:ahLst/>
              <a:cxnLst/>
              <a:rect l="l" t="t" r="r" b="b"/>
              <a:pathLst>
                <a:path w="358140" h="337184">
                  <a:moveTo>
                    <a:pt x="358140" y="0"/>
                  </a:moveTo>
                  <a:lnTo>
                    <a:pt x="222376" y="0"/>
                  </a:lnTo>
                  <a:lnTo>
                    <a:pt x="0" y="336803"/>
                  </a:lnTo>
                  <a:lnTo>
                    <a:pt x="135763" y="336803"/>
                  </a:lnTo>
                  <a:lnTo>
                    <a:pt x="358140" y="0"/>
                  </a:lnTo>
                  <a:close/>
                </a:path>
              </a:pathLst>
            </a:custGeom>
            <a:solidFill>
              <a:srgbClr val="1E3C61"/>
            </a:solidFill>
          </p:spPr>
          <p:txBody>
            <a:bodyPr wrap="square" lIns="0" tIns="0" rIns="0" bIns="0" rtlCol="0"/>
            <a:lstStyle/>
            <a:p>
              <a:endParaRPr sz="4035"/>
            </a:p>
          </p:txBody>
        </p:sp>
      </p:grpSp>
      <p:sp>
        <p:nvSpPr>
          <p:cNvPr id="6" name="object 6"/>
          <p:cNvSpPr/>
          <p:nvPr/>
        </p:nvSpPr>
        <p:spPr>
          <a:xfrm>
            <a:off x="1174251" y="393300"/>
            <a:ext cx="2047252" cy="0"/>
          </a:xfrm>
          <a:custGeom>
            <a:avLst/>
            <a:gdLst/>
            <a:ahLst/>
            <a:cxnLst/>
            <a:rect l="l" t="t" r="r" b="b"/>
            <a:pathLst>
              <a:path w="1368425">
                <a:moveTo>
                  <a:pt x="0" y="0"/>
                </a:moveTo>
                <a:lnTo>
                  <a:pt x="1368171" y="0"/>
                </a:lnTo>
              </a:path>
            </a:pathLst>
          </a:custGeom>
          <a:ln w="38100">
            <a:solidFill>
              <a:srgbClr val="5F7488"/>
            </a:solidFill>
          </a:ln>
        </p:spPr>
        <p:txBody>
          <a:bodyPr wrap="square" lIns="0" tIns="0" rIns="0" bIns="0" rtlCol="0"/>
          <a:lstStyle/>
          <a:p>
            <a:endParaRPr sz="4035"/>
          </a:p>
        </p:txBody>
      </p:sp>
      <p:pic>
        <p:nvPicPr>
          <p:cNvPr id="7" name="object 7"/>
          <p:cNvPicPr/>
          <p:nvPr/>
        </p:nvPicPr>
        <p:blipFill>
          <a:blip r:embed="rId2" cstate="print"/>
          <a:stretch>
            <a:fillRect/>
          </a:stretch>
        </p:blipFill>
        <p:spPr>
          <a:xfrm>
            <a:off x="3810000" y="6"/>
            <a:ext cx="14097001" cy="10260007"/>
          </a:xfrm>
          <a:prstGeom prst="rect">
            <a:avLst/>
          </a:prstGeom>
        </p:spPr>
      </p:pic>
      <p:sp>
        <p:nvSpPr>
          <p:cNvPr id="8" name="object 8"/>
          <p:cNvSpPr/>
          <p:nvPr/>
        </p:nvSpPr>
        <p:spPr>
          <a:xfrm>
            <a:off x="1215291" y="393300"/>
            <a:ext cx="2047252" cy="0"/>
          </a:xfrm>
          <a:custGeom>
            <a:avLst/>
            <a:gdLst/>
            <a:ahLst/>
            <a:cxnLst/>
            <a:rect l="l" t="t" r="r" b="b"/>
            <a:pathLst>
              <a:path w="1368425">
                <a:moveTo>
                  <a:pt x="0" y="0"/>
                </a:moveTo>
                <a:lnTo>
                  <a:pt x="1368171" y="0"/>
                </a:lnTo>
              </a:path>
            </a:pathLst>
          </a:custGeom>
          <a:ln w="38100">
            <a:solidFill>
              <a:srgbClr val="5F7488"/>
            </a:solidFill>
          </a:ln>
        </p:spPr>
        <p:txBody>
          <a:bodyPr wrap="square" lIns="0" tIns="0" rIns="0" bIns="0" rtlCol="0"/>
          <a:lstStyle/>
          <a:p>
            <a:endParaRPr sz="4035"/>
          </a:p>
        </p:txBody>
      </p:sp>
      <p:sp>
        <p:nvSpPr>
          <p:cNvPr id="14" name="object 14"/>
          <p:cNvSpPr txBox="1">
            <a:spLocks noGrp="1"/>
          </p:cNvSpPr>
          <p:nvPr>
            <p:ph type="title"/>
          </p:nvPr>
        </p:nvSpPr>
        <p:spPr>
          <a:xfrm>
            <a:off x="381000" y="405606"/>
            <a:ext cx="9678212" cy="841306"/>
          </a:xfrm>
          <a:prstGeom prst="rect">
            <a:avLst/>
          </a:prstGeom>
        </p:spPr>
        <p:txBody>
          <a:bodyPr vert="horz" wrap="square" lIns="0" tIns="101650" rIns="0" bIns="0" rtlCol="0">
            <a:spAutoFit/>
          </a:bodyPr>
          <a:lstStyle/>
          <a:p>
            <a:pPr lvl="1"/>
            <a:r>
              <a:rPr lang="uk-UA" sz="4800" b="1" dirty="0">
                <a:latin typeface="Times New Roman" pitchFamily="18" charset="0"/>
                <a:cs typeface="Times New Roman" pitchFamily="18" charset="0"/>
              </a:rPr>
              <a:t>Повноваження нотаріусів </a:t>
            </a:r>
            <a:endParaRPr lang="uk-UA" sz="4800" dirty="0">
              <a:latin typeface="Times New Roman" pitchFamily="18" charset="0"/>
              <a:cs typeface="Times New Roman" pitchFamily="18" charset="0"/>
            </a:endParaRPr>
          </a:p>
        </p:txBody>
      </p:sp>
      <p:sp>
        <p:nvSpPr>
          <p:cNvPr id="15" name="object 15"/>
          <p:cNvSpPr txBox="1"/>
          <p:nvPr/>
        </p:nvSpPr>
        <p:spPr>
          <a:xfrm>
            <a:off x="381000" y="1624806"/>
            <a:ext cx="3987155" cy="1250292"/>
          </a:xfrm>
          <a:prstGeom prst="rect">
            <a:avLst/>
          </a:prstGeom>
        </p:spPr>
        <p:txBody>
          <a:bodyPr vert="horz" wrap="square" lIns="0" tIns="19000" rIns="0" bIns="0" rtlCol="0">
            <a:spAutoFit/>
          </a:bodyPr>
          <a:lstStyle/>
          <a:p>
            <a:pPr lvl="0" algn="just" defTabSz="914400" eaLnBrk="0" fontAlgn="base" hangingPunct="0">
              <a:spcBef>
                <a:spcPct val="0"/>
              </a:spcBef>
              <a:spcAft>
                <a:spcPct val="0"/>
              </a:spcAft>
            </a:pPr>
            <a:r>
              <a:rPr lang="uk-UA" sz="4000" b="1" dirty="0">
                <a:solidFill>
                  <a:srgbClr val="FF0000"/>
                </a:solidFill>
                <a:latin typeface="Times New Roman" pitchFamily="18" charset="0"/>
                <a:ea typeface="Times New Roman" pitchFamily="18" charset="0"/>
                <a:cs typeface="Times New Roman" pitchFamily="18" charset="0"/>
              </a:rPr>
              <a:t>Додаткові:</a:t>
            </a:r>
            <a:r>
              <a:rPr lang="uk-UA" sz="4000" dirty="0">
                <a:solidFill>
                  <a:srgbClr val="333333"/>
                </a:solidFill>
                <a:latin typeface="Times New Roman" pitchFamily="18" charset="0"/>
                <a:ea typeface="Times New Roman" pitchFamily="18" charset="0"/>
                <a:cs typeface="Times New Roman" pitchFamily="18" charset="0"/>
              </a:rPr>
              <a:t> </a:t>
            </a:r>
          </a:p>
          <a:p>
            <a:pPr lvl="0" algn="just" defTabSz="914400" eaLnBrk="0" fontAlgn="base" hangingPunct="0">
              <a:spcBef>
                <a:spcPct val="0"/>
              </a:spcBef>
              <a:spcAft>
                <a:spcPct val="0"/>
              </a:spcAft>
            </a:pPr>
            <a:endParaRPr lang="uk-UA" sz="4000" dirty="0">
              <a:solidFill>
                <a:srgbClr val="333333"/>
              </a:solidFill>
              <a:latin typeface="Times New Roman" pitchFamily="18" charset="0"/>
              <a:ea typeface="Times New Roman" pitchFamily="18" charset="0"/>
              <a:cs typeface="Times New Roman" pitchFamily="18" charset="0"/>
            </a:endParaRPr>
          </a:p>
        </p:txBody>
      </p:sp>
      <p:pic>
        <p:nvPicPr>
          <p:cNvPr id="21" name="Рисунок 20"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id="{10C123F7-9F69-F904-C529-8CED35881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5966" y="42750"/>
            <a:ext cx="1888107" cy="1628808"/>
          </a:xfrm>
          <a:prstGeom prst="rect">
            <a:avLst/>
          </a:prstGeom>
        </p:spPr>
      </p:pic>
      <p:sp>
        <p:nvSpPr>
          <p:cNvPr id="5124" name="Rectangle 4"/>
          <p:cNvSpPr>
            <a:spLocks noChangeArrowheads="1"/>
          </p:cNvSpPr>
          <p:nvPr/>
        </p:nvSpPr>
        <p:spPr bwMode="auto">
          <a:xfrm>
            <a:off x="2743200" y="1624806"/>
            <a:ext cx="15087600" cy="809452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r>
              <a:rPr lang="uk-UA" sz="2400" dirty="0" err="1"/>
              <a:t>-</a:t>
            </a:r>
            <a:r>
              <a:rPr lang="uk-UA" sz="4000" b="1" dirty="0" err="1">
                <a:latin typeface="Times New Roman" pitchFamily="18" charset="0"/>
                <a:cs typeface="Times New Roman" pitchFamily="18" charset="0"/>
              </a:rPr>
              <a:t>державна</a:t>
            </a:r>
            <a:r>
              <a:rPr lang="uk-UA" sz="4000" b="1" dirty="0">
                <a:latin typeface="Times New Roman" pitchFamily="18" charset="0"/>
                <a:cs typeface="Times New Roman" pitchFamily="18" charset="0"/>
              </a:rPr>
              <a:t> реєстрація прав на нерухоме майно та їх обтяжень, </a:t>
            </a:r>
          </a:p>
          <a:p>
            <a:endParaRPr lang="uk-UA" sz="4000" b="1" dirty="0">
              <a:latin typeface="Times New Roman" pitchFamily="18" charset="0"/>
              <a:cs typeface="Times New Roman" pitchFamily="18" charset="0"/>
            </a:endParaRPr>
          </a:p>
          <a:p>
            <a:r>
              <a:rPr lang="uk-UA" sz="4000" b="1" dirty="0" err="1">
                <a:latin typeface="Times New Roman" pitchFamily="18" charset="0"/>
                <a:cs typeface="Times New Roman" pitchFamily="18" charset="0"/>
              </a:rPr>
              <a:t>-державна</a:t>
            </a:r>
            <a:r>
              <a:rPr lang="uk-UA" sz="4000" b="1" dirty="0">
                <a:latin typeface="Times New Roman" pitchFamily="18" charset="0"/>
                <a:cs typeface="Times New Roman" pitchFamily="18" charset="0"/>
              </a:rPr>
              <a:t> реєстрація юридичних осіб, фізичних осіб-підприємців та змін про них, </a:t>
            </a:r>
          </a:p>
          <a:p>
            <a:endParaRPr lang="uk-UA" sz="4000" b="1" dirty="0">
              <a:latin typeface="Times New Roman" pitchFamily="18" charset="0"/>
              <a:cs typeface="Times New Roman" pitchFamily="18" charset="0"/>
            </a:endParaRPr>
          </a:p>
          <a:p>
            <a:r>
              <a:rPr lang="uk-UA" sz="4000" b="1" dirty="0" err="1">
                <a:latin typeface="Times New Roman" pitchFamily="18" charset="0"/>
                <a:cs typeface="Times New Roman" pitchFamily="18" charset="0"/>
              </a:rPr>
              <a:t>-медіація</a:t>
            </a:r>
            <a:r>
              <a:rPr lang="uk-UA" sz="4000" b="1" dirty="0">
                <a:latin typeface="Times New Roman" pitchFamily="18" charset="0"/>
                <a:cs typeface="Times New Roman" pitchFamily="18" charset="0"/>
              </a:rPr>
              <a:t>, </a:t>
            </a:r>
          </a:p>
          <a:p>
            <a:endParaRPr lang="uk-UA" sz="4000" b="1" dirty="0">
              <a:latin typeface="Times New Roman" pitchFamily="18" charset="0"/>
              <a:cs typeface="Times New Roman" pitchFamily="18" charset="0"/>
            </a:endParaRPr>
          </a:p>
          <a:p>
            <a:r>
              <a:rPr lang="uk-UA" sz="4000" b="1" dirty="0" err="1">
                <a:latin typeface="Times New Roman" pitchFamily="18" charset="0"/>
                <a:cs typeface="Times New Roman" pitchFamily="18" charset="0"/>
              </a:rPr>
              <a:t>-повноваження</a:t>
            </a:r>
            <a:r>
              <a:rPr lang="uk-UA" sz="4000" b="1" dirty="0">
                <a:latin typeface="Times New Roman" pitchFamily="18" charset="0"/>
                <a:cs typeface="Times New Roman" pitchFamily="18" charset="0"/>
              </a:rPr>
              <a:t> у сфері </a:t>
            </a:r>
            <a:r>
              <a:rPr lang="uk-UA" sz="4000" b="1" dirty="0" err="1">
                <a:latin typeface="Times New Roman" pitchFamily="18" charset="0"/>
                <a:cs typeface="Times New Roman" pitchFamily="18" charset="0"/>
              </a:rPr>
              <a:t>проставлення</a:t>
            </a:r>
            <a:r>
              <a:rPr lang="uk-UA" sz="4000" b="1" dirty="0">
                <a:latin typeface="Times New Roman" pitchFamily="18" charset="0"/>
                <a:cs typeface="Times New Roman" pitchFamily="18" charset="0"/>
              </a:rPr>
              <a:t> апостилю, </a:t>
            </a:r>
          </a:p>
          <a:p>
            <a:endParaRPr lang="uk-UA" sz="4000" b="1" dirty="0">
              <a:latin typeface="Times New Roman" pitchFamily="18" charset="0"/>
              <a:cs typeface="Times New Roman" pitchFamily="18" charset="0"/>
            </a:endParaRPr>
          </a:p>
          <a:p>
            <a:r>
              <a:rPr lang="uk-UA" sz="4000" b="1" dirty="0" err="1">
                <a:latin typeface="Times New Roman" pitchFamily="18" charset="0"/>
                <a:cs typeface="Times New Roman" pitchFamily="18" charset="0"/>
              </a:rPr>
              <a:t>-повноваження</a:t>
            </a:r>
            <a:r>
              <a:rPr lang="uk-UA" sz="4000" b="1" dirty="0">
                <a:latin typeface="Times New Roman" pitchFamily="18" charset="0"/>
                <a:cs typeface="Times New Roman" pitchFamily="18" charset="0"/>
              </a:rPr>
              <a:t> у сфері компенсацій за знищене нерухоме майно, </a:t>
            </a:r>
          </a:p>
          <a:p>
            <a:endParaRPr lang="uk-UA" sz="4000" b="1" dirty="0">
              <a:latin typeface="Times New Roman" pitchFamily="18" charset="0"/>
              <a:cs typeface="Times New Roman" pitchFamily="18" charset="0"/>
            </a:endParaRPr>
          </a:p>
          <a:p>
            <a:r>
              <a:rPr lang="uk-UA" sz="4000" b="1" dirty="0" err="1">
                <a:latin typeface="Times New Roman" pitchFamily="18" charset="0"/>
                <a:cs typeface="Times New Roman" pitchFamily="18" charset="0"/>
              </a:rPr>
              <a:t>-інші</a:t>
            </a:r>
            <a:r>
              <a:rPr lang="uk-UA" sz="4000" b="1" dirty="0">
                <a:latin typeface="Times New Roman" pitchFamily="18" charset="0"/>
                <a:cs typeface="Times New Roman" pitchFamily="18" charset="0"/>
              </a:rPr>
              <a:t> повноваження.</a:t>
            </a:r>
          </a:p>
          <a:p>
            <a:endParaRPr lang="uk-UA" sz="4000"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799328" y="9753851"/>
            <a:ext cx="1639702" cy="504451"/>
            <a:chOff x="10544556" y="6519671"/>
            <a:chExt cx="1096010" cy="337185"/>
          </a:xfrm>
        </p:grpSpPr>
        <p:sp>
          <p:nvSpPr>
            <p:cNvPr id="3" name="object 3"/>
            <p:cNvSpPr/>
            <p:nvPr/>
          </p:nvSpPr>
          <p:spPr>
            <a:xfrm>
              <a:off x="11282172" y="6519671"/>
              <a:ext cx="358140" cy="337185"/>
            </a:xfrm>
            <a:custGeom>
              <a:avLst/>
              <a:gdLst/>
              <a:ahLst/>
              <a:cxnLst/>
              <a:rect l="l" t="t" r="r" b="b"/>
              <a:pathLst>
                <a:path w="358140" h="337184">
                  <a:moveTo>
                    <a:pt x="358139" y="0"/>
                  </a:moveTo>
                  <a:lnTo>
                    <a:pt x="222376" y="0"/>
                  </a:lnTo>
                  <a:lnTo>
                    <a:pt x="0" y="336803"/>
                  </a:lnTo>
                  <a:lnTo>
                    <a:pt x="135762" y="336803"/>
                  </a:lnTo>
                  <a:lnTo>
                    <a:pt x="358139" y="0"/>
                  </a:lnTo>
                  <a:close/>
                </a:path>
              </a:pathLst>
            </a:custGeom>
            <a:solidFill>
              <a:srgbClr val="9EA9BE"/>
            </a:solidFill>
          </p:spPr>
          <p:txBody>
            <a:bodyPr wrap="square" lIns="0" tIns="0" rIns="0" bIns="0" rtlCol="0"/>
            <a:lstStyle/>
            <a:p>
              <a:endParaRPr sz="4035"/>
            </a:p>
          </p:txBody>
        </p:sp>
        <p:sp>
          <p:nvSpPr>
            <p:cNvPr id="4" name="object 4"/>
            <p:cNvSpPr/>
            <p:nvPr/>
          </p:nvSpPr>
          <p:spPr>
            <a:xfrm>
              <a:off x="10700004" y="6519671"/>
              <a:ext cx="777240" cy="337185"/>
            </a:xfrm>
            <a:custGeom>
              <a:avLst/>
              <a:gdLst/>
              <a:ahLst/>
              <a:cxnLst/>
              <a:rect l="l" t="t" r="r" b="b"/>
              <a:pathLst>
                <a:path w="777240" h="337184">
                  <a:moveTo>
                    <a:pt x="777240" y="0"/>
                  </a:moveTo>
                  <a:lnTo>
                    <a:pt x="222376" y="0"/>
                  </a:lnTo>
                  <a:lnTo>
                    <a:pt x="0" y="336803"/>
                  </a:lnTo>
                  <a:lnTo>
                    <a:pt x="554863" y="336803"/>
                  </a:lnTo>
                  <a:lnTo>
                    <a:pt x="777240" y="0"/>
                  </a:lnTo>
                  <a:close/>
                </a:path>
              </a:pathLst>
            </a:custGeom>
            <a:solidFill>
              <a:srgbClr val="00A4DF"/>
            </a:solidFill>
          </p:spPr>
          <p:txBody>
            <a:bodyPr wrap="square" lIns="0" tIns="0" rIns="0" bIns="0" rtlCol="0"/>
            <a:lstStyle/>
            <a:p>
              <a:endParaRPr sz="4035"/>
            </a:p>
          </p:txBody>
        </p:sp>
        <p:sp>
          <p:nvSpPr>
            <p:cNvPr id="5" name="object 5"/>
            <p:cNvSpPr/>
            <p:nvPr/>
          </p:nvSpPr>
          <p:spPr>
            <a:xfrm>
              <a:off x="10544556" y="6519671"/>
              <a:ext cx="358140" cy="337185"/>
            </a:xfrm>
            <a:custGeom>
              <a:avLst/>
              <a:gdLst/>
              <a:ahLst/>
              <a:cxnLst/>
              <a:rect l="l" t="t" r="r" b="b"/>
              <a:pathLst>
                <a:path w="358140" h="337184">
                  <a:moveTo>
                    <a:pt x="358140" y="0"/>
                  </a:moveTo>
                  <a:lnTo>
                    <a:pt x="222376" y="0"/>
                  </a:lnTo>
                  <a:lnTo>
                    <a:pt x="0" y="336803"/>
                  </a:lnTo>
                  <a:lnTo>
                    <a:pt x="135763" y="336803"/>
                  </a:lnTo>
                  <a:lnTo>
                    <a:pt x="358140" y="0"/>
                  </a:lnTo>
                  <a:close/>
                </a:path>
              </a:pathLst>
            </a:custGeom>
            <a:solidFill>
              <a:srgbClr val="1E3C61"/>
            </a:solidFill>
          </p:spPr>
          <p:txBody>
            <a:bodyPr wrap="square" lIns="0" tIns="0" rIns="0" bIns="0" rtlCol="0"/>
            <a:lstStyle/>
            <a:p>
              <a:endParaRPr sz="4035"/>
            </a:p>
          </p:txBody>
        </p:sp>
      </p:grpSp>
      <p:sp>
        <p:nvSpPr>
          <p:cNvPr id="6" name="object 6"/>
          <p:cNvSpPr/>
          <p:nvPr/>
        </p:nvSpPr>
        <p:spPr>
          <a:xfrm>
            <a:off x="1174251" y="393300"/>
            <a:ext cx="2047252" cy="0"/>
          </a:xfrm>
          <a:custGeom>
            <a:avLst/>
            <a:gdLst/>
            <a:ahLst/>
            <a:cxnLst/>
            <a:rect l="l" t="t" r="r" b="b"/>
            <a:pathLst>
              <a:path w="1368425">
                <a:moveTo>
                  <a:pt x="0" y="0"/>
                </a:moveTo>
                <a:lnTo>
                  <a:pt x="1368171" y="0"/>
                </a:lnTo>
              </a:path>
            </a:pathLst>
          </a:custGeom>
          <a:ln w="38100">
            <a:solidFill>
              <a:srgbClr val="5F7488"/>
            </a:solidFill>
          </a:ln>
        </p:spPr>
        <p:txBody>
          <a:bodyPr wrap="square" lIns="0" tIns="0" rIns="0" bIns="0" rtlCol="0"/>
          <a:lstStyle/>
          <a:p>
            <a:endParaRPr sz="4035"/>
          </a:p>
        </p:txBody>
      </p:sp>
      <p:pic>
        <p:nvPicPr>
          <p:cNvPr id="7" name="object 7"/>
          <p:cNvPicPr/>
          <p:nvPr/>
        </p:nvPicPr>
        <p:blipFill>
          <a:blip r:embed="rId2" cstate="print"/>
          <a:stretch>
            <a:fillRect/>
          </a:stretch>
        </p:blipFill>
        <p:spPr>
          <a:xfrm>
            <a:off x="3810000" y="6"/>
            <a:ext cx="14097001" cy="10260007"/>
          </a:xfrm>
          <a:prstGeom prst="rect">
            <a:avLst/>
          </a:prstGeom>
        </p:spPr>
      </p:pic>
      <p:sp>
        <p:nvSpPr>
          <p:cNvPr id="8" name="object 8"/>
          <p:cNvSpPr/>
          <p:nvPr/>
        </p:nvSpPr>
        <p:spPr>
          <a:xfrm>
            <a:off x="1215291" y="393300"/>
            <a:ext cx="2047252" cy="0"/>
          </a:xfrm>
          <a:custGeom>
            <a:avLst/>
            <a:gdLst/>
            <a:ahLst/>
            <a:cxnLst/>
            <a:rect l="l" t="t" r="r" b="b"/>
            <a:pathLst>
              <a:path w="1368425">
                <a:moveTo>
                  <a:pt x="0" y="0"/>
                </a:moveTo>
                <a:lnTo>
                  <a:pt x="1368171" y="0"/>
                </a:lnTo>
              </a:path>
            </a:pathLst>
          </a:custGeom>
          <a:ln w="38100">
            <a:solidFill>
              <a:srgbClr val="5F7488"/>
            </a:solidFill>
          </a:ln>
        </p:spPr>
        <p:txBody>
          <a:bodyPr wrap="square" lIns="0" tIns="0" rIns="0" bIns="0" rtlCol="0"/>
          <a:lstStyle/>
          <a:p>
            <a:endParaRPr sz="4035"/>
          </a:p>
        </p:txBody>
      </p:sp>
      <p:sp>
        <p:nvSpPr>
          <p:cNvPr id="14" name="object 14"/>
          <p:cNvSpPr txBox="1">
            <a:spLocks noGrp="1"/>
          </p:cNvSpPr>
          <p:nvPr>
            <p:ph type="title"/>
          </p:nvPr>
        </p:nvSpPr>
        <p:spPr>
          <a:xfrm>
            <a:off x="381000" y="405606"/>
            <a:ext cx="12039600" cy="1333749"/>
          </a:xfrm>
          <a:prstGeom prst="rect">
            <a:avLst/>
          </a:prstGeom>
        </p:spPr>
        <p:txBody>
          <a:bodyPr vert="horz" wrap="square" lIns="0" tIns="101650" rIns="0" bIns="0" rtlCol="0">
            <a:spAutoFit/>
          </a:bodyPr>
          <a:lstStyle/>
          <a:p>
            <a:pPr lvl="1"/>
            <a:r>
              <a:rPr lang="uk-UA" sz="4000" b="1" dirty="0"/>
              <a:t>5. Окремі обов’язки нотаріусів, встановлені державою, що мають публічне значення</a:t>
            </a:r>
            <a:r>
              <a:rPr lang="uk-UA" sz="4000" dirty="0"/>
              <a:t>.</a:t>
            </a:r>
          </a:p>
        </p:txBody>
      </p:sp>
      <p:sp>
        <p:nvSpPr>
          <p:cNvPr id="15" name="object 15"/>
          <p:cNvSpPr txBox="1"/>
          <p:nvPr/>
        </p:nvSpPr>
        <p:spPr>
          <a:xfrm>
            <a:off x="381000" y="1624806"/>
            <a:ext cx="3987155" cy="1250292"/>
          </a:xfrm>
          <a:prstGeom prst="rect">
            <a:avLst/>
          </a:prstGeom>
        </p:spPr>
        <p:txBody>
          <a:bodyPr vert="horz" wrap="square" lIns="0" tIns="19000" rIns="0" bIns="0" rtlCol="0">
            <a:spAutoFit/>
          </a:bodyPr>
          <a:lstStyle/>
          <a:p>
            <a:pPr lvl="0" algn="just" defTabSz="914400" eaLnBrk="0" fontAlgn="base" hangingPunct="0">
              <a:spcBef>
                <a:spcPct val="0"/>
              </a:spcBef>
              <a:spcAft>
                <a:spcPct val="0"/>
              </a:spcAft>
            </a:pPr>
            <a:r>
              <a:rPr lang="uk-UA" sz="4000" dirty="0">
                <a:solidFill>
                  <a:srgbClr val="333333"/>
                </a:solidFill>
                <a:latin typeface="Times New Roman" pitchFamily="18" charset="0"/>
                <a:ea typeface="Times New Roman" pitchFamily="18" charset="0"/>
                <a:cs typeface="Times New Roman" pitchFamily="18" charset="0"/>
              </a:rPr>
              <a:t> </a:t>
            </a:r>
          </a:p>
          <a:p>
            <a:pPr lvl="0" algn="just" defTabSz="914400" eaLnBrk="0" fontAlgn="base" hangingPunct="0">
              <a:spcBef>
                <a:spcPct val="0"/>
              </a:spcBef>
              <a:spcAft>
                <a:spcPct val="0"/>
              </a:spcAft>
            </a:pPr>
            <a:endParaRPr lang="uk-UA" sz="4000" dirty="0">
              <a:solidFill>
                <a:srgbClr val="333333"/>
              </a:solidFill>
              <a:latin typeface="Times New Roman" pitchFamily="18" charset="0"/>
              <a:ea typeface="Times New Roman" pitchFamily="18" charset="0"/>
              <a:cs typeface="Times New Roman" pitchFamily="18" charset="0"/>
            </a:endParaRPr>
          </a:p>
        </p:txBody>
      </p:sp>
      <p:pic>
        <p:nvPicPr>
          <p:cNvPr id="21" name="Рисунок 20"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id="{10C123F7-9F69-F904-C529-8CED35881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5966" y="42750"/>
            <a:ext cx="1888107" cy="1628808"/>
          </a:xfrm>
          <a:prstGeom prst="rect">
            <a:avLst/>
          </a:prstGeom>
        </p:spPr>
      </p:pic>
      <p:sp>
        <p:nvSpPr>
          <p:cNvPr id="5124" name="Rectangle 4"/>
          <p:cNvSpPr>
            <a:spLocks noChangeArrowheads="1"/>
          </p:cNvSpPr>
          <p:nvPr/>
        </p:nvSpPr>
        <p:spPr bwMode="auto">
          <a:xfrm>
            <a:off x="2514600" y="2420562"/>
            <a:ext cx="15087600" cy="68018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r>
              <a:rPr lang="uk-UA" sz="3600" b="1" dirty="0">
                <a:latin typeface="Times New Roman" pitchFamily="18" charset="0"/>
                <a:cs typeface="Times New Roman" pitchFamily="18" charset="0"/>
              </a:rPr>
              <a:t>- інформування податкової інспекції про отримані доходи фізичними особами, </a:t>
            </a:r>
          </a:p>
          <a:p>
            <a:endParaRPr lang="uk-UA" sz="3600" b="1" dirty="0">
              <a:latin typeface="Times New Roman" pitchFamily="18" charset="0"/>
              <a:cs typeface="Times New Roman" pitchFamily="18" charset="0"/>
            </a:endParaRPr>
          </a:p>
          <a:p>
            <a:pPr>
              <a:buFontTx/>
              <a:buChar char="-"/>
            </a:pPr>
            <a:r>
              <a:rPr lang="uk-UA" sz="3600" b="1" dirty="0">
                <a:latin typeface="Times New Roman" pitchFamily="18" charset="0"/>
                <a:cs typeface="Times New Roman" pitchFamily="18" charset="0"/>
              </a:rPr>
              <a:t>функції фінансового моніторингу, </a:t>
            </a:r>
          </a:p>
          <a:p>
            <a:pPr>
              <a:buFontTx/>
              <a:buChar char="-"/>
            </a:pPr>
            <a:endParaRPr lang="uk-UA" sz="3600" b="1" dirty="0">
              <a:latin typeface="Times New Roman" pitchFamily="18" charset="0"/>
              <a:cs typeface="Times New Roman" pitchFamily="18" charset="0"/>
            </a:endParaRPr>
          </a:p>
          <a:p>
            <a:pPr>
              <a:buFontTx/>
              <a:buChar char="-"/>
            </a:pPr>
            <a:r>
              <a:rPr lang="uk-UA" sz="3600" b="1" dirty="0">
                <a:latin typeface="Times New Roman" pitchFamily="18" charset="0"/>
                <a:cs typeface="Times New Roman" pitchFamily="18" charset="0"/>
              </a:rPr>
              <a:t>перевірки санкцій.</a:t>
            </a:r>
          </a:p>
          <a:p>
            <a:pPr>
              <a:buFontTx/>
              <a:buChar char="-"/>
            </a:pPr>
            <a:endParaRPr lang="uk-UA" sz="3600" b="1" dirty="0">
              <a:latin typeface="Times New Roman" pitchFamily="18" charset="0"/>
              <a:cs typeface="Times New Roman" pitchFamily="18" charset="0"/>
            </a:endParaRPr>
          </a:p>
          <a:p>
            <a:pPr algn="just"/>
            <a:r>
              <a:rPr lang="uk-UA" sz="3600" b="1" dirty="0">
                <a:solidFill>
                  <a:schemeClr val="tx2"/>
                </a:solidFill>
                <a:latin typeface="Times New Roman" pitchFamily="18" charset="0"/>
                <a:cs typeface="Times New Roman" pitchFamily="18" charset="0"/>
              </a:rPr>
              <a:t>Україна вимагає ретельного дотримання законодавства про </a:t>
            </a:r>
            <a:r>
              <a:rPr lang="uk-UA" sz="3600" b="1" dirty="0">
                <a:solidFill>
                  <a:srgbClr val="FF0000"/>
                </a:solidFill>
                <a:latin typeface="Times New Roman" pitchFamily="18" charset="0"/>
                <a:cs typeface="Times New Roman" pitchFamily="18" charset="0"/>
              </a:rPr>
              <a:t>санкції</a:t>
            </a:r>
            <a:r>
              <a:rPr lang="uk-UA" sz="3600" b="1" dirty="0">
                <a:solidFill>
                  <a:schemeClr val="tx2"/>
                </a:solidFill>
                <a:latin typeface="Times New Roman" pitchFamily="18" charset="0"/>
                <a:cs typeface="Times New Roman" pitchFamily="18" charset="0"/>
              </a:rPr>
              <a:t> на своїй території, та просить про це іноземні держави. Адже за рахунок конфіскованого </a:t>
            </a:r>
            <a:r>
              <a:rPr lang="uk-UA" sz="3600" b="1" dirty="0" err="1">
                <a:solidFill>
                  <a:schemeClr val="tx2"/>
                </a:solidFill>
                <a:latin typeface="Times New Roman" pitchFamily="18" charset="0"/>
                <a:cs typeface="Times New Roman" pitchFamily="18" charset="0"/>
              </a:rPr>
              <a:t>підсанкційного</a:t>
            </a:r>
            <a:r>
              <a:rPr lang="uk-UA" sz="3600" b="1" dirty="0">
                <a:solidFill>
                  <a:schemeClr val="tx2"/>
                </a:solidFill>
                <a:latin typeface="Times New Roman" pitchFamily="18" charset="0"/>
                <a:cs typeface="Times New Roman" pitchFamily="18" charset="0"/>
              </a:rPr>
              <a:t> майна можна буде покрити хоч маленьку частину збитків, завданих війною Україні та її громадянам.</a:t>
            </a:r>
          </a:p>
          <a:p>
            <a:endParaRPr lang="uk-UA" sz="4000" b="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989" y="2330162"/>
            <a:ext cx="18240022" cy="7002459"/>
          </a:xfrm>
          <a:custGeom>
            <a:avLst/>
            <a:gdLst/>
            <a:ahLst/>
            <a:cxnLst/>
            <a:rect l="l" t="t" r="r" b="b"/>
            <a:pathLst>
              <a:path w="12192000" h="4680585">
                <a:moveTo>
                  <a:pt x="12192000" y="0"/>
                </a:moveTo>
                <a:lnTo>
                  <a:pt x="0" y="0"/>
                </a:lnTo>
                <a:lnTo>
                  <a:pt x="0" y="4680204"/>
                </a:lnTo>
                <a:lnTo>
                  <a:pt x="12192000" y="4680204"/>
                </a:lnTo>
                <a:lnTo>
                  <a:pt x="12192000" y="0"/>
                </a:lnTo>
                <a:close/>
              </a:path>
            </a:pathLst>
          </a:custGeom>
          <a:solidFill>
            <a:srgbClr val="CED6E3"/>
          </a:solidFill>
        </p:spPr>
        <p:txBody>
          <a:bodyPr wrap="square" lIns="0" tIns="0" rIns="0" bIns="0" rtlCol="0"/>
          <a:lstStyle/>
          <a:p>
            <a:endParaRPr sz="4035"/>
          </a:p>
        </p:txBody>
      </p:sp>
      <p:sp>
        <p:nvSpPr>
          <p:cNvPr id="67" name="object 67"/>
          <p:cNvSpPr txBox="1">
            <a:spLocks noGrp="1"/>
          </p:cNvSpPr>
          <p:nvPr>
            <p:ph type="sldNum" sz="quarter" idx="7"/>
          </p:nvPr>
        </p:nvSpPr>
        <p:spPr>
          <a:xfrm>
            <a:off x="24721884" y="14808906"/>
            <a:ext cx="513001" cy="230832"/>
          </a:xfrm>
          <a:prstGeom prst="rect">
            <a:avLst/>
          </a:prstGeom>
        </p:spPr>
        <p:txBody>
          <a:bodyPr vert="horz" wrap="square" lIns="0" tIns="0" rIns="0" bIns="0" rtlCol="0">
            <a:spAutoFit/>
          </a:bodyPr>
          <a:lstStyle/>
          <a:p>
            <a:pPr marL="57001">
              <a:lnSpc>
                <a:spcPts val="1825"/>
              </a:lnSpc>
            </a:pPr>
            <a:fld id="{81D60167-4931-47E6-BA6A-407CBD079E47}" type="slidenum">
              <a:rPr dirty="0"/>
              <a:pPr marL="57001">
                <a:lnSpc>
                  <a:spcPts val="1825"/>
                </a:lnSpc>
              </a:pPr>
              <a:t>13</a:t>
            </a:fld>
            <a:endParaRPr dirty="0"/>
          </a:p>
        </p:txBody>
      </p:sp>
      <p:sp>
        <p:nvSpPr>
          <p:cNvPr id="61" name="object 61"/>
          <p:cNvSpPr txBox="1"/>
          <p:nvPr/>
        </p:nvSpPr>
        <p:spPr>
          <a:xfrm>
            <a:off x="1150918" y="2736004"/>
            <a:ext cx="952851" cy="386660"/>
          </a:xfrm>
          <a:prstGeom prst="rect">
            <a:avLst/>
          </a:prstGeom>
        </p:spPr>
        <p:txBody>
          <a:bodyPr vert="horz" wrap="square" lIns="0" tIns="18050" rIns="0" bIns="0" rtlCol="0">
            <a:spAutoFit/>
          </a:bodyPr>
          <a:lstStyle/>
          <a:p>
            <a:pPr marL="19000">
              <a:spcBef>
                <a:spcPts val="142"/>
              </a:spcBef>
            </a:pPr>
            <a:r>
              <a:rPr lang="uk-UA" sz="2394" spc="-7" dirty="0">
                <a:solidFill>
                  <a:srgbClr val="1E3C61"/>
                </a:solidFill>
                <a:latin typeface="Calibri"/>
                <a:cs typeface="Calibri"/>
              </a:rPr>
              <a:t>Текст </a:t>
            </a:r>
            <a:endParaRPr sz="2394" dirty="0">
              <a:latin typeface="Calibri"/>
              <a:cs typeface="Calibri"/>
            </a:endParaRPr>
          </a:p>
        </p:txBody>
      </p:sp>
      <p:sp>
        <p:nvSpPr>
          <p:cNvPr id="62" name="object 62"/>
          <p:cNvSpPr txBox="1">
            <a:spLocks noGrp="1"/>
          </p:cNvSpPr>
          <p:nvPr>
            <p:ph type="title"/>
          </p:nvPr>
        </p:nvSpPr>
        <p:spPr>
          <a:xfrm>
            <a:off x="1150918" y="556510"/>
            <a:ext cx="15003482" cy="756950"/>
          </a:xfrm>
          <a:prstGeom prst="rect">
            <a:avLst/>
          </a:prstGeom>
        </p:spPr>
        <p:txBody>
          <a:bodyPr vert="horz" wrap="square" lIns="0" tIns="19950" rIns="0" bIns="0" rtlCol="0">
            <a:spAutoFit/>
          </a:bodyPr>
          <a:lstStyle/>
          <a:p>
            <a:pPr marL="19000">
              <a:spcBef>
                <a:spcPts val="157"/>
              </a:spcBef>
            </a:pPr>
            <a:r>
              <a:rPr lang="uk-UA" b="1" dirty="0"/>
              <a:t>6. Загальні правила вчинення нотаріальних дій</a:t>
            </a:r>
            <a:endParaRPr dirty="0"/>
          </a:p>
        </p:txBody>
      </p:sp>
      <p:pic>
        <p:nvPicPr>
          <p:cNvPr id="68" name="Рисунок 67"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id="{10C123F7-9F69-F904-C529-8CED358812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5966" y="42750"/>
            <a:ext cx="1888107" cy="1628808"/>
          </a:xfrm>
          <a:prstGeom prst="rect">
            <a:avLst/>
          </a:prstGeom>
        </p:spPr>
      </p:pic>
      <p:sp>
        <p:nvSpPr>
          <p:cNvPr id="4097" name="Rectangle 1"/>
          <p:cNvSpPr>
            <a:spLocks noChangeArrowheads="1"/>
          </p:cNvSpPr>
          <p:nvPr/>
        </p:nvSpPr>
        <p:spPr bwMode="auto">
          <a:xfrm>
            <a:off x="838200" y="2615406"/>
            <a:ext cx="16611600" cy="7116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Важливими процедурними частинами вчинення нотаріальної дії є:</a:t>
            </a:r>
            <a:endParaRPr kumimoji="0" lang="uk-UA"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uk-UA"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в</a:t>
            </a:r>
            <a:r>
              <a:rPr kumimoji="0" lang="ru-RU" sz="3200" b="1"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становлення</a:t>
            </a:r>
            <a:r>
              <a:rPr kumimoji="0" lang="ru-RU"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особи</a:t>
            </a:r>
            <a:r>
              <a:rPr kumimoji="0" lang="ru-RU"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яка </a:t>
            </a:r>
            <a:r>
              <a:rPr kumimoji="0" lang="ru-RU" sz="32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звернулася</a:t>
            </a:r>
            <a:r>
              <a:rPr kumimoji="0" lang="ru-RU"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за </a:t>
            </a:r>
            <a:r>
              <a:rPr kumimoji="0" lang="ru-RU" sz="32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вчиненням</a:t>
            </a:r>
            <a:r>
              <a:rPr kumimoji="0" lang="ru-RU"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sz="32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нотаріальної</a:t>
            </a:r>
            <a:r>
              <a:rPr kumimoji="0" lang="ru-RU"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sz="32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дії</a:t>
            </a:r>
            <a:r>
              <a:rPr kumimoji="0" lang="uk-UA"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(особиста присутність та пред’явлення визначеного законом документа (паспорт, </a:t>
            </a:r>
            <a:r>
              <a:rPr kumimoji="0" lang="uk-UA" sz="32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інш</a:t>
            </a:r>
            <a:r>
              <a:rPr kumimoji="0" lang="uk-UA"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endParaRPr kumimoji="0" lang="uk-UA"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32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a:t>
            </a:r>
            <a:r>
              <a:rPr kumimoji="0" lang="uk-UA" sz="3200" b="1"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визначення</a:t>
            </a:r>
            <a:r>
              <a:rPr kumimoji="0" lang="uk-UA"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обсягу цивільної дієздатності фізичних осіб </a:t>
            </a:r>
            <a:r>
              <a:rPr kumimoji="0" lang="uk-UA"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і </a:t>
            </a:r>
            <a:r>
              <a:rPr kumimoji="0" lang="uk-UA"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перевірка цивільної правоздатності та дієздатності юридичних осіб</a:t>
            </a:r>
            <a:r>
              <a:rPr kumimoji="0" lang="uk-UA"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uk-UA"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перевірка повноважень представника </a:t>
            </a:r>
            <a:r>
              <a:rPr kumimoji="0" lang="uk-UA"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фізичної або юридичної особи, </a:t>
            </a:r>
            <a:r>
              <a:rPr kumimoji="0" lang="uk-UA"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встановлення намірів </a:t>
            </a:r>
            <a:r>
              <a:rPr kumimoji="0" lang="uk-UA"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сторін вчиняти правочин;</a:t>
            </a:r>
            <a:endParaRPr kumimoji="0" lang="uk-UA"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r>
              <a:rPr kumimoji="0" lang="uk-UA"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п</a:t>
            </a:r>
            <a:r>
              <a:rPr kumimoji="0" lang="ru-RU" sz="3200" b="1"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ідписання</a:t>
            </a:r>
            <a:r>
              <a:rPr kumimoji="0" lang="ru-RU"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sz="32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нотаріально</a:t>
            </a:r>
            <a:r>
              <a:rPr kumimoji="0" lang="ru-RU"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sz="32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посвідчуваних</a:t>
            </a:r>
            <a:r>
              <a:rPr kumimoji="0" lang="ru-RU"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sz="32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правочинів</a:t>
            </a:r>
            <a:r>
              <a:rPr kumimoji="0" lang="ru-RU"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sz="32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заяв</a:t>
            </a:r>
            <a:r>
              <a:rPr kumimoji="0" lang="ru-RU"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та </a:t>
            </a:r>
            <a:r>
              <a:rPr kumimoji="0" lang="ru-RU" sz="32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інших</a:t>
            </a:r>
            <a:r>
              <a:rPr kumimoji="0" lang="ru-RU"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sz="32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документів</a:t>
            </a:r>
            <a:r>
              <a:rPr kumimoji="0" lang="uk-UA"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(особисте, або з процедурами для вразливих осіб);</a:t>
            </a:r>
            <a:endParaRPr kumimoji="0" lang="uk-UA"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r>
              <a:rPr kumimoji="0" lang="uk-UA"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в</a:t>
            </a:r>
            <a:r>
              <a:rPr kumimoji="0" lang="ru-RU" sz="3200" b="1"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итребовування</a:t>
            </a:r>
            <a:r>
              <a:rPr kumimoji="0" lang="ru-RU"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відомостей</a:t>
            </a:r>
            <a:r>
              <a:rPr kumimoji="0" lang="ru-RU"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і</a:t>
            </a:r>
            <a:r>
              <a:rPr kumimoji="0" lang="ru-RU"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документів</a:t>
            </a:r>
            <a:r>
              <a:rPr kumimoji="0" lang="ru-RU"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sz="32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необхідних</a:t>
            </a:r>
            <a:r>
              <a:rPr kumimoji="0" lang="ru-RU"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для </a:t>
            </a:r>
            <a:r>
              <a:rPr kumimoji="0" lang="ru-RU" sz="32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вчинення</a:t>
            </a:r>
            <a:r>
              <a:rPr kumimoji="0" lang="ru-RU"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sz="32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нотаріальної</a:t>
            </a:r>
            <a:r>
              <a:rPr kumimoji="0" lang="ru-RU"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sz="32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дії</a:t>
            </a:r>
            <a:r>
              <a:rPr kumimoji="0" lang="uk-UA"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endParaRPr kumimoji="0" lang="uk-UA"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r>
              <a:rPr kumimoji="0" lang="uk-UA"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в</a:t>
            </a:r>
            <a:r>
              <a:rPr kumimoji="0" lang="ru-RU" sz="3200" b="1"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икористання</a:t>
            </a:r>
            <a:r>
              <a:rPr kumimoji="0" lang="ru-RU"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відомостей</a:t>
            </a:r>
            <a:r>
              <a:rPr kumimoji="0" lang="ru-RU"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sz="32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єдиних</a:t>
            </a:r>
            <a:r>
              <a:rPr kumimoji="0" lang="ru-RU"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та </a:t>
            </a:r>
            <a:r>
              <a:rPr kumimoji="0" lang="ru-RU" sz="32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державних</a:t>
            </a:r>
            <a:r>
              <a:rPr kumimoji="0" lang="ru-RU"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sz="32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реєстрів</a:t>
            </a:r>
            <a:r>
              <a:rPr kumimoji="0" lang="uk-UA"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endParaRPr kumimoji="0" lang="uk-UA"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-в</a:t>
            </a:r>
            <a:r>
              <a:rPr kumimoji="0" lang="ru-RU" sz="3200" b="1"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чинення</a:t>
            </a:r>
            <a:r>
              <a:rPr kumimoji="0" lang="ru-RU"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посвідчувальних</a:t>
            </a:r>
            <a:r>
              <a:rPr kumimoji="0" lang="ru-RU"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написів</a:t>
            </a:r>
            <a:r>
              <a:rPr kumimoji="0" lang="ru-RU"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та </a:t>
            </a:r>
            <a:r>
              <a:rPr kumimoji="0" lang="ru-RU" sz="3200" b="1"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видача</a:t>
            </a:r>
            <a:r>
              <a:rPr kumimoji="0" lang="ru-RU"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свідоцтв</a:t>
            </a:r>
            <a:r>
              <a:rPr kumimoji="0" lang="uk-UA"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форми яких затверджені Мінюстом;</a:t>
            </a:r>
            <a:endParaRPr kumimoji="0" lang="uk-UA"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a:r>
            <a:r>
              <a:rPr kumimoji="0" lang="uk-UA"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р</a:t>
            </a:r>
            <a:r>
              <a:rPr kumimoji="0" lang="ru-RU" sz="3200" b="1"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еєстрація</a:t>
            </a:r>
            <a:r>
              <a:rPr kumimoji="0" lang="ru-RU"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нотаріальних</a:t>
            </a:r>
            <a:r>
              <a:rPr kumimoji="0" lang="ru-RU"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дій</a:t>
            </a:r>
            <a:r>
              <a:rPr kumimoji="0" lang="uk-UA" sz="32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у паперовому Реєстрі </a:t>
            </a:r>
            <a:r>
              <a:rPr kumimoji="0" lang="uk-UA" sz="32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для реєстрації нотаріальних дій, де особа проставляє власноручний підпис також.</a:t>
            </a:r>
            <a:endParaRPr kumimoji="0" lang="uk-UA" sz="32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098" name="Rectangle 2"/>
          <p:cNvSpPr>
            <a:spLocks noChangeArrowheads="1"/>
          </p:cNvSpPr>
          <p:nvPr/>
        </p:nvSpPr>
        <p:spPr bwMode="auto">
          <a:xfrm>
            <a:off x="838200" y="1548606"/>
            <a:ext cx="16611600" cy="107721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Нотаріальні дії можуть вчинятися будь яким нотаріусом України, окрім визначеного переліку, які вчиняються нотаріусами згідно округів.</a:t>
            </a:r>
            <a:endParaRPr kumimoji="0" lang="uk-UA" sz="3200" b="1"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799328" y="9753851"/>
            <a:ext cx="1639702" cy="504451"/>
            <a:chOff x="10544556" y="6519671"/>
            <a:chExt cx="1096010" cy="337185"/>
          </a:xfrm>
        </p:grpSpPr>
        <p:sp>
          <p:nvSpPr>
            <p:cNvPr id="3" name="object 3"/>
            <p:cNvSpPr/>
            <p:nvPr/>
          </p:nvSpPr>
          <p:spPr>
            <a:xfrm>
              <a:off x="11282172" y="6519671"/>
              <a:ext cx="358140" cy="337185"/>
            </a:xfrm>
            <a:custGeom>
              <a:avLst/>
              <a:gdLst/>
              <a:ahLst/>
              <a:cxnLst/>
              <a:rect l="l" t="t" r="r" b="b"/>
              <a:pathLst>
                <a:path w="358140" h="337184">
                  <a:moveTo>
                    <a:pt x="358139" y="0"/>
                  </a:moveTo>
                  <a:lnTo>
                    <a:pt x="222376" y="0"/>
                  </a:lnTo>
                  <a:lnTo>
                    <a:pt x="0" y="336803"/>
                  </a:lnTo>
                  <a:lnTo>
                    <a:pt x="135762" y="336803"/>
                  </a:lnTo>
                  <a:lnTo>
                    <a:pt x="358139" y="0"/>
                  </a:lnTo>
                  <a:close/>
                </a:path>
              </a:pathLst>
            </a:custGeom>
            <a:solidFill>
              <a:srgbClr val="9EA9BE"/>
            </a:solidFill>
          </p:spPr>
          <p:txBody>
            <a:bodyPr wrap="square" lIns="0" tIns="0" rIns="0" bIns="0" rtlCol="0"/>
            <a:lstStyle/>
            <a:p>
              <a:endParaRPr sz="4035"/>
            </a:p>
          </p:txBody>
        </p:sp>
        <p:sp>
          <p:nvSpPr>
            <p:cNvPr id="4" name="object 4"/>
            <p:cNvSpPr/>
            <p:nvPr/>
          </p:nvSpPr>
          <p:spPr>
            <a:xfrm>
              <a:off x="10700004" y="6519671"/>
              <a:ext cx="777240" cy="337185"/>
            </a:xfrm>
            <a:custGeom>
              <a:avLst/>
              <a:gdLst/>
              <a:ahLst/>
              <a:cxnLst/>
              <a:rect l="l" t="t" r="r" b="b"/>
              <a:pathLst>
                <a:path w="777240" h="337184">
                  <a:moveTo>
                    <a:pt x="777240" y="0"/>
                  </a:moveTo>
                  <a:lnTo>
                    <a:pt x="222376" y="0"/>
                  </a:lnTo>
                  <a:lnTo>
                    <a:pt x="0" y="336803"/>
                  </a:lnTo>
                  <a:lnTo>
                    <a:pt x="554863" y="336803"/>
                  </a:lnTo>
                  <a:lnTo>
                    <a:pt x="777240" y="0"/>
                  </a:lnTo>
                  <a:close/>
                </a:path>
              </a:pathLst>
            </a:custGeom>
            <a:solidFill>
              <a:srgbClr val="00A4DF"/>
            </a:solidFill>
          </p:spPr>
          <p:txBody>
            <a:bodyPr wrap="square" lIns="0" tIns="0" rIns="0" bIns="0" rtlCol="0"/>
            <a:lstStyle/>
            <a:p>
              <a:endParaRPr sz="4035"/>
            </a:p>
          </p:txBody>
        </p:sp>
        <p:sp>
          <p:nvSpPr>
            <p:cNvPr id="5" name="object 5"/>
            <p:cNvSpPr/>
            <p:nvPr/>
          </p:nvSpPr>
          <p:spPr>
            <a:xfrm>
              <a:off x="10544556" y="6519671"/>
              <a:ext cx="358140" cy="337185"/>
            </a:xfrm>
            <a:custGeom>
              <a:avLst/>
              <a:gdLst/>
              <a:ahLst/>
              <a:cxnLst/>
              <a:rect l="l" t="t" r="r" b="b"/>
              <a:pathLst>
                <a:path w="358140" h="337184">
                  <a:moveTo>
                    <a:pt x="358140" y="0"/>
                  </a:moveTo>
                  <a:lnTo>
                    <a:pt x="222376" y="0"/>
                  </a:lnTo>
                  <a:lnTo>
                    <a:pt x="0" y="336803"/>
                  </a:lnTo>
                  <a:lnTo>
                    <a:pt x="135763" y="336803"/>
                  </a:lnTo>
                  <a:lnTo>
                    <a:pt x="358140" y="0"/>
                  </a:lnTo>
                  <a:close/>
                </a:path>
              </a:pathLst>
            </a:custGeom>
            <a:solidFill>
              <a:srgbClr val="1E3C61"/>
            </a:solidFill>
          </p:spPr>
          <p:txBody>
            <a:bodyPr wrap="square" lIns="0" tIns="0" rIns="0" bIns="0" rtlCol="0"/>
            <a:lstStyle/>
            <a:p>
              <a:endParaRPr sz="4035"/>
            </a:p>
          </p:txBody>
        </p:sp>
      </p:grpSp>
      <p:sp>
        <p:nvSpPr>
          <p:cNvPr id="6" name="object 6"/>
          <p:cNvSpPr/>
          <p:nvPr/>
        </p:nvSpPr>
        <p:spPr>
          <a:xfrm>
            <a:off x="1174251" y="393300"/>
            <a:ext cx="2047252" cy="0"/>
          </a:xfrm>
          <a:custGeom>
            <a:avLst/>
            <a:gdLst/>
            <a:ahLst/>
            <a:cxnLst/>
            <a:rect l="l" t="t" r="r" b="b"/>
            <a:pathLst>
              <a:path w="1368425">
                <a:moveTo>
                  <a:pt x="0" y="0"/>
                </a:moveTo>
                <a:lnTo>
                  <a:pt x="1368171" y="0"/>
                </a:lnTo>
              </a:path>
            </a:pathLst>
          </a:custGeom>
          <a:ln w="38100">
            <a:solidFill>
              <a:srgbClr val="5F7488"/>
            </a:solidFill>
          </a:ln>
        </p:spPr>
        <p:txBody>
          <a:bodyPr wrap="square" lIns="0" tIns="0" rIns="0" bIns="0" rtlCol="0"/>
          <a:lstStyle/>
          <a:p>
            <a:endParaRPr sz="4035"/>
          </a:p>
        </p:txBody>
      </p:sp>
      <p:pic>
        <p:nvPicPr>
          <p:cNvPr id="7" name="object 7"/>
          <p:cNvPicPr/>
          <p:nvPr/>
        </p:nvPicPr>
        <p:blipFill>
          <a:blip r:embed="rId2" cstate="print"/>
          <a:stretch>
            <a:fillRect/>
          </a:stretch>
        </p:blipFill>
        <p:spPr>
          <a:xfrm>
            <a:off x="3810000" y="6"/>
            <a:ext cx="14097001" cy="10260007"/>
          </a:xfrm>
          <a:prstGeom prst="rect">
            <a:avLst/>
          </a:prstGeom>
        </p:spPr>
        <p:style>
          <a:lnRef idx="2">
            <a:schemeClr val="accent1"/>
          </a:lnRef>
          <a:fillRef idx="1">
            <a:schemeClr val="lt1"/>
          </a:fillRef>
          <a:effectRef idx="0">
            <a:schemeClr val="accent1"/>
          </a:effectRef>
          <a:fontRef idx="minor">
            <a:schemeClr val="dk1"/>
          </a:fontRef>
        </p:style>
      </p:pic>
      <p:sp>
        <p:nvSpPr>
          <p:cNvPr id="8" name="object 8"/>
          <p:cNvSpPr/>
          <p:nvPr/>
        </p:nvSpPr>
        <p:spPr>
          <a:xfrm>
            <a:off x="1215291" y="393300"/>
            <a:ext cx="2047252" cy="0"/>
          </a:xfrm>
          <a:custGeom>
            <a:avLst/>
            <a:gdLst/>
            <a:ahLst/>
            <a:cxnLst/>
            <a:rect l="l" t="t" r="r" b="b"/>
            <a:pathLst>
              <a:path w="1368425">
                <a:moveTo>
                  <a:pt x="0" y="0"/>
                </a:moveTo>
                <a:lnTo>
                  <a:pt x="1368171" y="0"/>
                </a:lnTo>
              </a:path>
            </a:pathLst>
          </a:custGeom>
          <a:ln w="38100">
            <a:solidFill>
              <a:srgbClr val="5F7488"/>
            </a:solidFill>
          </a:ln>
        </p:spPr>
        <p:txBody>
          <a:bodyPr wrap="square" lIns="0" tIns="0" rIns="0" bIns="0" rtlCol="0"/>
          <a:lstStyle/>
          <a:p>
            <a:endParaRPr sz="4035"/>
          </a:p>
        </p:txBody>
      </p:sp>
      <p:sp>
        <p:nvSpPr>
          <p:cNvPr id="14" name="object 14"/>
          <p:cNvSpPr txBox="1">
            <a:spLocks noGrp="1"/>
          </p:cNvSpPr>
          <p:nvPr>
            <p:ph type="title"/>
          </p:nvPr>
        </p:nvSpPr>
        <p:spPr>
          <a:xfrm>
            <a:off x="381000" y="405606"/>
            <a:ext cx="9678212" cy="841306"/>
          </a:xfrm>
          <a:prstGeom prst="rect">
            <a:avLst/>
          </a:prstGeom>
        </p:spPr>
        <p:txBody>
          <a:bodyPr vert="horz" wrap="square" lIns="0" tIns="101650" rIns="0" bIns="0" rtlCol="0">
            <a:spAutoFit/>
          </a:bodyPr>
          <a:lstStyle/>
          <a:p>
            <a:pPr lvl="1"/>
            <a:r>
              <a:rPr lang="uk-UA" sz="4800" b="1" dirty="0">
                <a:latin typeface="Times New Roman" pitchFamily="18" charset="0"/>
                <a:cs typeface="Times New Roman" pitchFamily="18" charset="0"/>
              </a:rPr>
              <a:t>Кількість примірників</a:t>
            </a:r>
            <a:endParaRPr lang="uk-UA" sz="4800" dirty="0">
              <a:latin typeface="Times New Roman" pitchFamily="18" charset="0"/>
              <a:cs typeface="Times New Roman" pitchFamily="18" charset="0"/>
            </a:endParaRPr>
          </a:p>
        </p:txBody>
      </p:sp>
      <p:pic>
        <p:nvPicPr>
          <p:cNvPr id="21" name="Рисунок 20"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id="{10C123F7-9F69-F904-C529-8CED35881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5966" y="42750"/>
            <a:ext cx="1888107" cy="1628808"/>
          </a:xfrm>
          <a:prstGeom prst="rect">
            <a:avLst/>
          </a:prstGeom>
        </p:spPr>
      </p:pic>
      <p:sp>
        <p:nvSpPr>
          <p:cNvPr id="5124" name="Rectangle 4"/>
          <p:cNvSpPr>
            <a:spLocks noChangeArrowheads="1"/>
          </p:cNvSpPr>
          <p:nvPr/>
        </p:nvSpPr>
        <p:spPr bwMode="auto">
          <a:xfrm>
            <a:off x="2819400" y="1317030"/>
            <a:ext cx="15087600" cy="871007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endParaRPr lang="uk-UA" sz="4000" dirty="0">
              <a:latin typeface="Times New Roman" pitchFamily="18" charset="0"/>
              <a:cs typeface="Times New Roman" pitchFamily="18" charset="0"/>
            </a:endParaRPr>
          </a:p>
          <a:p>
            <a:r>
              <a:rPr lang="uk-UA" sz="4000" dirty="0">
                <a:latin typeface="Times New Roman" pitchFamily="18" charset="0"/>
                <a:cs typeface="Times New Roman" pitchFamily="18" charset="0"/>
              </a:rPr>
              <a:t>Документи, в яких викладено зміст правочинів (договори, заповіти, довіреності тощо), свідоцтва, що посвідчуються нотаріально або видаються нотаріусом, виготовляються </a:t>
            </a:r>
            <a:r>
              <a:rPr lang="uk-UA" sz="4000" b="1" dirty="0">
                <a:latin typeface="Times New Roman" pitchFamily="18" charset="0"/>
                <a:cs typeface="Times New Roman" pitchFamily="18" charset="0"/>
              </a:rPr>
              <a:t>не менше ніж у двох примірниках, </a:t>
            </a:r>
            <a:r>
              <a:rPr lang="uk-UA" sz="4000" dirty="0">
                <a:latin typeface="Times New Roman" pitchFamily="18" charset="0"/>
                <a:cs typeface="Times New Roman" pitchFamily="18" charset="0"/>
              </a:rPr>
              <a:t>один із яких залишається обов’язково  у архіві нотаріуса.</a:t>
            </a:r>
          </a:p>
          <a:p>
            <a:endParaRPr lang="uk-UA" sz="4000" dirty="0">
              <a:latin typeface="Times New Roman" pitchFamily="18" charset="0"/>
              <a:cs typeface="Times New Roman" pitchFamily="18" charset="0"/>
            </a:endParaRPr>
          </a:p>
          <a:p>
            <a:r>
              <a:rPr lang="uk-UA" sz="4000" b="1" dirty="0">
                <a:latin typeface="Times New Roman" pitchFamily="18" charset="0"/>
                <a:cs typeface="Times New Roman" pitchFamily="18" charset="0"/>
              </a:rPr>
              <a:t>Спеціальні бланки нотаріальних документів</a:t>
            </a:r>
            <a:r>
              <a:rPr lang="uk-UA" sz="4000" dirty="0">
                <a:latin typeface="Times New Roman" pitchFamily="18" charset="0"/>
                <a:cs typeface="Times New Roman" pitchFamily="18" charset="0"/>
              </a:rPr>
              <a:t> використовуються для захисту документа від підробки. </a:t>
            </a:r>
          </a:p>
          <a:p>
            <a:r>
              <a:rPr lang="uk-UA" sz="4000" dirty="0">
                <a:latin typeface="Times New Roman" pitchFamily="18" charset="0"/>
                <a:cs typeface="Times New Roman" pitchFamily="18" charset="0"/>
              </a:rPr>
              <a:t>У статті 34 Закону України «Про нотаріат» перераховано, які документи нотаріус викладає на бланках. </a:t>
            </a:r>
            <a:r>
              <a:rPr lang="uk-UA" sz="4000" dirty="0">
                <a:solidFill>
                  <a:srgbClr val="FF0000"/>
                </a:solidFill>
                <a:latin typeface="Times New Roman" pitchFamily="18" charset="0"/>
                <a:cs typeface="Times New Roman" pitchFamily="18" charset="0"/>
              </a:rPr>
              <a:t>Для польських нотаріусів важливо знати, що це переважно договори, довіреності, заяви, заповіти, окремі документи юридичних осіб.</a:t>
            </a:r>
          </a:p>
          <a:p>
            <a:endParaRPr lang="uk-UA" sz="4000"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3716" y="556510"/>
            <a:ext cx="16120566" cy="2210413"/>
          </a:xfrm>
        </p:spPr>
        <p:style>
          <a:lnRef idx="1">
            <a:schemeClr val="accent1"/>
          </a:lnRef>
          <a:fillRef idx="2">
            <a:schemeClr val="accent1"/>
          </a:fillRef>
          <a:effectRef idx="1">
            <a:schemeClr val="accent1"/>
          </a:effectRef>
          <a:fontRef idx="minor">
            <a:schemeClr val="dk1"/>
          </a:fontRef>
        </p:style>
        <p:txBody>
          <a:bodyPr/>
          <a:lstStyle/>
          <a:p>
            <a:r>
              <a:rPr lang="uk-UA" sz="4800" dirty="0"/>
              <a:t>7. </a:t>
            </a:r>
            <a:r>
              <a:rPr lang="uk-UA" sz="4800" b="1" dirty="0"/>
              <a:t>Нотаріуси працюють з такими реєстрами/системами</a:t>
            </a:r>
            <a:br>
              <a:rPr lang="uk-UA" dirty="0"/>
            </a:br>
            <a:endParaRPr lang="uk-UA" dirty="0"/>
          </a:p>
        </p:txBody>
      </p:sp>
      <p:sp>
        <p:nvSpPr>
          <p:cNvPr id="3" name="Текст 2"/>
          <p:cNvSpPr>
            <a:spLocks noGrp="1"/>
          </p:cNvSpPr>
          <p:nvPr>
            <p:ph type="body" idx="1"/>
          </p:nvPr>
        </p:nvSpPr>
        <p:spPr>
          <a:xfrm>
            <a:off x="2209800" y="2082006"/>
            <a:ext cx="15621000" cy="7543800"/>
          </a:xfrm>
        </p:spPr>
        <p:style>
          <a:lnRef idx="1">
            <a:schemeClr val="accent1"/>
          </a:lnRef>
          <a:fillRef idx="2">
            <a:schemeClr val="accent1"/>
          </a:fillRef>
          <a:effectRef idx="1">
            <a:schemeClr val="accent1"/>
          </a:effectRef>
          <a:fontRef idx="minor">
            <a:schemeClr val="dk1"/>
          </a:fontRef>
        </p:style>
        <p:txBody>
          <a:bodyPr/>
          <a:lstStyle/>
          <a:p>
            <a:r>
              <a:rPr lang="uk-UA" sz="3200" b="1" dirty="0">
                <a:latin typeface="Times New Roman" pitchFamily="18" charset="0"/>
                <a:cs typeface="Times New Roman" pitchFamily="18" charset="0"/>
              </a:rPr>
              <a:t>*Єдиний державний демографічний реєстр;</a:t>
            </a:r>
          </a:p>
          <a:p>
            <a:r>
              <a:rPr lang="uk-UA" sz="3200" b="1" dirty="0">
                <a:latin typeface="Times New Roman" pitchFamily="18" charset="0"/>
                <a:cs typeface="Times New Roman" pitchFamily="18" charset="0"/>
              </a:rPr>
              <a:t>*Державний реєстр актів цивільного стану громадян, </a:t>
            </a:r>
          </a:p>
          <a:p>
            <a:r>
              <a:rPr lang="uk-UA" sz="3200" b="1" dirty="0">
                <a:latin typeface="Times New Roman" pitchFamily="18" charset="0"/>
                <a:cs typeface="Times New Roman" pitchFamily="18" charset="0"/>
              </a:rPr>
              <a:t>*Державний реєстр речових прав на нерухоме майно, </a:t>
            </a:r>
          </a:p>
          <a:p>
            <a:r>
              <a:rPr lang="uk-UA" sz="3200" b="1" dirty="0">
                <a:latin typeface="Times New Roman" pitchFamily="18" charset="0"/>
                <a:cs typeface="Times New Roman" pitchFamily="18" charset="0"/>
              </a:rPr>
              <a:t>*Державний реєстр обтяжень рухомого майна,</a:t>
            </a:r>
          </a:p>
          <a:p>
            <a:r>
              <a:rPr lang="uk-UA" sz="3200" b="1" dirty="0">
                <a:latin typeface="Times New Roman" pitchFamily="18" charset="0"/>
                <a:cs typeface="Times New Roman" pitchFamily="18" charset="0"/>
              </a:rPr>
              <a:t>*Єдиний реєстр боржників (виконавчого провадження)</a:t>
            </a:r>
          </a:p>
          <a:p>
            <a:r>
              <a:rPr lang="uk-UA" sz="3200" b="1" dirty="0">
                <a:latin typeface="Times New Roman" pitchFamily="18" charset="0"/>
                <a:cs typeface="Times New Roman" pitchFamily="18" charset="0"/>
              </a:rPr>
              <a:t>*Державний земельний кадастр</a:t>
            </a:r>
          </a:p>
          <a:p>
            <a:r>
              <a:rPr lang="uk-UA" sz="3200" b="1" dirty="0">
                <a:latin typeface="Times New Roman" pitchFamily="18" charset="0"/>
                <a:cs typeface="Times New Roman" pitchFamily="18" charset="0"/>
              </a:rPr>
              <a:t>*Єдина державна електронна система у сфері будівництва</a:t>
            </a:r>
          </a:p>
          <a:p>
            <a:r>
              <a:rPr lang="uk-UA" sz="3200" b="1" dirty="0">
                <a:latin typeface="Times New Roman" pitchFamily="18" charset="0"/>
                <a:cs typeface="Times New Roman" pitchFamily="18" charset="0"/>
              </a:rPr>
              <a:t>*Єдиний державного реєстру юридичних осіб, фізичних осіб - підприємців та ГО</a:t>
            </a:r>
          </a:p>
          <a:p>
            <a:r>
              <a:rPr lang="uk-UA" sz="3200" b="1" dirty="0">
                <a:latin typeface="Times New Roman" pitchFamily="18" charset="0"/>
                <a:cs typeface="Times New Roman" pitchFamily="18" charset="0"/>
              </a:rPr>
              <a:t>*Електронний реєстр апостилів</a:t>
            </a:r>
          </a:p>
          <a:p>
            <a:r>
              <a:rPr lang="uk-UA" sz="3200" b="1" dirty="0">
                <a:latin typeface="Times New Roman" pitchFamily="18" charset="0"/>
                <a:cs typeface="Times New Roman" pitchFamily="18" charset="0"/>
              </a:rPr>
              <a:t>*Реєстр пошкодженого та знищеного майна</a:t>
            </a:r>
          </a:p>
          <a:p>
            <a:r>
              <a:rPr lang="uk-UA" sz="3200" b="1" dirty="0">
                <a:latin typeface="Times New Roman" pitchFamily="18" charset="0"/>
                <a:cs typeface="Times New Roman" pitchFamily="18" charset="0"/>
              </a:rPr>
              <a:t>*Єдиний реєстр довіреностей</a:t>
            </a:r>
          </a:p>
          <a:p>
            <a:r>
              <a:rPr lang="uk-UA" sz="3200" b="1" dirty="0">
                <a:latin typeface="Times New Roman" pitchFamily="18" charset="0"/>
                <a:cs typeface="Times New Roman" pitchFamily="18" charset="0"/>
              </a:rPr>
              <a:t>*Спадковий реєстр</a:t>
            </a:r>
          </a:p>
          <a:p>
            <a:r>
              <a:rPr lang="uk-UA" sz="3200" b="1" dirty="0">
                <a:latin typeface="Times New Roman" pitchFamily="18" charset="0"/>
                <a:cs typeface="Times New Roman" pitchFamily="18" charset="0"/>
              </a:rPr>
              <a:t>*Єдиний реєстр спеціальних бланків нотаріальних документів</a:t>
            </a:r>
          </a:p>
          <a:p>
            <a:r>
              <a:rPr lang="uk-UA" sz="3200" b="1" dirty="0">
                <a:latin typeface="Times New Roman" pitchFamily="18" charset="0"/>
                <a:cs typeface="Times New Roman" pitchFamily="18" charset="0"/>
              </a:rPr>
              <a:t>*Єдиний реєстр нотаріусів</a:t>
            </a:r>
          </a:p>
          <a:p>
            <a:r>
              <a:rPr lang="uk-UA" sz="3200" b="1" dirty="0">
                <a:latin typeface="Times New Roman" pitchFamily="18" charset="0"/>
                <a:cs typeface="Times New Roman" pitchFamily="18" charset="0"/>
              </a:rPr>
              <a:t>***Державний реєстр санкцій, … інші</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3989" y="-1"/>
            <a:ext cx="18240022" cy="10260013"/>
            <a:chOff x="0" y="0"/>
            <a:chExt cx="12192000" cy="6858000"/>
          </a:xfrm>
        </p:grpSpPr>
        <p:pic>
          <p:nvPicPr>
            <p:cNvPr id="3" name="object 3"/>
            <p:cNvPicPr/>
            <p:nvPr/>
          </p:nvPicPr>
          <p:blipFill>
            <a:blip r:embed="rId2" cstate="print"/>
            <a:stretch>
              <a:fillRect/>
            </a:stretch>
          </p:blipFill>
          <p:spPr>
            <a:xfrm>
              <a:off x="0" y="0"/>
              <a:ext cx="12192000" cy="6857999"/>
            </a:xfrm>
            <a:prstGeom prst="rect">
              <a:avLst/>
            </a:prstGeom>
          </p:spPr>
        </p:pic>
        <p:sp>
          <p:nvSpPr>
            <p:cNvPr id="4" name="object 4"/>
            <p:cNvSpPr/>
            <p:nvPr/>
          </p:nvSpPr>
          <p:spPr>
            <a:xfrm>
              <a:off x="6096000" y="2060448"/>
              <a:ext cx="5546090" cy="3816350"/>
            </a:xfrm>
            <a:custGeom>
              <a:avLst/>
              <a:gdLst/>
              <a:ahLst/>
              <a:cxnLst/>
              <a:rect l="l" t="t" r="r" b="b"/>
              <a:pathLst>
                <a:path w="5546090" h="3816350">
                  <a:moveTo>
                    <a:pt x="5545836" y="0"/>
                  </a:moveTo>
                  <a:lnTo>
                    <a:pt x="0" y="0"/>
                  </a:lnTo>
                  <a:lnTo>
                    <a:pt x="0" y="3816096"/>
                  </a:lnTo>
                  <a:lnTo>
                    <a:pt x="5545836" y="3816096"/>
                  </a:lnTo>
                  <a:lnTo>
                    <a:pt x="5545836" y="0"/>
                  </a:lnTo>
                  <a:close/>
                </a:path>
              </a:pathLst>
            </a:custGeom>
            <a:solidFill>
              <a:srgbClr val="1E3C61"/>
            </a:solidFill>
          </p:spPr>
          <p:txBody>
            <a:bodyPr wrap="square" lIns="0" tIns="0" rIns="0" bIns="0" rtlCol="0"/>
            <a:lstStyle/>
            <a:p>
              <a:endParaRPr sz="4035"/>
            </a:p>
          </p:txBody>
        </p:sp>
      </p:grpSp>
      <p:sp>
        <p:nvSpPr>
          <p:cNvPr id="5" name="object 5"/>
          <p:cNvSpPr txBox="1">
            <a:spLocks noGrp="1"/>
          </p:cNvSpPr>
          <p:nvPr>
            <p:ph type="title"/>
          </p:nvPr>
        </p:nvSpPr>
        <p:spPr>
          <a:xfrm>
            <a:off x="9664981" y="4577056"/>
            <a:ext cx="5441605" cy="2430428"/>
          </a:xfrm>
          <a:prstGeom prst="rect">
            <a:avLst/>
          </a:prstGeom>
        </p:spPr>
        <p:txBody>
          <a:bodyPr vert="horz" wrap="square" lIns="0" tIns="209950" rIns="0" bIns="0" rtlCol="0">
            <a:spAutoFit/>
          </a:bodyPr>
          <a:lstStyle/>
          <a:p>
            <a:pPr marL="19000">
              <a:spcBef>
                <a:spcPts val="1653"/>
              </a:spcBef>
            </a:pPr>
            <a:r>
              <a:rPr sz="6583" spc="-7" dirty="0" err="1">
                <a:solidFill>
                  <a:srgbClr val="FDFFFF"/>
                </a:solidFill>
                <a:latin typeface="Calibri"/>
                <a:cs typeface="Calibri"/>
              </a:rPr>
              <a:t>Дяку</a:t>
            </a:r>
            <a:r>
              <a:rPr lang="uk-UA" sz="6583" spc="-7" dirty="0" err="1">
                <a:solidFill>
                  <a:srgbClr val="FDFFFF"/>
                </a:solidFill>
                <a:latin typeface="Calibri"/>
                <a:cs typeface="Calibri"/>
              </a:rPr>
              <a:t>ємо</a:t>
            </a:r>
            <a:endParaRPr sz="6583" dirty="0">
              <a:latin typeface="Calibri"/>
              <a:cs typeface="Calibri"/>
            </a:endParaRPr>
          </a:p>
          <a:p>
            <a:pPr marL="19000">
              <a:spcBef>
                <a:spcPts val="1504"/>
              </a:spcBef>
            </a:pPr>
            <a:r>
              <a:rPr sz="6583" dirty="0" err="1">
                <a:solidFill>
                  <a:srgbClr val="FDFFFF"/>
                </a:solidFill>
                <a:latin typeface="Calibri"/>
                <a:cs typeface="Calibri"/>
              </a:rPr>
              <a:t>за</a:t>
            </a:r>
            <a:r>
              <a:rPr sz="6583" spc="-52" dirty="0">
                <a:solidFill>
                  <a:srgbClr val="FDFFFF"/>
                </a:solidFill>
                <a:latin typeface="Calibri"/>
                <a:cs typeface="Calibri"/>
              </a:rPr>
              <a:t> </a:t>
            </a:r>
            <a:r>
              <a:rPr lang="uk-UA" sz="6583" dirty="0">
                <a:solidFill>
                  <a:srgbClr val="FDFFFF"/>
                </a:solidFill>
                <a:latin typeface="Calibri"/>
                <a:cs typeface="Calibri"/>
              </a:rPr>
              <a:t>В</a:t>
            </a:r>
            <a:r>
              <a:rPr sz="6583" dirty="0" err="1">
                <a:solidFill>
                  <a:srgbClr val="FDFFFF"/>
                </a:solidFill>
                <a:latin typeface="Calibri"/>
                <a:cs typeface="Calibri"/>
              </a:rPr>
              <a:t>аш</a:t>
            </a:r>
            <a:r>
              <a:rPr lang="uk-UA" sz="6583" dirty="0">
                <a:solidFill>
                  <a:srgbClr val="FDFFFF"/>
                </a:solidFill>
                <a:latin typeface="Calibri"/>
                <a:cs typeface="Calibri"/>
              </a:rPr>
              <a:t>у</a:t>
            </a:r>
            <a:r>
              <a:rPr sz="6583" spc="-52" dirty="0">
                <a:solidFill>
                  <a:srgbClr val="FDFFFF"/>
                </a:solidFill>
                <a:latin typeface="Calibri"/>
                <a:cs typeface="Calibri"/>
              </a:rPr>
              <a:t> </a:t>
            </a:r>
            <a:r>
              <a:rPr lang="uk-UA" sz="6583" spc="-7" dirty="0">
                <a:solidFill>
                  <a:srgbClr val="FDFFFF"/>
                </a:solidFill>
                <a:latin typeface="Calibri"/>
                <a:cs typeface="Calibri"/>
              </a:rPr>
              <a:t>увагу</a:t>
            </a:r>
            <a:r>
              <a:rPr sz="6583" spc="-7" dirty="0">
                <a:solidFill>
                  <a:srgbClr val="FDFFFF"/>
                </a:solidFill>
                <a:latin typeface="Calibri"/>
                <a:cs typeface="Calibri"/>
              </a:rPr>
              <a:t>!</a:t>
            </a:r>
            <a:endParaRPr sz="6583" dirty="0">
              <a:latin typeface="Calibri"/>
              <a:cs typeface="Calibri"/>
            </a:endParaRPr>
          </a:p>
        </p:txBody>
      </p:sp>
      <p:pic>
        <p:nvPicPr>
          <p:cNvPr id="7" name="Рисунок 6"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id="{10C123F7-9F69-F904-C529-8CED35881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90" y="8436010"/>
            <a:ext cx="1888107" cy="16288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50918" y="624910"/>
            <a:ext cx="16527482" cy="8391296"/>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9950" rIns="0" bIns="0" rtlCol="0">
            <a:spAutoFit/>
          </a:bodyPr>
          <a:lstStyle/>
          <a:p>
            <a:pPr algn="ctr"/>
            <a:r>
              <a:rPr lang="uk-UA" b="1" dirty="0">
                <a:latin typeface="Times New Roman" pitchFamily="18" charset="0"/>
                <a:cs typeface="Times New Roman" pitchFamily="18" charset="0"/>
              </a:rPr>
              <a:t>1. Правове регулювання.</a:t>
            </a:r>
            <a:br>
              <a:rPr lang="uk-UA" b="1" dirty="0">
                <a:latin typeface="Times New Roman" pitchFamily="18" charset="0"/>
                <a:cs typeface="Times New Roman" pitchFamily="18" charset="0"/>
              </a:rPr>
            </a:br>
            <a:br>
              <a:rPr lang="uk-UA" sz="4800" b="1" dirty="0">
                <a:cs typeface="Times New Roman" pitchFamily="18" charset="0"/>
              </a:rPr>
            </a:br>
            <a:r>
              <a:rPr lang="uk-UA" sz="2800" b="1" dirty="0"/>
              <a:t>Основним законом держави</a:t>
            </a:r>
            <a:r>
              <a:rPr lang="uk-UA" sz="2800" dirty="0"/>
              <a:t> - </a:t>
            </a:r>
            <a:r>
              <a:rPr lang="uk-UA" sz="2800" b="1" dirty="0"/>
              <a:t>Конституцією України</a:t>
            </a:r>
            <a:r>
              <a:rPr lang="uk-UA" sz="2800" dirty="0"/>
              <a:t> передбачено, що </a:t>
            </a:r>
            <a:r>
              <a:rPr lang="uk-UA" sz="2800" b="1" dirty="0"/>
              <a:t>виключно законами</a:t>
            </a:r>
            <a:r>
              <a:rPr lang="uk-UA" sz="2800" dirty="0"/>
              <a:t> України визначаються </a:t>
            </a:r>
            <a:r>
              <a:rPr lang="uk-UA" sz="2800" b="1" dirty="0"/>
              <a:t>організація та діяльність </a:t>
            </a:r>
            <a:r>
              <a:rPr lang="uk-UA" sz="2800" dirty="0"/>
              <a:t>нотаріату (</a:t>
            </a:r>
            <a:r>
              <a:rPr lang="uk-UA" sz="2800" i="1" dirty="0"/>
              <a:t>пункт 14 частини першої статті 92)</a:t>
            </a:r>
            <a:r>
              <a:rPr lang="uk-UA" sz="2800" dirty="0"/>
              <a:t>, як інституції.</a:t>
            </a:r>
            <a:br>
              <a:rPr lang="uk-UA" sz="2800" dirty="0"/>
            </a:br>
            <a:r>
              <a:rPr lang="uk-UA" sz="2800" dirty="0"/>
              <a:t>Таким законом є </a:t>
            </a:r>
            <a:r>
              <a:rPr lang="uk-UA" sz="2800" b="1" dirty="0"/>
              <a:t>Закон України «ПРО НОТАРІАТ»</a:t>
            </a:r>
            <a:r>
              <a:rPr lang="uk-UA" sz="2800" dirty="0"/>
              <a:t> від </a:t>
            </a:r>
            <a:r>
              <a:rPr lang="ru-RU" sz="2800" dirty="0"/>
              <a:t>2 </a:t>
            </a:r>
            <a:r>
              <a:rPr lang="ru-RU" sz="2800" dirty="0" err="1"/>
              <a:t>вересня</a:t>
            </a:r>
            <a:r>
              <a:rPr lang="ru-RU" sz="2800" dirty="0"/>
              <a:t> 1993 </a:t>
            </a:r>
            <a:r>
              <a:rPr lang="ru-RU" sz="2800" dirty="0" err="1"/>
              <a:t>р</a:t>
            </a:r>
            <a:r>
              <a:rPr lang="uk-UA" sz="2800" dirty="0"/>
              <a:t>. </a:t>
            </a:r>
            <a:r>
              <a:rPr lang="ru-RU" sz="2800" dirty="0"/>
              <a:t>№3425-XII</a:t>
            </a:r>
            <a:br>
              <a:rPr lang="uk-UA" sz="2800" dirty="0"/>
            </a:br>
            <a:r>
              <a:rPr lang="uk-UA" sz="2800" u="sng" dirty="0">
                <a:hlinkClick r:id="rId2"/>
              </a:rPr>
              <a:t>https://zakon.rada.gov.ua/laws/show/3425-12#Text</a:t>
            </a:r>
            <a:br>
              <a:rPr lang="uk-UA" sz="2800" dirty="0"/>
            </a:br>
            <a:r>
              <a:rPr lang="uk-UA" sz="2800" dirty="0"/>
              <a:t>Закон регулює організацію та діяльність нотаріату, а також нотаріальну процедуру. </a:t>
            </a:r>
            <a:br>
              <a:rPr lang="uk-UA" sz="2800" dirty="0"/>
            </a:br>
            <a:br>
              <a:rPr lang="uk-UA" sz="2800" dirty="0"/>
            </a:br>
            <a:r>
              <a:rPr lang="uk-UA" sz="2800" b="1" dirty="0"/>
              <a:t>Основними підзаконними нормативно-правовими актами</a:t>
            </a:r>
            <a:r>
              <a:rPr lang="uk-UA" sz="2800" dirty="0"/>
              <a:t>, </a:t>
            </a:r>
            <a:br>
              <a:rPr lang="uk-UA" sz="2800" dirty="0"/>
            </a:br>
            <a:r>
              <a:rPr lang="uk-UA" sz="2800" dirty="0"/>
              <a:t>що регулюють порядок вчинення нотаріальних дій та ведення діловодства, є: </a:t>
            </a:r>
            <a:br>
              <a:rPr lang="uk-UA" sz="2800" dirty="0"/>
            </a:br>
            <a:r>
              <a:rPr lang="uk-UA" sz="2800" b="1" dirty="0"/>
              <a:t>Порядок</a:t>
            </a:r>
            <a:r>
              <a:rPr lang="uk-UA" sz="2800" dirty="0"/>
              <a:t>, затверджений </a:t>
            </a:r>
            <a:r>
              <a:rPr lang="ru-RU" sz="2800" dirty="0"/>
              <a:t>Наказ</a:t>
            </a:r>
            <a:r>
              <a:rPr lang="uk-UA" sz="2800" dirty="0"/>
              <a:t>ом</a:t>
            </a:r>
            <a:r>
              <a:rPr lang="ru-RU" sz="2800" dirty="0"/>
              <a:t> </a:t>
            </a:r>
            <a:r>
              <a:rPr lang="ru-RU" sz="2800" dirty="0" err="1"/>
              <a:t>Міністерства</a:t>
            </a:r>
            <a:r>
              <a:rPr lang="ru-RU" sz="2800" dirty="0"/>
              <a:t> </a:t>
            </a:r>
            <a:r>
              <a:rPr lang="ru-RU" sz="2800" dirty="0" err="1"/>
              <a:t>юстиції</a:t>
            </a:r>
            <a:r>
              <a:rPr lang="ru-RU" sz="2800" dirty="0"/>
              <a:t> </a:t>
            </a:r>
            <a:r>
              <a:rPr lang="ru-RU" sz="2800" dirty="0" err="1"/>
              <a:t>України</a:t>
            </a:r>
            <a:r>
              <a:rPr lang="ru-RU" sz="2800" dirty="0"/>
              <a:t> 22.02.2012  № 296/5</a:t>
            </a:r>
            <a:br>
              <a:rPr lang="uk-UA" sz="2800" dirty="0"/>
            </a:br>
            <a:r>
              <a:rPr lang="uk-UA" sz="2800" u="sng" dirty="0">
                <a:hlinkClick r:id="rId3"/>
              </a:rPr>
              <a:t>https://zakon.rada.gov.ua/laws/show/z0282-12#Text</a:t>
            </a:r>
            <a:r>
              <a:rPr lang="uk-UA" sz="2800" dirty="0"/>
              <a:t> </a:t>
            </a:r>
            <a:br>
              <a:rPr lang="uk-UA" sz="2800" dirty="0"/>
            </a:br>
            <a:r>
              <a:rPr lang="uk-UA" sz="2800" dirty="0"/>
              <a:t>(детально регулює порядок вчинення нотаріальної дії)</a:t>
            </a:r>
            <a:br>
              <a:rPr lang="uk-UA" sz="2800" dirty="0"/>
            </a:br>
            <a:r>
              <a:rPr lang="uk-UA" sz="2800" b="1" dirty="0"/>
              <a:t>Правила</a:t>
            </a:r>
            <a:r>
              <a:rPr lang="uk-UA" sz="2800" dirty="0"/>
              <a:t>, затверджені </a:t>
            </a:r>
            <a:r>
              <a:rPr lang="ru-RU" sz="2800" b="1" dirty="0"/>
              <a:t>Наказ</a:t>
            </a:r>
            <a:r>
              <a:rPr lang="uk-UA" sz="2800" dirty="0"/>
              <a:t>ом </a:t>
            </a:r>
            <a:r>
              <a:rPr lang="ru-RU" sz="2800" b="1" dirty="0" err="1"/>
              <a:t>Міністерства</a:t>
            </a:r>
            <a:r>
              <a:rPr lang="ru-RU" sz="2800" b="1" dirty="0"/>
              <a:t> </a:t>
            </a:r>
            <a:r>
              <a:rPr lang="ru-RU" sz="2800" b="1" dirty="0" err="1"/>
              <a:t>юстиції</a:t>
            </a:r>
            <a:r>
              <a:rPr lang="ru-RU" sz="2800" b="1" dirty="0"/>
              <a:t> </a:t>
            </a:r>
            <a:r>
              <a:rPr lang="ru-RU" sz="2800" b="1" dirty="0" err="1"/>
              <a:t>України</a:t>
            </a:r>
            <a:r>
              <a:rPr lang="ru-RU" sz="2800" dirty="0"/>
              <a:t> </a:t>
            </a:r>
            <a:r>
              <a:rPr lang="ru-RU" sz="2800" b="1" dirty="0"/>
              <a:t>22.12.2010  № 3253/5</a:t>
            </a:r>
            <a:br>
              <a:rPr lang="uk-UA" sz="2800" dirty="0"/>
            </a:br>
            <a:r>
              <a:rPr lang="uk-UA" sz="2800" u="sng" dirty="0">
                <a:hlinkClick r:id="rId4"/>
              </a:rPr>
              <a:t>https://zakon.rada.gov.ua/laws/show/z1318-10#Text</a:t>
            </a:r>
            <a:r>
              <a:rPr lang="uk-UA" sz="2800" dirty="0"/>
              <a:t> (містять чітко регламентовані форми </a:t>
            </a:r>
            <a:r>
              <a:rPr lang="uk-UA" sz="2800" dirty="0" err="1"/>
              <a:t>посвідчувальних</a:t>
            </a:r>
            <a:r>
              <a:rPr lang="uk-UA" sz="2800" dirty="0"/>
              <a:t> написів та свідоцтв, саме в них польські колеги зможуть знайти їх форми).</a:t>
            </a:r>
            <a:br>
              <a:rPr lang="uk-UA" sz="1400" dirty="0"/>
            </a:br>
            <a:endParaRPr lang="uk-UA" sz="1400" dirty="0">
              <a:latin typeface="Times New Roman" pitchFamily="18" charset="0"/>
              <a:cs typeface="Times New Roman" pitchFamily="18" charset="0"/>
            </a:endParaRPr>
          </a:p>
        </p:txBody>
      </p:sp>
      <p:sp>
        <p:nvSpPr>
          <p:cNvPr id="46" name="object 46"/>
          <p:cNvSpPr txBox="1"/>
          <p:nvPr/>
        </p:nvSpPr>
        <p:spPr>
          <a:xfrm>
            <a:off x="16530259" y="9898570"/>
            <a:ext cx="228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2</a:t>
            </a:fld>
            <a:endParaRPr sz="1795">
              <a:latin typeface="Palatino Linotype"/>
              <a:cs typeface="Palatino Linotype"/>
            </a:endParaRPr>
          </a:p>
        </p:txBody>
      </p:sp>
      <p:pic>
        <p:nvPicPr>
          <p:cNvPr id="47" name="Рисунок 46"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id="{10C123F7-9F69-F904-C529-8CED358812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0918" y="8094009"/>
            <a:ext cx="1888107" cy="16288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50918" y="624910"/>
            <a:ext cx="16527482" cy="8637889"/>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9950" rIns="0" bIns="0" rtlCol="0">
            <a:spAutoFit/>
          </a:bodyPr>
          <a:lstStyle/>
          <a:p>
            <a:r>
              <a:rPr lang="uk-UA" sz="2800" b="1" i="1" dirty="0"/>
              <a:t>Наводимо для польських колег з інформаційною метою важливі кодекси та закони України, які найчастіше використовує нотаріус у роботі</a:t>
            </a:r>
            <a:br>
              <a:rPr lang="uk-UA" sz="2800" dirty="0"/>
            </a:br>
            <a:r>
              <a:rPr lang="uk-UA" sz="2800" i="1" dirty="0"/>
              <a:t> </a:t>
            </a:r>
            <a:br>
              <a:rPr lang="uk-UA" sz="2800" dirty="0"/>
            </a:br>
            <a:r>
              <a:rPr lang="uk-UA" sz="2800" b="1" i="1" dirty="0"/>
              <a:t>Основні кодекси:</a:t>
            </a:r>
            <a:br>
              <a:rPr lang="uk-UA" sz="2800" dirty="0"/>
            </a:br>
            <a:r>
              <a:rPr lang="uk-UA" sz="2800" i="1" dirty="0"/>
              <a:t>Цивільний кодекс України</a:t>
            </a:r>
            <a:br>
              <a:rPr lang="uk-UA" sz="2800" dirty="0"/>
            </a:br>
            <a:r>
              <a:rPr lang="uk-UA" sz="2800" i="1" u="sng" dirty="0">
                <a:hlinkClick r:id="rId2"/>
              </a:rPr>
              <a:t>https://zakon.rada.gov.ua/laws/show/435-15</a:t>
            </a:r>
            <a:br>
              <a:rPr lang="uk-UA" sz="2800" dirty="0"/>
            </a:br>
            <a:r>
              <a:rPr lang="uk-UA" sz="2800" i="1" dirty="0"/>
              <a:t>Сімейний кодекс України</a:t>
            </a:r>
            <a:br>
              <a:rPr lang="uk-UA" sz="2800" dirty="0"/>
            </a:br>
            <a:r>
              <a:rPr lang="uk-UA" sz="2800" i="1" u="sng" dirty="0">
                <a:hlinkClick r:id="rId3"/>
              </a:rPr>
              <a:t>https://zakon.rada.gov.ua/laws/show/2947-14#Text</a:t>
            </a:r>
            <a:br>
              <a:rPr lang="uk-UA" sz="2800" dirty="0"/>
            </a:br>
            <a:r>
              <a:rPr lang="uk-UA" sz="2800" i="1" dirty="0"/>
              <a:t>Земельний кодекс України</a:t>
            </a:r>
            <a:br>
              <a:rPr lang="uk-UA" sz="2800" dirty="0"/>
            </a:br>
            <a:r>
              <a:rPr lang="uk-UA" sz="2800" i="1" u="sng" dirty="0">
                <a:hlinkClick r:id="rId4"/>
              </a:rPr>
              <a:t>https://zakon.rada.gov.ua/laws/show/2768-14#Text</a:t>
            </a:r>
            <a:br>
              <a:rPr lang="uk-UA" sz="2800" dirty="0"/>
            </a:br>
            <a:r>
              <a:rPr lang="uk-UA" sz="2800" i="1" dirty="0"/>
              <a:t>Господарський кодекс України</a:t>
            </a:r>
            <a:br>
              <a:rPr lang="uk-UA" sz="2800" dirty="0"/>
            </a:br>
            <a:r>
              <a:rPr lang="uk-UA" sz="2800" i="1" u="sng" dirty="0">
                <a:hlinkClick r:id="rId5"/>
              </a:rPr>
              <a:t>https://zakon.rada.gov.ua/laws/show/436-15#Text</a:t>
            </a:r>
            <a:br>
              <a:rPr lang="uk-UA" sz="2800" dirty="0"/>
            </a:br>
            <a:r>
              <a:rPr lang="uk-UA" sz="2800" i="1" dirty="0"/>
              <a:t>Житловий кодекс України</a:t>
            </a:r>
            <a:br>
              <a:rPr lang="uk-UA" sz="2800" dirty="0"/>
            </a:br>
            <a:r>
              <a:rPr lang="uk-UA" sz="2800" i="1" dirty="0">
                <a:hlinkClick r:id="rId6"/>
              </a:rPr>
              <a:t>https://zakon.rada.gov.ua/laws/show/5464-10#Text</a:t>
            </a:r>
            <a:br>
              <a:rPr lang="uk-UA" sz="2800" i="1" dirty="0"/>
            </a:br>
            <a:r>
              <a:rPr lang="uk-UA" sz="2800" i="1" dirty="0"/>
              <a:t>Кодекс України з процедур банкрутства</a:t>
            </a:r>
            <a:br>
              <a:rPr lang="uk-UA" sz="2800" dirty="0"/>
            </a:br>
            <a:r>
              <a:rPr lang="uk-UA" sz="2800" i="1" u="sng" dirty="0">
                <a:hlinkClick r:id="rId7"/>
              </a:rPr>
              <a:t>https://zakon.rada.gov.ua/laws/show/2597-19#Text</a:t>
            </a:r>
            <a:br>
              <a:rPr lang="uk-UA" sz="2800" dirty="0"/>
            </a:br>
            <a:r>
              <a:rPr lang="uk-UA" sz="2800" i="1" dirty="0"/>
              <a:t>Податковий кодекс України</a:t>
            </a:r>
            <a:br>
              <a:rPr lang="uk-UA" sz="2800" dirty="0"/>
            </a:br>
            <a:r>
              <a:rPr lang="uk-UA" sz="2800" i="1" u="sng" dirty="0">
                <a:hlinkClick r:id="rId8"/>
              </a:rPr>
              <a:t>https://zakon.rada.gov.ua/laws/show/2755-17#Text</a:t>
            </a:r>
            <a:br>
              <a:rPr lang="uk-UA" sz="2800" dirty="0"/>
            </a:br>
            <a:r>
              <a:rPr lang="uk-UA" sz="2800" i="1" dirty="0"/>
              <a:t>та інші.</a:t>
            </a:r>
            <a:br>
              <a:rPr lang="uk-UA" dirty="0"/>
            </a:br>
            <a:br>
              <a:rPr lang="uk-UA" sz="1400" dirty="0"/>
            </a:br>
            <a:endParaRPr lang="uk-UA" sz="1400" dirty="0">
              <a:latin typeface="Times New Roman" pitchFamily="18" charset="0"/>
              <a:cs typeface="Times New Roman" pitchFamily="18" charset="0"/>
            </a:endParaRPr>
          </a:p>
        </p:txBody>
      </p:sp>
      <p:sp>
        <p:nvSpPr>
          <p:cNvPr id="46" name="object 46"/>
          <p:cNvSpPr txBox="1"/>
          <p:nvPr/>
        </p:nvSpPr>
        <p:spPr>
          <a:xfrm>
            <a:off x="16530259" y="9898570"/>
            <a:ext cx="228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3</a:t>
            </a:fld>
            <a:endParaRPr sz="1795">
              <a:latin typeface="Palatino Linotype"/>
              <a:cs typeface="Palatino Linotype"/>
            </a:endParaRPr>
          </a:p>
        </p:txBody>
      </p:sp>
      <p:pic>
        <p:nvPicPr>
          <p:cNvPr id="47" name="Рисунок 46"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id="{10C123F7-9F69-F904-C529-8CED3588124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0918" y="8094009"/>
            <a:ext cx="1888107" cy="16288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50918" y="624910"/>
            <a:ext cx="16527482" cy="9190027"/>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9950" rIns="0" bIns="0" rtlCol="0">
            <a:spAutoFit/>
          </a:bodyPr>
          <a:lstStyle/>
          <a:p>
            <a:r>
              <a:rPr lang="uk-UA" sz="2000" b="1" i="1" dirty="0"/>
              <a:t>Важливі закони</a:t>
            </a:r>
            <a:br>
              <a:rPr lang="uk-UA" sz="2000" dirty="0"/>
            </a:br>
            <a:r>
              <a:rPr lang="uk-UA" sz="2000" b="1" i="1" dirty="0"/>
              <a:t>1</a:t>
            </a:r>
            <a:r>
              <a:rPr lang="uk-UA" sz="2000" i="1" dirty="0"/>
              <a:t>. </a:t>
            </a:r>
            <a:r>
              <a:rPr lang="uk-UA" sz="2000" b="1" i="1" dirty="0"/>
              <a:t>Закон України «</a:t>
            </a:r>
            <a:r>
              <a:rPr lang="ru-RU" sz="2000" b="1" i="1" dirty="0"/>
              <a:t>Про </a:t>
            </a:r>
            <a:r>
              <a:rPr lang="ru-RU" sz="2000" b="1" i="1" dirty="0" err="1"/>
              <a:t>забезпечення</a:t>
            </a:r>
            <a:r>
              <a:rPr lang="ru-RU" sz="2000" b="1" i="1" dirty="0"/>
              <a:t> прав </a:t>
            </a:r>
            <a:r>
              <a:rPr lang="ru-RU" sz="2000" b="1" i="1" dirty="0" err="1"/>
              <a:t>і</a:t>
            </a:r>
            <a:r>
              <a:rPr lang="ru-RU" sz="2000" b="1" i="1" dirty="0"/>
              <a:t> свобод </a:t>
            </a:r>
            <a:r>
              <a:rPr lang="ru-RU" sz="2000" b="1" i="1" dirty="0" err="1"/>
              <a:t>громадян</a:t>
            </a:r>
            <a:r>
              <a:rPr lang="ru-RU" sz="2000" b="1" i="1" dirty="0"/>
              <a:t> та </a:t>
            </a:r>
            <a:r>
              <a:rPr lang="ru-RU" sz="2000" b="1" i="1" dirty="0" err="1"/>
              <a:t>правовий</a:t>
            </a:r>
            <a:r>
              <a:rPr lang="ru-RU" sz="2000" b="1" i="1" dirty="0"/>
              <a:t> режим на </a:t>
            </a:r>
            <a:r>
              <a:rPr lang="ru-RU" sz="2000" b="1" i="1" dirty="0" err="1"/>
              <a:t>тимчасово</a:t>
            </a:r>
            <a:r>
              <a:rPr lang="ru-RU" sz="2000" b="1" i="1" dirty="0"/>
              <a:t> </a:t>
            </a:r>
            <a:r>
              <a:rPr lang="ru-RU" sz="2000" b="1" i="1" dirty="0" err="1"/>
              <a:t>окупованій</a:t>
            </a:r>
            <a:r>
              <a:rPr lang="ru-RU" sz="2000" b="1" i="1" dirty="0"/>
              <a:t> </a:t>
            </a:r>
            <a:r>
              <a:rPr lang="ru-RU" sz="2000" b="1" i="1" dirty="0" err="1"/>
              <a:t>території</a:t>
            </a:r>
            <a:r>
              <a:rPr lang="ru-RU" sz="2000" b="1" i="1" dirty="0"/>
              <a:t> </a:t>
            </a:r>
            <a:r>
              <a:rPr lang="ru-RU" sz="2000" b="1" i="1" dirty="0" err="1"/>
              <a:t>України</a:t>
            </a:r>
            <a:r>
              <a:rPr lang="uk-UA" sz="2000" b="1" i="1" dirty="0"/>
              <a:t>» </a:t>
            </a:r>
            <a:r>
              <a:rPr lang="ru-RU" sz="2000" i="1" dirty="0"/>
              <a:t>15 </a:t>
            </a:r>
            <a:r>
              <a:rPr lang="ru-RU" sz="2000" i="1" dirty="0" err="1"/>
              <a:t>квітня</a:t>
            </a:r>
            <a:r>
              <a:rPr lang="ru-RU" sz="2000" i="1" dirty="0"/>
              <a:t> 2014 року № 1207-VII</a:t>
            </a:r>
            <a:br>
              <a:rPr lang="uk-UA" sz="2000" dirty="0"/>
            </a:br>
            <a:r>
              <a:rPr lang="uk-UA" sz="2000" i="1" u="sng" dirty="0">
                <a:hlinkClick r:id="rId2"/>
              </a:rPr>
              <a:t>https://zakon.rada.gov.ua/laws/show/1207-18#Text</a:t>
            </a:r>
            <a:br>
              <a:rPr lang="uk-UA" sz="2000" dirty="0"/>
            </a:br>
            <a:r>
              <a:rPr lang="uk-UA" sz="2000" i="1" dirty="0"/>
              <a:t>2. </a:t>
            </a:r>
            <a:r>
              <a:rPr lang="uk-UA" sz="2000" b="1" i="1" dirty="0"/>
              <a:t>Закон України «Про компенсацію за пошкодження та знищення окремих категорій об’єктів нерухомого майна внаслідок бойових дій, терористичних актів, диверсій, спричинених збройною агресією Російської Федерації проти України, та Державний реєстр майна, пошкодженого та знищеного внаслідок бойових дій, терористичних актів, диверсій, спричинених збройною агресією </a:t>
            </a:r>
            <a:r>
              <a:rPr lang="ru-RU" sz="2000" b="1" i="1" dirty="0" err="1"/>
              <a:t>Російської</a:t>
            </a:r>
            <a:r>
              <a:rPr lang="ru-RU" sz="2000" b="1" i="1" dirty="0"/>
              <a:t> </a:t>
            </a:r>
            <a:r>
              <a:rPr lang="ru-RU" sz="2000" b="1" i="1" dirty="0" err="1"/>
              <a:t>Федерації</a:t>
            </a:r>
            <a:r>
              <a:rPr lang="ru-RU" sz="2000" b="1" i="1" dirty="0"/>
              <a:t> </a:t>
            </a:r>
            <a:r>
              <a:rPr lang="ru-RU" sz="2000" b="1" i="1" dirty="0" err="1"/>
              <a:t>проти</a:t>
            </a:r>
            <a:r>
              <a:rPr lang="ru-RU" sz="2000" b="1" i="1" dirty="0"/>
              <a:t> </a:t>
            </a:r>
            <a:r>
              <a:rPr lang="ru-RU" sz="2000" b="1" i="1" dirty="0" err="1"/>
              <a:t>України</a:t>
            </a:r>
            <a:r>
              <a:rPr lang="uk-UA" sz="2000" b="1" i="1" dirty="0"/>
              <a:t>» </a:t>
            </a:r>
            <a:r>
              <a:rPr lang="ru-RU" sz="2000" i="1" dirty="0"/>
              <a:t>23 лютого 2023 року № 2923-IX</a:t>
            </a:r>
            <a:br>
              <a:rPr lang="uk-UA" sz="2000" dirty="0"/>
            </a:br>
            <a:r>
              <a:rPr lang="uk-UA" sz="2000" i="1" u="sng" dirty="0">
                <a:hlinkClick r:id="rId3"/>
              </a:rPr>
              <a:t>https://zakon.rada.gov.ua/laws/show/2923-20#Text</a:t>
            </a:r>
            <a:br>
              <a:rPr lang="uk-UA" sz="2000" dirty="0"/>
            </a:br>
            <a:r>
              <a:rPr lang="uk-UA" sz="2000" i="1" dirty="0"/>
              <a:t>3. </a:t>
            </a:r>
            <a:r>
              <a:rPr lang="uk-UA" sz="2000" b="1" i="1" dirty="0"/>
              <a:t>Закон України «Про державну реєстрацію речових прав на нерухоме майно та їх обтяжень» </a:t>
            </a:r>
            <a:r>
              <a:rPr lang="ru-RU" sz="2000" i="1" dirty="0"/>
              <a:t>1 </a:t>
            </a:r>
            <a:r>
              <a:rPr lang="ru-RU" sz="2000" i="1" dirty="0" err="1"/>
              <a:t>липня</a:t>
            </a:r>
            <a:r>
              <a:rPr lang="ru-RU" sz="2000" i="1" dirty="0"/>
              <a:t> 2004 року № 1952-IV</a:t>
            </a:r>
            <a:br>
              <a:rPr lang="uk-UA" sz="2000" dirty="0"/>
            </a:br>
            <a:r>
              <a:rPr lang="uk-UA" sz="2000" i="1" u="sng" dirty="0">
                <a:hlinkClick r:id="rId4"/>
              </a:rPr>
              <a:t>https://zakon.rada.gov.ua/laws/show/1952-15#Text</a:t>
            </a:r>
            <a:br>
              <a:rPr lang="uk-UA" sz="2000" dirty="0"/>
            </a:br>
            <a:r>
              <a:rPr lang="uk-UA" sz="2000" i="1" dirty="0"/>
              <a:t>4. </a:t>
            </a:r>
            <a:r>
              <a:rPr lang="uk-UA" sz="2000" b="1" i="1" dirty="0"/>
              <a:t>Закон України «Про державну реєстрацію юридичних осіб, фізичних осіб - підприємців та громадських формувань» </a:t>
            </a:r>
            <a:r>
              <a:rPr lang="uk-UA" sz="2000" i="1" dirty="0"/>
              <a:t>15 травня 2003 року № 755-</a:t>
            </a:r>
            <a:r>
              <a:rPr lang="ru-RU" sz="2000" i="1" dirty="0"/>
              <a:t>IV</a:t>
            </a:r>
            <a:br>
              <a:rPr lang="uk-UA" sz="2000" dirty="0"/>
            </a:br>
            <a:r>
              <a:rPr lang="uk-UA" sz="2000" i="1" u="sng" dirty="0">
                <a:hlinkClick r:id="rId5"/>
              </a:rPr>
              <a:t>https://zakon.rada.gov.ua/laws/show/755-15#Text</a:t>
            </a:r>
            <a:br>
              <a:rPr lang="uk-UA" sz="2000" dirty="0"/>
            </a:br>
            <a:r>
              <a:rPr lang="uk-UA" sz="2000" i="1" dirty="0"/>
              <a:t>5. </a:t>
            </a:r>
            <a:r>
              <a:rPr lang="uk-UA" sz="2000" b="1" i="1" dirty="0"/>
              <a:t>Закон України «</a:t>
            </a:r>
            <a:r>
              <a:rPr lang="ru-RU" sz="2000" b="1" i="1" dirty="0"/>
              <a:t>Про </a:t>
            </a:r>
            <a:r>
              <a:rPr lang="ru-RU" sz="2000" b="1" i="1" dirty="0" err="1"/>
              <a:t>регулювання</a:t>
            </a:r>
            <a:r>
              <a:rPr lang="ru-RU" sz="2000" b="1" i="1" dirty="0"/>
              <a:t> </a:t>
            </a:r>
            <a:r>
              <a:rPr lang="ru-RU" sz="2000" b="1" i="1" dirty="0" err="1"/>
              <a:t>містобудівної</a:t>
            </a:r>
            <a:r>
              <a:rPr lang="ru-RU" sz="2000" b="1" i="1" dirty="0"/>
              <a:t> </a:t>
            </a:r>
            <a:r>
              <a:rPr lang="ru-RU" sz="2000" b="1" i="1" dirty="0" err="1"/>
              <a:t>діяльності</a:t>
            </a:r>
            <a:r>
              <a:rPr lang="uk-UA" sz="2000" b="1" i="1" dirty="0"/>
              <a:t>» </a:t>
            </a:r>
            <a:r>
              <a:rPr lang="ru-RU" sz="2000" i="1" dirty="0"/>
              <a:t>17 лютого 2011 року № 3038-VI</a:t>
            </a:r>
            <a:br>
              <a:rPr lang="uk-UA" sz="2000" dirty="0"/>
            </a:br>
            <a:r>
              <a:rPr lang="uk-UA" sz="2000" i="1" u="sng" dirty="0">
                <a:hlinkClick r:id="rId6"/>
              </a:rPr>
              <a:t>https://zakon.rada.gov.ua/laws/show/3038-VI#Text</a:t>
            </a:r>
            <a:br>
              <a:rPr lang="uk-UA" sz="2000" dirty="0"/>
            </a:br>
            <a:r>
              <a:rPr lang="uk-UA" sz="2000" i="1" dirty="0"/>
              <a:t>6. </a:t>
            </a:r>
            <a:r>
              <a:rPr lang="uk-UA" sz="2000" b="1" i="1" dirty="0"/>
              <a:t>Закон України «Про іпотеку» </a:t>
            </a:r>
            <a:r>
              <a:rPr lang="ru-RU" sz="2000" i="1" dirty="0"/>
              <a:t>5 </a:t>
            </a:r>
            <a:r>
              <a:rPr lang="ru-RU" sz="2000" i="1" dirty="0" err="1"/>
              <a:t>червня</a:t>
            </a:r>
            <a:r>
              <a:rPr lang="ru-RU" sz="2000" i="1" dirty="0"/>
              <a:t> 2003 року № 898-IV</a:t>
            </a:r>
            <a:br>
              <a:rPr lang="uk-UA" sz="2000" dirty="0"/>
            </a:br>
            <a:r>
              <a:rPr lang="uk-UA" sz="2000" i="1" u="sng" dirty="0">
                <a:hlinkClick r:id="rId7"/>
              </a:rPr>
              <a:t>https://zakon.rada.gov.ua/laws/show/898-15#Text</a:t>
            </a:r>
            <a:br>
              <a:rPr lang="uk-UA" sz="2000" dirty="0"/>
            </a:br>
            <a:r>
              <a:rPr lang="uk-UA" sz="2000" i="1" dirty="0"/>
              <a:t>7. </a:t>
            </a:r>
            <a:r>
              <a:rPr lang="uk-UA" sz="2000" b="1" i="1" dirty="0"/>
              <a:t>Закон України «Про санкції» </a:t>
            </a:r>
            <a:r>
              <a:rPr lang="ru-RU" sz="2000" b="1" i="1" dirty="0"/>
              <a:t>14 </a:t>
            </a:r>
            <a:r>
              <a:rPr lang="ru-RU" sz="2000" b="1" i="1" dirty="0" err="1"/>
              <a:t>серпня</a:t>
            </a:r>
            <a:r>
              <a:rPr lang="ru-RU" sz="2000" b="1" i="1" dirty="0"/>
              <a:t> 2014 </a:t>
            </a:r>
            <a:r>
              <a:rPr lang="ru-RU" sz="2000" b="1" i="1" dirty="0" err="1"/>
              <a:t>року№</a:t>
            </a:r>
            <a:r>
              <a:rPr lang="ru-RU" sz="2000" b="1" i="1" dirty="0"/>
              <a:t> 1644-VII</a:t>
            </a:r>
            <a:br>
              <a:rPr lang="uk-UA" sz="2000" dirty="0"/>
            </a:br>
            <a:r>
              <a:rPr lang="uk-UA" sz="2000" i="1" u="sng" dirty="0">
                <a:hlinkClick r:id="rId8"/>
              </a:rPr>
              <a:t>https://zakon.rada.gov.ua/laws/show/1644-18#Text</a:t>
            </a:r>
            <a:br>
              <a:rPr lang="uk-UA" sz="2000" dirty="0"/>
            </a:br>
            <a:r>
              <a:rPr lang="uk-UA" sz="2000" i="1" dirty="0"/>
              <a:t>8.</a:t>
            </a:r>
            <a:r>
              <a:rPr lang="uk-UA" sz="2000" b="1" i="1" dirty="0"/>
              <a:t> Закон України «Про запобігання та протидію легалізації (відмиванню) доходів, одержаних злочинним шляхом, фінансуванню тероризму та фінансуванню розповсюдження зброї масового знищення» </a:t>
            </a:r>
            <a:r>
              <a:rPr lang="uk-UA" sz="2000" i="1" dirty="0"/>
              <a:t> 6 грудня 2019 року № 361-</a:t>
            </a:r>
            <a:r>
              <a:rPr lang="ru-RU" sz="2000" i="1" dirty="0"/>
              <a:t>IX</a:t>
            </a:r>
            <a:br>
              <a:rPr lang="uk-UA" sz="2000" dirty="0"/>
            </a:br>
            <a:r>
              <a:rPr lang="uk-UA" sz="2000" i="1" u="sng" dirty="0">
                <a:hlinkClick r:id="rId9"/>
              </a:rPr>
              <a:t>https://zakon.rada.gov.ua/laws/show/361-20#Text</a:t>
            </a:r>
            <a:br>
              <a:rPr lang="uk-UA" sz="2000" dirty="0"/>
            </a:br>
            <a:r>
              <a:rPr lang="uk-UA" sz="2000" b="1" i="1" dirty="0"/>
              <a:t>А також, </a:t>
            </a:r>
            <a:r>
              <a:rPr lang="ru-RU" sz="2000" b="1" i="1" dirty="0"/>
              <a:t>ПЕРЕЛІК </a:t>
            </a:r>
            <a:r>
              <a:rPr lang="ru-RU" sz="2000" b="1" i="1" dirty="0" err="1"/>
              <a:t>територій</a:t>
            </a:r>
            <a:r>
              <a:rPr lang="ru-RU" sz="2000" b="1" i="1" dirty="0"/>
              <a:t>, на </a:t>
            </a:r>
            <a:r>
              <a:rPr lang="ru-RU" sz="2000" b="1" i="1" dirty="0" err="1"/>
              <a:t>яких</a:t>
            </a:r>
            <a:r>
              <a:rPr lang="ru-RU" sz="2000" b="1" i="1" dirty="0"/>
              <a:t> </a:t>
            </a:r>
            <a:r>
              <a:rPr lang="ru-RU" sz="2000" b="1" i="1" dirty="0" err="1"/>
              <a:t>ведуться</a:t>
            </a:r>
            <a:r>
              <a:rPr lang="ru-RU" sz="2000" b="1" i="1" dirty="0"/>
              <a:t> (</a:t>
            </a:r>
            <a:r>
              <a:rPr lang="ru-RU" sz="2000" b="1" i="1" dirty="0" err="1"/>
              <a:t>велися</a:t>
            </a:r>
            <a:r>
              <a:rPr lang="ru-RU" sz="2000" b="1" i="1" dirty="0"/>
              <a:t>) </a:t>
            </a:r>
            <a:r>
              <a:rPr lang="ru-RU" sz="2000" b="1" i="1" dirty="0" err="1"/>
              <a:t>бойові</a:t>
            </a:r>
            <a:r>
              <a:rPr lang="ru-RU" sz="2000" b="1" i="1" dirty="0"/>
              <a:t> </a:t>
            </a:r>
            <a:r>
              <a:rPr lang="ru-RU" sz="2000" b="1" i="1" dirty="0" err="1"/>
              <a:t>дії</a:t>
            </a:r>
            <a:r>
              <a:rPr lang="ru-RU" sz="2000" b="1" i="1" dirty="0"/>
              <a:t> </a:t>
            </a:r>
            <a:r>
              <a:rPr lang="ru-RU" sz="2000" b="1" i="1" dirty="0" err="1"/>
              <a:t>або</a:t>
            </a:r>
            <a:r>
              <a:rPr lang="ru-RU" sz="2000" b="1" i="1" dirty="0"/>
              <a:t> </a:t>
            </a:r>
            <a:r>
              <a:rPr lang="ru-RU" sz="2000" b="1" i="1" dirty="0" err="1"/>
              <a:t>тимчасово</a:t>
            </a:r>
            <a:r>
              <a:rPr lang="ru-RU" sz="2000" b="1" i="1" dirty="0"/>
              <a:t> </a:t>
            </a:r>
            <a:r>
              <a:rPr lang="ru-RU" sz="2000" b="1" i="1" dirty="0" err="1"/>
              <a:t>окупованих</a:t>
            </a:r>
            <a:r>
              <a:rPr lang="ru-RU" sz="2000" b="1" i="1" dirty="0"/>
              <a:t> </a:t>
            </a:r>
            <a:r>
              <a:rPr lang="ru-RU" sz="2000" b="1" i="1" dirty="0" err="1"/>
              <a:t>Російською</a:t>
            </a:r>
            <a:r>
              <a:rPr lang="ru-RU" sz="2000" b="1" i="1" dirty="0"/>
              <a:t> </a:t>
            </a:r>
            <a:r>
              <a:rPr lang="ru-RU" sz="2000" b="1" i="1" dirty="0" err="1"/>
              <a:t>Федерацією</a:t>
            </a:r>
            <a:r>
              <a:rPr lang="uk-UA" sz="2000" b="1" i="1" dirty="0"/>
              <a:t>, </a:t>
            </a:r>
            <a:r>
              <a:rPr lang="uk-UA" sz="2000" b="1" i="1" dirty="0" err="1"/>
              <a:t>затв</a:t>
            </a:r>
            <a:r>
              <a:rPr lang="uk-UA" sz="2000" b="1" i="1" dirty="0"/>
              <a:t>. </a:t>
            </a:r>
            <a:r>
              <a:rPr lang="ru-RU" sz="2000" b="1" i="1" dirty="0"/>
              <a:t>Наказ</a:t>
            </a:r>
            <a:r>
              <a:rPr lang="uk-UA" sz="2000" b="1" i="1" dirty="0"/>
              <a:t>ом </a:t>
            </a:r>
            <a:r>
              <a:rPr lang="ru-RU" sz="2000" b="1" i="1" dirty="0" err="1"/>
              <a:t>Міністерства</a:t>
            </a:r>
            <a:r>
              <a:rPr lang="ru-RU" sz="2000" b="1" i="1" dirty="0"/>
              <a:t> </a:t>
            </a:r>
            <a:r>
              <a:rPr lang="ru-RU" sz="2000" b="1" i="1" dirty="0" err="1"/>
              <a:t>з</a:t>
            </a:r>
            <a:r>
              <a:rPr lang="ru-RU" sz="2000" b="1" i="1" dirty="0"/>
              <a:t> </a:t>
            </a:r>
            <a:r>
              <a:rPr lang="ru-RU" sz="2000" b="1" i="1" dirty="0" err="1"/>
              <a:t>питань</a:t>
            </a:r>
            <a:r>
              <a:rPr lang="ru-RU" sz="2000" b="1" i="1" dirty="0"/>
              <a:t> </a:t>
            </a:r>
            <a:r>
              <a:rPr lang="ru-RU" sz="2000" b="1" i="1" dirty="0" err="1"/>
              <a:t>реінтеграції</a:t>
            </a:r>
            <a:r>
              <a:rPr lang="ru-RU" sz="2000" b="1" i="1" dirty="0"/>
              <a:t> </a:t>
            </a:r>
            <a:r>
              <a:rPr lang="ru-RU" sz="2000" b="1" i="1" dirty="0" err="1"/>
              <a:t>тимчасово</a:t>
            </a:r>
            <a:r>
              <a:rPr lang="ru-RU" sz="2000" b="1" i="1" dirty="0"/>
              <a:t> </a:t>
            </a:r>
            <a:r>
              <a:rPr lang="ru-RU" sz="2000" b="1" i="1" dirty="0" err="1"/>
              <a:t>окупованих</a:t>
            </a:r>
            <a:r>
              <a:rPr lang="ru-RU" sz="2000" b="1" i="1" dirty="0"/>
              <a:t> </a:t>
            </a:r>
            <a:r>
              <a:rPr lang="ru-RU" sz="2000" b="1" i="1" dirty="0" err="1"/>
              <a:t>територій</a:t>
            </a:r>
            <a:r>
              <a:rPr lang="ru-RU" sz="2000" b="1" i="1" dirty="0"/>
              <a:t> </a:t>
            </a:r>
            <a:r>
              <a:rPr lang="ru-RU" sz="2000" b="1" i="1" dirty="0" err="1"/>
              <a:t>України</a:t>
            </a:r>
            <a:r>
              <a:rPr lang="ru-RU" sz="2000" b="1" i="1" dirty="0"/>
              <a:t> 22 </a:t>
            </a:r>
            <a:r>
              <a:rPr lang="ru-RU" sz="2000" b="1" i="1" dirty="0" err="1"/>
              <a:t>грудня</a:t>
            </a:r>
            <a:r>
              <a:rPr lang="ru-RU" sz="2000" b="1" i="1" dirty="0"/>
              <a:t> 2022 року № 309</a:t>
            </a:r>
            <a:br>
              <a:rPr lang="uk-UA" sz="2000" dirty="0"/>
            </a:br>
            <a:r>
              <a:rPr lang="uk-UA" sz="2000" i="1" u="sng" dirty="0">
                <a:hlinkClick r:id="rId10"/>
              </a:rPr>
              <a:t>https://zakon.rada.gov.ua/laws/show/z1668-22#Text</a:t>
            </a:r>
            <a:r>
              <a:rPr lang="uk-UA" sz="2000" i="1" dirty="0"/>
              <a:t>.</a:t>
            </a:r>
            <a:br>
              <a:rPr lang="uk-UA" sz="2800" dirty="0"/>
            </a:br>
            <a:br>
              <a:rPr lang="uk-UA" dirty="0"/>
            </a:br>
            <a:br>
              <a:rPr lang="uk-UA" sz="1400" dirty="0"/>
            </a:br>
            <a:endParaRPr lang="uk-UA" sz="1400" dirty="0">
              <a:latin typeface="Times New Roman" pitchFamily="18" charset="0"/>
              <a:cs typeface="Times New Roman" pitchFamily="18" charset="0"/>
            </a:endParaRPr>
          </a:p>
        </p:txBody>
      </p:sp>
      <p:sp>
        <p:nvSpPr>
          <p:cNvPr id="46" name="object 46"/>
          <p:cNvSpPr txBox="1"/>
          <p:nvPr/>
        </p:nvSpPr>
        <p:spPr>
          <a:xfrm>
            <a:off x="16530259" y="9898570"/>
            <a:ext cx="228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4</a:t>
            </a:fld>
            <a:endParaRPr sz="1795">
              <a:latin typeface="Palatino Linotype"/>
              <a:cs typeface="Palatino Linotype"/>
            </a:endParaRPr>
          </a:p>
        </p:txBody>
      </p:sp>
      <p:pic>
        <p:nvPicPr>
          <p:cNvPr id="47" name="Рисунок 46"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id="{10C123F7-9F69-F904-C529-8CED3588124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0918" y="8094009"/>
            <a:ext cx="1888107" cy="16288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0918" y="556510"/>
            <a:ext cx="8221681" cy="851142"/>
          </a:xfrm>
          <a:prstGeom prst="rect">
            <a:avLst/>
          </a:prstGeom>
        </p:spPr>
        <p:txBody>
          <a:bodyPr vert="horz" wrap="square" lIns="0" tIns="19950" rIns="0" bIns="0" rtlCol="0">
            <a:spAutoFit/>
          </a:bodyPr>
          <a:lstStyle/>
          <a:p>
            <a:pPr marL="19000">
              <a:spcBef>
                <a:spcPts val="157"/>
              </a:spcBef>
            </a:pPr>
            <a:r>
              <a:rPr lang="uk-UA" sz="5400" b="1" dirty="0"/>
              <a:t>2. Нотаріуси в Україні</a:t>
            </a:r>
            <a:endParaRPr sz="5400" b="1" spc="-7" dirty="0"/>
          </a:p>
        </p:txBody>
      </p:sp>
      <p:sp>
        <p:nvSpPr>
          <p:cNvPr id="3" name="object 3"/>
          <p:cNvSpPr/>
          <p:nvPr/>
        </p:nvSpPr>
        <p:spPr>
          <a:xfrm>
            <a:off x="1676400" y="1472406"/>
            <a:ext cx="6172200" cy="5715000"/>
          </a:xfrm>
          <a:custGeom>
            <a:avLst/>
            <a:gdLst/>
            <a:ahLst/>
            <a:cxnLst/>
            <a:rect l="l" t="t" r="r" b="b"/>
            <a:pathLst>
              <a:path w="4612005" h="4610100">
                <a:moveTo>
                  <a:pt x="2305812" y="0"/>
                </a:moveTo>
                <a:lnTo>
                  <a:pt x="2257571" y="494"/>
                </a:lnTo>
                <a:lnTo>
                  <a:pt x="2209572" y="1971"/>
                </a:lnTo>
                <a:lnTo>
                  <a:pt x="2161823" y="4421"/>
                </a:lnTo>
                <a:lnTo>
                  <a:pt x="2114336" y="7834"/>
                </a:lnTo>
                <a:lnTo>
                  <a:pt x="2067119" y="12201"/>
                </a:lnTo>
                <a:lnTo>
                  <a:pt x="2020181" y="17512"/>
                </a:lnTo>
                <a:lnTo>
                  <a:pt x="1973533" y="23757"/>
                </a:lnTo>
                <a:lnTo>
                  <a:pt x="1927184" y="30927"/>
                </a:lnTo>
                <a:lnTo>
                  <a:pt x="1881144" y="39012"/>
                </a:lnTo>
                <a:lnTo>
                  <a:pt x="1835423" y="48003"/>
                </a:lnTo>
                <a:lnTo>
                  <a:pt x="1790029" y="57889"/>
                </a:lnTo>
                <a:lnTo>
                  <a:pt x="1744973" y="68662"/>
                </a:lnTo>
                <a:lnTo>
                  <a:pt x="1700265" y="80312"/>
                </a:lnTo>
                <a:lnTo>
                  <a:pt x="1655913" y="92828"/>
                </a:lnTo>
                <a:lnTo>
                  <a:pt x="1611928" y="106202"/>
                </a:lnTo>
                <a:lnTo>
                  <a:pt x="1568319" y="120424"/>
                </a:lnTo>
                <a:lnTo>
                  <a:pt x="1525096" y="135484"/>
                </a:lnTo>
                <a:lnTo>
                  <a:pt x="1482268" y="151372"/>
                </a:lnTo>
                <a:lnTo>
                  <a:pt x="1439846" y="168079"/>
                </a:lnTo>
                <a:lnTo>
                  <a:pt x="1397838" y="185596"/>
                </a:lnTo>
                <a:lnTo>
                  <a:pt x="1356254" y="203912"/>
                </a:lnTo>
                <a:lnTo>
                  <a:pt x="1315105" y="223018"/>
                </a:lnTo>
                <a:lnTo>
                  <a:pt x="1274399" y="242904"/>
                </a:lnTo>
                <a:lnTo>
                  <a:pt x="1234146" y="263562"/>
                </a:lnTo>
                <a:lnTo>
                  <a:pt x="1194356" y="284980"/>
                </a:lnTo>
                <a:lnTo>
                  <a:pt x="1155039" y="307150"/>
                </a:lnTo>
                <a:lnTo>
                  <a:pt x="1116204" y="330062"/>
                </a:lnTo>
                <a:lnTo>
                  <a:pt x="1077860" y="353706"/>
                </a:lnTo>
                <a:lnTo>
                  <a:pt x="1040018" y="378073"/>
                </a:lnTo>
                <a:lnTo>
                  <a:pt x="1002687" y="403153"/>
                </a:lnTo>
                <a:lnTo>
                  <a:pt x="965877" y="428936"/>
                </a:lnTo>
                <a:lnTo>
                  <a:pt x="929597" y="455413"/>
                </a:lnTo>
                <a:lnTo>
                  <a:pt x="893856" y="482574"/>
                </a:lnTo>
                <a:lnTo>
                  <a:pt x="858666" y="510409"/>
                </a:lnTo>
                <a:lnTo>
                  <a:pt x="824034" y="538910"/>
                </a:lnTo>
                <a:lnTo>
                  <a:pt x="789971" y="568065"/>
                </a:lnTo>
                <a:lnTo>
                  <a:pt x="756487" y="597867"/>
                </a:lnTo>
                <a:lnTo>
                  <a:pt x="723590" y="628304"/>
                </a:lnTo>
                <a:lnTo>
                  <a:pt x="691292" y="659368"/>
                </a:lnTo>
                <a:lnTo>
                  <a:pt x="659600" y="691048"/>
                </a:lnTo>
                <a:lnTo>
                  <a:pt x="628526" y="723336"/>
                </a:lnTo>
                <a:lnTo>
                  <a:pt x="598078" y="756221"/>
                </a:lnTo>
                <a:lnTo>
                  <a:pt x="568267" y="789694"/>
                </a:lnTo>
                <a:lnTo>
                  <a:pt x="539101" y="823745"/>
                </a:lnTo>
                <a:lnTo>
                  <a:pt x="510591" y="858365"/>
                </a:lnTo>
                <a:lnTo>
                  <a:pt x="482745" y="893544"/>
                </a:lnTo>
                <a:lnTo>
                  <a:pt x="455575" y="929272"/>
                </a:lnTo>
                <a:lnTo>
                  <a:pt x="429089" y="965540"/>
                </a:lnTo>
                <a:lnTo>
                  <a:pt x="403297" y="1002338"/>
                </a:lnTo>
                <a:lnTo>
                  <a:pt x="378208" y="1039657"/>
                </a:lnTo>
                <a:lnTo>
                  <a:pt x="353833" y="1077486"/>
                </a:lnTo>
                <a:lnTo>
                  <a:pt x="330180" y="1115817"/>
                </a:lnTo>
                <a:lnTo>
                  <a:pt x="307260" y="1154640"/>
                </a:lnTo>
                <a:lnTo>
                  <a:pt x="285083" y="1193944"/>
                </a:lnTo>
                <a:lnTo>
                  <a:pt x="263657" y="1233721"/>
                </a:lnTo>
                <a:lnTo>
                  <a:pt x="242992" y="1273960"/>
                </a:lnTo>
                <a:lnTo>
                  <a:pt x="223098" y="1314653"/>
                </a:lnTo>
                <a:lnTo>
                  <a:pt x="203985" y="1355789"/>
                </a:lnTo>
                <a:lnTo>
                  <a:pt x="185663" y="1397359"/>
                </a:lnTo>
                <a:lnTo>
                  <a:pt x="168140" y="1439353"/>
                </a:lnTo>
                <a:lnTo>
                  <a:pt x="151427" y="1481762"/>
                </a:lnTo>
                <a:lnTo>
                  <a:pt x="135533" y="1524576"/>
                </a:lnTo>
                <a:lnTo>
                  <a:pt x="120468" y="1567785"/>
                </a:lnTo>
                <a:lnTo>
                  <a:pt x="106241" y="1611380"/>
                </a:lnTo>
                <a:lnTo>
                  <a:pt x="92862" y="1655352"/>
                </a:lnTo>
                <a:lnTo>
                  <a:pt x="80341" y="1699689"/>
                </a:lnTo>
                <a:lnTo>
                  <a:pt x="68687" y="1744384"/>
                </a:lnTo>
                <a:lnTo>
                  <a:pt x="57910" y="1789425"/>
                </a:lnTo>
                <a:lnTo>
                  <a:pt x="48020" y="1834805"/>
                </a:lnTo>
                <a:lnTo>
                  <a:pt x="39026" y="1880512"/>
                </a:lnTo>
                <a:lnTo>
                  <a:pt x="30938" y="1926538"/>
                </a:lnTo>
                <a:lnTo>
                  <a:pt x="23766" y="1972872"/>
                </a:lnTo>
                <a:lnTo>
                  <a:pt x="17518" y="2019506"/>
                </a:lnTo>
                <a:lnTo>
                  <a:pt x="12205" y="2066429"/>
                </a:lnTo>
                <a:lnTo>
                  <a:pt x="7837" y="2113632"/>
                </a:lnTo>
                <a:lnTo>
                  <a:pt x="4422" y="2161105"/>
                </a:lnTo>
                <a:lnTo>
                  <a:pt x="1972" y="2208839"/>
                </a:lnTo>
                <a:lnTo>
                  <a:pt x="494" y="2256823"/>
                </a:lnTo>
                <a:lnTo>
                  <a:pt x="0" y="2305050"/>
                </a:lnTo>
                <a:lnTo>
                  <a:pt x="494" y="2353276"/>
                </a:lnTo>
                <a:lnTo>
                  <a:pt x="1972" y="2401260"/>
                </a:lnTo>
                <a:lnTo>
                  <a:pt x="4422" y="2448994"/>
                </a:lnTo>
                <a:lnTo>
                  <a:pt x="7837" y="2496467"/>
                </a:lnTo>
                <a:lnTo>
                  <a:pt x="12205" y="2543670"/>
                </a:lnTo>
                <a:lnTo>
                  <a:pt x="17518" y="2590593"/>
                </a:lnTo>
                <a:lnTo>
                  <a:pt x="23766" y="2637227"/>
                </a:lnTo>
                <a:lnTo>
                  <a:pt x="30938" y="2683561"/>
                </a:lnTo>
                <a:lnTo>
                  <a:pt x="39026" y="2729587"/>
                </a:lnTo>
                <a:lnTo>
                  <a:pt x="48020" y="2775294"/>
                </a:lnTo>
                <a:lnTo>
                  <a:pt x="57910" y="2820674"/>
                </a:lnTo>
                <a:lnTo>
                  <a:pt x="68687" y="2865715"/>
                </a:lnTo>
                <a:lnTo>
                  <a:pt x="80341" y="2910410"/>
                </a:lnTo>
                <a:lnTo>
                  <a:pt x="92862" y="2954747"/>
                </a:lnTo>
                <a:lnTo>
                  <a:pt x="106241" y="2998719"/>
                </a:lnTo>
                <a:lnTo>
                  <a:pt x="120468" y="3042314"/>
                </a:lnTo>
                <a:lnTo>
                  <a:pt x="135533" y="3085523"/>
                </a:lnTo>
                <a:lnTo>
                  <a:pt x="151427" y="3128337"/>
                </a:lnTo>
                <a:lnTo>
                  <a:pt x="168140" y="3170746"/>
                </a:lnTo>
                <a:lnTo>
                  <a:pt x="185663" y="3212740"/>
                </a:lnTo>
                <a:lnTo>
                  <a:pt x="203985" y="3254310"/>
                </a:lnTo>
                <a:lnTo>
                  <a:pt x="223098" y="3295446"/>
                </a:lnTo>
                <a:lnTo>
                  <a:pt x="242992" y="3336139"/>
                </a:lnTo>
                <a:lnTo>
                  <a:pt x="263657" y="3376378"/>
                </a:lnTo>
                <a:lnTo>
                  <a:pt x="285083" y="3416155"/>
                </a:lnTo>
                <a:lnTo>
                  <a:pt x="307260" y="3455459"/>
                </a:lnTo>
                <a:lnTo>
                  <a:pt x="330180" y="3494282"/>
                </a:lnTo>
                <a:lnTo>
                  <a:pt x="353833" y="3532613"/>
                </a:lnTo>
                <a:lnTo>
                  <a:pt x="378208" y="3570442"/>
                </a:lnTo>
                <a:lnTo>
                  <a:pt x="403297" y="3607761"/>
                </a:lnTo>
                <a:lnTo>
                  <a:pt x="429089" y="3644559"/>
                </a:lnTo>
                <a:lnTo>
                  <a:pt x="455575" y="3680827"/>
                </a:lnTo>
                <a:lnTo>
                  <a:pt x="482745" y="3716555"/>
                </a:lnTo>
                <a:lnTo>
                  <a:pt x="510591" y="3751734"/>
                </a:lnTo>
                <a:lnTo>
                  <a:pt x="539101" y="3786354"/>
                </a:lnTo>
                <a:lnTo>
                  <a:pt x="568267" y="3820405"/>
                </a:lnTo>
                <a:lnTo>
                  <a:pt x="598078" y="3853878"/>
                </a:lnTo>
                <a:lnTo>
                  <a:pt x="628526" y="3886763"/>
                </a:lnTo>
                <a:lnTo>
                  <a:pt x="659600" y="3919051"/>
                </a:lnTo>
                <a:lnTo>
                  <a:pt x="691292" y="3950731"/>
                </a:lnTo>
                <a:lnTo>
                  <a:pt x="723590" y="3981795"/>
                </a:lnTo>
                <a:lnTo>
                  <a:pt x="756487" y="4012232"/>
                </a:lnTo>
                <a:lnTo>
                  <a:pt x="789971" y="4042034"/>
                </a:lnTo>
                <a:lnTo>
                  <a:pt x="824034" y="4071189"/>
                </a:lnTo>
                <a:lnTo>
                  <a:pt x="858666" y="4099690"/>
                </a:lnTo>
                <a:lnTo>
                  <a:pt x="893856" y="4127525"/>
                </a:lnTo>
                <a:lnTo>
                  <a:pt x="929597" y="4154686"/>
                </a:lnTo>
                <a:lnTo>
                  <a:pt x="965877" y="4181163"/>
                </a:lnTo>
                <a:lnTo>
                  <a:pt x="1002687" y="4206946"/>
                </a:lnTo>
                <a:lnTo>
                  <a:pt x="1040018" y="4232026"/>
                </a:lnTo>
                <a:lnTo>
                  <a:pt x="1077860" y="4256393"/>
                </a:lnTo>
                <a:lnTo>
                  <a:pt x="1116204" y="4280037"/>
                </a:lnTo>
                <a:lnTo>
                  <a:pt x="1155039" y="4302949"/>
                </a:lnTo>
                <a:lnTo>
                  <a:pt x="1194356" y="4325119"/>
                </a:lnTo>
                <a:lnTo>
                  <a:pt x="1234146" y="4346537"/>
                </a:lnTo>
                <a:lnTo>
                  <a:pt x="1274399" y="4367195"/>
                </a:lnTo>
                <a:lnTo>
                  <a:pt x="1315105" y="4387081"/>
                </a:lnTo>
                <a:lnTo>
                  <a:pt x="1356254" y="4406187"/>
                </a:lnTo>
                <a:lnTo>
                  <a:pt x="1397838" y="4424503"/>
                </a:lnTo>
                <a:lnTo>
                  <a:pt x="1439846" y="4442020"/>
                </a:lnTo>
                <a:lnTo>
                  <a:pt x="1482268" y="4458727"/>
                </a:lnTo>
                <a:lnTo>
                  <a:pt x="1525096" y="4474615"/>
                </a:lnTo>
                <a:lnTo>
                  <a:pt x="1568319" y="4489675"/>
                </a:lnTo>
                <a:lnTo>
                  <a:pt x="1611928" y="4503897"/>
                </a:lnTo>
                <a:lnTo>
                  <a:pt x="1655913" y="4517271"/>
                </a:lnTo>
                <a:lnTo>
                  <a:pt x="1700265" y="4529787"/>
                </a:lnTo>
                <a:lnTo>
                  <a:pt x="1744973" y="4541437"/>
                </a:lnTo>
                <a:lnTo>
                  <a:pt x="1790029" y="4552210"/>
                </a:lnTo>
                <a:lnTo>
                  <a:pt x="1835423" y="4562096"/>
                </a:lnTo>
                <a:lnTo>
                  <a:pt x="1881144" y="4571087"/>
                </a:lnTo>
                <a:lnTo>
                  <a:pt x="1927184" y="4579172"/>
                </a:lnTo>
                <a:lnTo>
                  <a:pt x="1973533" y="4586342"/>
                </a:lnTo>
                <a:lnTo>
                  <a:pt x="2020181" y="4592587"/>
                </a:lnTo>
                <a:lnTo>
                  <a:pt x="2067119" y="4597898"/>
                </a:lnTo>
                <a:lnTo>
                  <a:pt x="2114336" y="4602265"/>
                </a:lnTo>
                <a:lnTo>
                  <a:pt x="2161823" y="4605678"/>
                </a:lnTo>
                <a:lnTo>
                  <a:pt x="2209572" y="4608128"/>
                </a:lnTo>
                <a:lnTo>
                  <a:pt x="2257571" y="4609605"/>
                </a:lnTo>
                <a:lnTo>
                  <a:pt x="2305812" y="4610100"/>
                </a:lnTo>
                <a:lnTo>
                  <a:pt x="2354052" y="4609605"/>
                </a:lnTo>
                <a:lnTo>
                  <a:pt x="2402051" y="4608128"/>
                </a:lnTo>
                <a:lnTo>
                  <a:pt x="2449800" y="4605678"/>
                </a:lnTo>
                <a:lnTo>
                  <a:pt x="2497287" y="4602265"/>
                </a:lnTo>
                <a:lnTo>
                  <a:pt x="2544504" y="4597898"/>
                </a:lnTo>
                <a:lnTo>
                  <a:pt x="2591442" y="4592587"/>
                </a:lnTo>
                <a:lnTo>
                  <a:pt x="2638090" y="4586342"/>
                </a:lnTo>
                <a:lnTo>
                  <a:pt x="2684439" y="4579172"/>
                </a:lnTo>
                <a:lnTo>
                  <a:pt x="2730479" y="4571087"/>
                </a:lnTo>
                <a:lnTo>
                  <a:pt x="2776200" y="4562096"/>
                </a:lnTo>
                <a:lnTo>
                  <a:pt x="2821594" y="4552210"/>
                </a:lnTo>
                <a:lnTo>
                  <a:pt x="2866650" y="4541437"/>
                </a:lnTo>
                <a:lnTo>
                  <a:pt x="2911358" y="4529787"/>
                </a:lnTo>
                <a:lnTo>
                  <a:pt x="2955710" y="4517271"/>
                </a:lnTo>
                <a:lnTo>
                  <a:pt x="2999695" y="4503897"/>
                </a:lnTo>
                <a:lnTo>
                  <a:pt x="3043304" y="4489675"/>
                </a:lnTo>
                <a:lnTo>
                  <a:pt x="3086527" y="4474615"/>
                </a:lnTo>
                <a:lnTo>
                  <a:pt x="3129355" y="4458727"/>
                </a:lnTo>
                <a:lnTo>
                  <a:pt x="3171777" y="4442020"/>
                </a:lnTo>
                <a:lnTo>
                  <a:pt x="3213785" y="4424503"/>
                </a:lnTo>
                <a:lnTo>
                  <a:pt x="3255369" y="4406187"/>
                </a:lnTo>
                <a:lnTo>
                  <a:pt x="3296518" y="4387081"/>
                </a:lnTo>
                <a:lnTo>
                  <a:pt x="3337224" y="4367195"/>
                </a:lnTo>
                <a:lnTo>
                  <a:pt x="3377477" y="4346537"/>
                </a:lnTo>
                <a:lnTo>
                  <a:pt x="3417267" y="4325119"/>
                </a:lnTo>
                <a:lnTo>
                  <a:pt x="3456584" y="4302949"/>
                </a:lnTo>
                <a:lnTo>
                  <a:pt x="3495419" y="4280037"/>
                </a:lnTo>
                <a:lnTo>
                  <a:pt x="3533763" y="4256393"/>
                </a:lnTo>
                <a:lnTo>
                  <a:pt x="3571605" y="4232026"/>
                </a:lnTo>
                <a:lnTo>
                  <a:pt x="3608936" y="4206946"/>
                </a:lnTo>
                <a:lnTo>
                  <a:pt x="3645746" y="4181163"/>
                </a:lnTo>
                <a:lnTo>
                  <a:pt x="3682026" y="4154686"/>
                </a:lnTo>
                <a:lnTo>
                  <a:pt x="3717767" y="4127525"/>
                </a:lnTo>
                <a:lnTo>
                  <a:pt x="3752957" y="4099690"/>
                </a:lnTo>
                <a:lnTo>
                  <a:pt x="3787589" y="4071189"/>
                </a:lnTo>
                <a:lnTo>
                  <a:pt x="3821652" y="4042034"/>
                </a:lnTo>
                <a:lnTo>
                  <a:pt x="3855136" y="4012232"/>
                </a:lnTo>
                <a:lnTo>
                  <a:pt x="3888033" y="3981795"/>
                </a:lnTo>
                <a:lnTo>
                  <a:pt x="3920331" y="3950731"/>
                </a:lnTo>
                <a:lnTo>
                  <a:pt x="3952023" y="3919051"/>
                </a:lnTo>
                <a:lnTo>
                  <a:pt x="3983097" y="3886763"/>
                </a:lnTo>
                <a:lnTo>
                  <a:pt x="4013545" y="3853878"/>
                </a:lnTo>
                <a:lnTo>
                  <a:pt x="4043356" y="3820405"/>
                </a:lnTo>
                <a:lnTo>
                  <a:pt x="4072522" y="3786354"/>
                </a:lnTo>
                <a:lnTo>
                  <a:pt x="4101032" y="3751734"/>
                </a:lnTo>
                <a:lnTo>
                  <a:pt x="4128878" y="3716555"/>
                </a:lnTo>
                <a:lnTo>
                  <a:pt x="4156048" y="3680827"/>
                </a:lnTo>
                <a:lnTo>
                  <a:pt x="4182534" y="3644559"/>
                </a:lnTo>
                <a:lnTo>
                  <a:pt x="4208326" y="3607761"/>
                </a:lnTo>
                <a:lnTo>
                  <a:pt x="4233415" y="3570442"/>
                </a:lnTo>
                <a:lnTo>
                  <a:pt x="4257790" y="3532613"/>
                </a:lnTo>
                <a:lnTo>
                  <a:pt x="4281443" y="3494282"/>
                </a:lnTo>
                <a:lnTo>
                  <a:pt x="4304363" y="3455459"/>
                </a:lnTo>
                <a:lnTo>
                  <a:pt x="4326540" y="3416155"/>
                </a:lnTo>
                <a:lnTo>
                  <a:pt x="4347966" y="3376378"/>
                </a:lnTo>
                <a:lnTo>
                  <a:pt x="4368631" y="3336139"/>
                </a:lnTo>
                <a:lnTo>
                  <a:pt x="4388525" y="3295446"/>
                </a:lnTo>
                <a:lnTo>
                  <a:pt x="4407638" y="3254310"/>
                </a:lnTo>
                <a:lnTo>
                  <a:pt x="4425960" y="3212740"/>
                </a:lnTo>
                <a:lnTo>
                  <a:pt x="4443483" y="3170746"/>
                </a:lnTo>
                <a:lnTo>
                  <a:pt x="4460196" y="3128337"/>
                </a:lnTo>
                <a:lnTo>
                  <a:pt x="4476090" y="3085523"/>
                </a:lnTo>
                <a:lnTo>
                  <a:pt x="4491155" y="3042314"/>
                </a:lnTo>
                <a:lnTo>
                  <a:pt x="4505382" y="2998719"/>
                </a:lnTo>
                <a:lnTo>
                  <a:pt x="4518761" y="2954747"/>
                </a:lnTo>
                <a:lnTo>
                  <a:pt x="4531282" y="2910410"/>
                </a:lnTo>
                <a:lnTo>
                  <a:pt x="4542936" y="2865715"/>
                </a:lnTo>
                <a:lnTo>
                  <a:pt x="4553713" y="2820674"/>
                </a:lnTo>
                <a:lnTo>
                  <a:pt x="4563603" y="2775294"/>
                </a:lnTo>
                <a:lnTo>
                  <a:pt x="4572597" y="2729587"/>
                </a:lnTo>
                <a:lnTo>
                  <a:pt x="4580685" y="2683561"/>
                </a:lnTo>
                <a:lnTo>
                  <a:pt x="4587857" y="2637227"/>
                </a:lnTo>
                <a:lnTo>
                  <a:pt x="4594105" y="2590593"/>
                </a:lnTo>
                <a:lnTo>
                  <a:pt x="4599418" y="2543670"/>
                </a:lnTo>
                <a:lnTo>
                  <a:pt x="4603786" y="2496467"/>
                </a:lnTo>
                <a:lnTo>
                  <a:pt x="4607201" y="2448994"/>
                </a:lnTo>
                <a:lnTo>
                  <a:pt x="4609651" y="2401260"/>
                </a:lnTo>
                <a:lnTo>
                  <a:pt x="4611129" y="2353276"/>
                </a:lnTo>
                <a:lnTo>
                  <a:pt x="4611624" y="2305050"/>
                </a:lnTo>
                <a:lnTo>
                  <a:pt x="4611129" y="2256823"/>
                </a:lnTo>
                <a:lnTo>
                  <a:pt x="4609651" y="2208839"/>
                </a:lnTo>
                <a:lnTo>
                  <a:pt x="4607201" y="2161105"/>
                </a:lnTo>
                <a:lnTo>
                  <a:pt x="4603786" y="2113632"/>
                </a:lnTo>
                <a:lnTo>
                  <a:pt x="4599418" y="2066429"/>
                </a:lnTo>
                <a:lnTo>
                  <a:pt x="4594105" y="2019506"/>
                </a:lnTo>
                <a:lnTo>
                  <a:pt x="4587857" y="1972872"/>
                </a:lnTo>
                <a:lnTo>
                  <a:pt x="4580685" y="1926538"/>
                </a:lnTo>
                <a:lnTo>
                  <a:pt x="4572597" y="1880512"/>
                </a:lnTo>
                <a:lnTo>
                  <a:pt x="4563603" y="1834805"/>
                </a:lnTo>
                <a:lnTo>
                  <a:pt x="4553713" y="1789425"/>
                </a:lnTo>
                <a:lnTo>
                  <a:pt x="4542936" y="1744384"/>
                </a:lnTo>
                <a:lnTo>
                  <a:pt x="4531282" y="1699689"/>
                </a:lnTo>
                <a:lnTo>
                  <a:pt x="4518761" y="1655352"/>
                </a:lnTo>
                <a:lnTo>
                  <a:pt x="4505382" y="1611380"/>
                </a:lnTo>
                <a:lnTo>
                  <a:pt x="4491155" y="1567785"/>
                </a:lnTo>
                <a:lnTo>
                  <a:pt x="4476090" y="1524576"/>
                </a:lnTo>
                <a:lnTo>
                  <a:pt x="4460196" y="1481762"/>
                </a:lnTo>
                <a:lnTo>
                  <a:pt x="4443483" y="1439353"/>
                </a:lnTo>
                <a:lnTo>
                  <a:pt x="4425960" y="1397359"/>
                </a:lnTo>
                <a:lnTo>
                  <a:pt x="4407638" y="1355789"/>
                </a:lnTo>
                <a:lnTo>
                  <a:pt x="4388525" y="1314653"/>
                </a:lnTo>
                <a:lnTo>
                  <a:pt x="4368631" y="1273960"/>
                </a:lnTo>
                <a:lnTo>
                  <a:pt x="4347966" y="1233721"/>
                </a:lnTo>
                <a:lnTo>
                  <a:pt x="4326540" y="1193944"/>
                </a:lnTo>
                <a:lnTo>
                  <a:pt x="4304363" y="1154640"/>
                </a:lnTo>
                <a:lnTo>
                  <a:pt x="4281443" y="1115817"/>
                </a:lnTo>
                <a:lnTo>
                  <a:pt x="4257790" y="1077486"/>
                </a:lnTo>
                <a:lnTo>
                  <a:pt x="4233415" y="1039657"/>
                </a:lnTo>
                <a:lnTo>
                  <a:pt x="4208326" y="1002338"/>
                </a:lnTo>
                <a:lnTo>
                  <a:pt x="4182534" y="965540"/>
                </a:lnTo>
                <a:lnTo>
                  <a:pt x="4156048" y="929272"/>
                </a:lnTo>
                <a:lnTo>
                  <a:pt x="4128878" y="893544"/>
                </a:lnTo>
                <a:lnTo>
                  <a:pt x="4101032" y="858365"/>
                </a:lnTo>
                <a:lnTo>
                  <a:pt x="4072522" y="823745"/>
                </a:lnTo>
                <a:lnTo>
                  <a:pt x="4043356" y="789694"/>
                </a:lnTo>
                <a:lnTo>
                  <a:pt x="4013545" y="756221"/>
                </a:lnTo>
                <a:lnTo>
                  <a:pt x="3983097" y="723336"/>
                </a:lnTo>
                <a:lnTo>
                  <a:pt x="3952023" y="691048"/>
                </a:lnTo>
                <a:lnTo>
                  <a:pt x="3920331" y="659368"/>
                </a:lnTo>
                <a:lnTo>
                  <a:pt x="3888033" y="628304"/>
                </a:lnTo>
                <a:lnTo>
                  <a:pt x="3855136" y="597867"/>
                </a:lnTo>
                <a:lnTo>
                  <a:pt x="3821652" y="568065"/>
                </a:lnTo>
                <a:lnTo>
                  <a:pt x="3787589" y="538910"/>
                </a:lnTo>
                <a:lnTo>
                  <a:pt x="3752957" y="510409"/>
                </a:lnTo>
                <a:lnTo>
                  <a:pt x="3717767" y="482574"/>
                </a:lnTo>
                <a:lnTo>
                  <a:pt x="3682026" y="455413"/>
                </a:lnTo>
                <a:lnTo>
                  <a:pt x="3645746" y="428936"/>
                </a:lnTo>
                <a:lnTo>
                  <a:pt x="3608936" y="403153"/>
                </a:lnTo>
                <a:lnTo>
                  <a:pt x="3571605" y="378073"/>
                </a:lnTo>
                <a:lnTo>
                  <a:pt x="3533763" y="353706"/>
                </a:lnTo>
                <a:lnTo>
                  <a:pt x="3495419" y="330062"/>
                </a:lnTo>
                <a:lnTo>
                  <a:pt x="3456584" y="307150"/>
                </a:lnTo>
                <a:lnTo>
                  <a:pt x="3417267" y="284980"/>
                </a:lnTo>
                <a:lnTo>
                  <a:pt x="3377477" y="263562"/>
                </a:lnTo>
                <a:lnTo>
                  <a:pt x="3337224" y="242904"/>
                </a:lnTo>
                <a:lnTo>
                  <a:pt x="3296518" y="223018"/>
                </a:lnTo>
                <a:lnTo>
                  <a:pt x="3255369" y="203912"/>
                </a:lnTo>
                <a:lnTo>
                  <a:pt x="3213785" y="185596"/>
                </a:lnTo>
                <a:lnTo>
                  <a:pt x="3171777" y="168079"/>
                </a:lnTo>
                <a:lnTo>
                  <a:pt x="3129355" y="151372"/>
                </a:lnTo>
                <a:lnTo>
                  <a:pt x="3086527" y="135484"/>
                </a:lnTo>
                <a:lnTo>
                  <a:pt x="3043304" y="120424"/>
                </a:lnTo>
                <a:lnTo>
                  <a:pt x="2999695" y="106202"/>
                </a:lnTo>
                <a:lnTo>
                  <a:pt x="2955710" y="92828"/>
                </a:lnTo>
                <a:lnTo>
                  <a:pt x="2911358" y="80312"/>
                </a:lnTo>
                <a:lnTo>
                  <a:pt x="2866650" y="68662"/>
                </a:lnTo>
                <a:lnTo>
                  <a:pt x="2821594" y="57889"/>
                </a:lnTo>
                <a:lnTo>
                  <a:pt x="2776200" y="48003"/>
                </a:lnTo>
                <a:lnTo>
                  <a:pt x="2730479" y="39012"/>
                </a:lnTo>
                <a:lnTo>
                  <a:pt x="2684439" y="30927"/>
                </a:lnTo>
                <a:lnTo>
                  <a:pt x="2638090" y="23757"/>
                </a:lnTo>
                <a:lnTo>
                  <a:pt x="2591442" y="17512"/>
                </a:lnTo>
                <a:lnTo>
                  <a:pt x="2544504" y="12201"/>
                </a:lnTo>
                <a:lnTo>
                  <a:pt x="2497287" y="7834"/>
                </a:lnTo>
                <a:lnTo>
                  <a:pt x="2449800" y="4421"/>
                </a:lnTo>
                <a:lnTo>
                  <a:pt x="2402051" y="1971"/>
                </a:lnTo>
                <a:lnTo>
                  <a:pt x="2354052" y="494"/>
                </a:lnTo>
                <a:lnTo>
                  <a:pt x="2305812" y="0"/>
                </a:lnTo>
                <a:close/>
              </a:path>
            </a:pathLst>
          </a:custGeom>
          <a:solidFill>
            <a:srgbClr val="00A4DF"/>
          </a:solidFill>
        </p:spPr>
        <p:txBody>
          <a:bodyPr wrap="square" lIns="0" tIns="0" rIns="0" bIns="0" rtlCol="0"/>
          <a:lstStyle/>
          <a:p>
            <a:endParaRPr sz="4035"/>
          </a:p>
        </p:txBody>
      </p:sp>
      <p:sp>
        <p:nvSpPr>
          <p:cNvPr id="4" name="object 4"/>
          <p:cNvSpPr txBox="1"/>
          <p:nvPr/>
        </p:nvSpPr>
        <p:spPr>
          <a:xfrm>
            <a:off x="2667000" y="3072606"/>
            <a:ext cx="4190999" cy="2635353"/>
          </a:xfrm>
          <a:prstGeom prst="rect">
            <a:avLst/>
          </a:prstGeom>
        </p:spPr>
        <p:txBody>
          <a:bodyPr vert="horz" wrap="square" lIns="0" tIns="18050" rIns="0" bIns="0" rtlCol="0">
            <a:spAutoFit/>
          </a:bodyPr>
          <a:lstStyle/>
          <a:p>
            <a:pPr marL="499712" marR="606115" algn="ctr">
              <a:spcBef>
                <a:spcPts val="142"/>
              </a:spcBef>
            </a:pPr>
            <a:r>
              <a:rPr lang="uk-UA" sz="4189" b="1" spc="-7" dirty="0">
                <a:solidFill>
                  <a:srgbClr val="FDFFFF"/>
                </a:solidFill>
                <a:cs typeface="Calibri"/>
              </a:rPr>
              <a:t>НОТАРІУСИ</a:t>
            </a:r>
          </a:p>
          <a:p>
            <a:pPr marL="499712" marR="606115" algn="ctr">
              <a:spcBef>
                <a:spcPts val="142"/>
              </a:spcBef>
            </a:pPr>
            <a:r>
              <a:rPr lang="uk-UA" sz="4189" b="1" spc="-7" dirty="0">
                <a:solidFill>
                  <a:srgbClr val="FDFFFF"/>
                </a:solidFill>
                <a:cs typeface="Calibri"/>
              </a:rPr>
              <a:t>ПРИВАТНІ </a:t>
            </a:r>
            <a:endParaRPr lang="uk-UA" sz="4189" b="1" spc="-7" dirty="0">
              <a:solidFill>
                <a:srgbClr val="FDFFFF"/>
              </a:solidFill>
              <a:latin typeface="Calibri"/>
              <a:cs typeface="Calibri"/>
            </a:endParaRPr>
          </a:p>
          <a:p>
            <a:pPr marL="499712" marR="606115" algn="ctr">
              <a:spcBef>
                <a:spcPts val="142"/>
              </a:spcBef>
            </a:pPr>
            <a:r>
              <a:rPr lang="uk-UA" sz="4189" b="1" spc="-7" dirty="0">
                <a:solidFill>
                  <a:srgbClr val="FF0000"/>
                </a:solidFill>
                <a:latin typeface="Calibri"/>
                <a:cs typeface="Calibri"/>
              </a:rPr>
              <a:t>5607</a:t>
            </a:r>
          </a:p>
          <a:p>
            <a:pPr marL="499712" marR="606115" algn="ctr">
              <a:spcBef>
                <a:spcPts val="142"/>
              </a:spcBef>
            </a:pPr>
            <a:r>
              <a:rPr lang="uk-UA" sz="4189" b="1" spc="-7" dirty="0">
                <a:solidFill>
                  <a:srgbClr val="FDFFFF"/>
                </a:solidFill>
                <a:latin typeface="Calibri"/>
                <a:cs typeface="Calibri"/>
              </a:rPr>
              <a:t>01.01.2024</a:t>
            </a:r>
            <a:endParaRPr sz="2693" dirty="0">
              <a:latin typeface="Calibri"/>
              <a:cs typeface="Calibri"/>
            </a:endParaRPr>
          </a:p>
        </p:txBody>
      </p:sp>
      <p:sp>
        <p:nvSpPr>
          <p:cNvPr id="6" name="object 6"/>
          <p:cNvSpPr txBox="1"/>
          <p:nvPr/>
        </p:nvSpPr>
        <p:spPr>
          <a:xfrm>
            <a:off x="6705600" y="1396206"/>
            <a:ext cx="4485905" cy="1495554"/>
          </a:xfrm>
          <a:prstGeom prst="rect">
            <a:avLst/>
          </a:prstGeom>
        </p:spPr>
        <p:txBody>
          <a:bodyPr vert="horz" wrap="square" lIns="0" tIns="18050" rIns="0" bIns="0" rtlCol="0">
            <a:spAutoFit/>
          </a:bodyPr>
          <a:lstStyle/>
          <a:p>
            <a:pPr marL="19000" marR="7600" indent="715368">
              <a:spcBef>
                <a:spcPts val="142"/>
              </a:spcBef>
            </a:pPr>
            <a:r>
              <a:rPr lang="uk-UA" sz="4189" b="1" spc="-7" dirty="0">
                <a:latin typeface="Calibri"/>
                <a:cs typeface="Calibri"/>
              </a:rPr>
              <a:t>   </a:t>
            </a:r>
            <a:r>
              <a:rPr lang="uk-UA" sz="9600" b="1" spc="-7" dirty="0">
                <a:solidFill>
                  <a:schemeClr val="tx2"/>
                </a:solidFill>
                <a:latin typeface="Calibri"/>
                <a:cs typeface="Calibri"/>
              </a:rPr>
              <a:t>6355</a:t>
            </a:r>
          </a:p>
        </p:txBody>
      </p:sp>
      <p:sp>
        <p:nvSpPr>
          <p:cNvPr id="7" name="object 7"/>
          <p:cNvSpPr/>
          <p:nvPr/>
        </p:nvSpPr>
        <p:spPr>
          <a:xfrm>
            <a:off x="10134600" y="1548606"/>
            <a:ext cx="5791200" cy="5638800"/>
          </a:xfrm>
          <a:custGeom>
            <a:avLst/>
            <a:gdLst/>
            <a:ahLst/>
            <a:cxnLst/>
            <a:rect l="l" t="t" r="r" b="b"/>
            <a:pathLst>
              <a:path w="4249420" h="4075429">
                <a:moveTo>
                  <a:pt x="2124456" y="0"/>
                </a:moveTo>
                <a:lnTo>
                  <a:pt x="2075012" y="540"/>
                </a:lnTo>
                <a:lnTo>
                  <a:pt x="2025844" y="2155"/>
                </a:lnTo>
                <a:lnTo>
                  <a:pt x="1976966" y="4833"/>
                </a:lnTo>
                <a:lnTo>
                  <a:pt x="1928389" y="8561"/>
                </a:lnTo>
                <a:lnTo>
                  <a:pt x="1880125" y="13328"/>
                </a:lnTo>
                <a:lnTo>
                  <a:pt x="1832187" y="19122"/>
                </a:lnTo>
                <a:lnTo>
                  <a:pt x="1784587" y="25931"/>
                </a:lnTo>
                <a:lnTo>
                  <a:pt x="1737337" y="33745"/>
                </a:lnTo>
                <a:lnTo>
                  <a:pt x="1690449" y="42550"/>
                </a:lnTo>
                <a:lnTo>
                  <a:pt x="1643935" y="52335"/>
                </a:lnTo>
                <a:lnTo>
                  <a:pt x="1597809" y="63090"/>
                </a:lnTo>
                <a:lnTo>
                  <a:pt x="1552081" y="74801"/>
                </a:lnTo>
                <a:lnTo>
                  <a:pt x="1506765" y="87457"/>
                </a:lnTo>
                <a:lnTo>
                  <a:pt x="1461871" y="101046"/>
                </a:lnTo>
                <a:lnTo>
                  <a:pt x="1417414" y="115558"/>
                </a:lnTo>
                <a:lnTo>
                  <a:pt x="1373404" y="130979"/>
                </a:lnTo>
                <a:lnTo>
                  <a:pt x="1329854" y="147299"/>
                </a:lnTo>
                <a:lnTo>
                  <a:pt x="1286777" y="164505"/>
                </a:lnTo>
                <a:lnTo>
                  <a:pt x="1244183" y="182586"/>
                </a:lnTo>
                <a:lnTo>
                  <a:pt x="1202087" y="201530"/>
                </a:lnTo>
                <a:lnTo>
                  <a:pt x="1160500" y="221325"/>
                </a:lnTo>
                <a:lnTo>
                  <a:pt x="1119433" y="241960"/>
                </a:lnTo>
                <a:lnTo>
                  <a:pt x="1078900" y="263423"/>
                </a:lnTo>
                <a:lnTo>
                  <a:pt x="1038913" y="285702"/>
                </a:lnTo>
                <a:lnTo>
                  <a:pt x="999483" y="308786"/>
                </a:lnTo>
                <a:lnTo>
                  <a:pt x="960623" y="332663"/>
                </a:lnTo>
                <a:lnTo>
                  <a:pt x="922346" y="357320"/>
                </a:lnTo>
                <a:lnTo>
                  <a:pt x="884663" y="382747"/>
                </a:lnTo>
                <a:lnTo>
                  <a:pt x="847586" y="408932"/>
                </a:lnTo>
                <a:lnTo>
                  <a:pt x="811129" y="435862"/>
                </a:lnTo>
                <a:lnTo>
                  <a:pt x="775302" y="463527"/>
                </a:lnTo>
                <a:lnTo>
                  <a:pt x="740119" y="491914"/>
                </a:lnTo>
                <a:lnTo>
                  <a:pt x="705591" y="521011"/>
                </a:lnTo>
                <a:lnTo>
                  <a:pt x="671731" y="550808"/>
                </a:lnTo>
                <a:lnTo>
                  <a:pt x="638551" y="581292"/>
                </a:lnTo>
                <a:lnTo>
                  <a:pt x="606064" y="612452"/>
                </a:lnTo>
                <a:lnTo>
                  <a:pt x="574280" y="644275"/>
                </a:lnTo>
                <a:lnTo>
                  <a:pt x="543213" y="676751"/>
                </a:lnTo>
                <a:lnTo>
                  <a:pt x="512875" y="709867"/>
                </a:lnTo>
                <a:lnTo>
                  <a:pt x="483278" y="743612"/>
                </a:lnTo>
                <a:lnTo>
                  <a:pt x="454435" y="777974"/>
                </a:lnTo>
                <a:lnTo>
                  <a:pt x="426357" y="812941"/>
                </a:lnTo>
                <a:lnTo>
                  <a:pt x="399056" y="848501"/>
                </a:lnTo>
                <a:lnTo>
                  <a:pt x="372546" y="884644"/>
                </a:lnTo>
                <a:lnTo>
                  <a:pt x="346837" y="921356"/>
                </a:lnTo>
                <a:lnTo>
                  <a:pt x="321943" y="958627"/>
                </a:lnTo>
                <a:lnTo>
                  <a:pt x="297876" y="996444"/>
                </a:lnTo>
                <a:lnTo>
                  <a:pt x="274647" y="1034797"/>
                </a:lnTo>
                <a:lnTo>
                  <a:pt x="252270" y="1073672"/>
                </a:lnTo>
                <a:lnTo>
                  <a:pt x="230755" y="1113060"/>
                </a:lnTo>
                <a:lnTo>
                  <a:pt x="210116" y="1152947"/>
                </a:lnTo>
                <a:lnTo>
                  <a:pt x="190365" y="1193321"/>
                </a:lnTo>
                <a:lnTo>
                  <a:pt x="171514" y="1234173"/>
                </a:lnTo>
                <a:lnTo>
                  <a:pt x="153575" y="1275489"/>
                </a:lnTo>
                <a:lnTo>
                  <a:pt x="136560" y="1317257"/>
                </a:lnTo>
                <a:lnTo>
                  <a:pt x="120481" y="1359467"/>
                </a:lnTo>
                <a:lnTo>
                  <a:pt x="105352" y="1402107"/>
                </a:lnTo>
                <a:lnTo>
                  <a:pt x="91183" y="1445164"/>
                </a:lnTo>
                <a:lnTo>
                  <a:pt x="77988" y="1488627"/>
                </a:lnTo>
                <a:lnTo>
                  <a:pt x="65778" y="1532484"/>
                </a:lnTo>
                <a:lnTo>
                  <a:pt x="54565" y="1576725"/>
                </a:lnTo>
                <a:lnTo>
                  <a:pt x="44363" y="1621335"/>
                </a:lnTo>
                <a:lnTo>
                  <a:pt x="35182" y="1666305"/>
                </a:lnTo>
                <a:lnTo>
                  <a:pt x="27036" y="1711623"/>
                </a:lnTo>
                <a:lnTo>
                  <a:pt x="19936" y="1757276"/>
                </a:lnTo>
                <a:lnTo>
                  <a:pt x="13895" y="1803253"/>
                </a:lnTo>
                <a:lnTo>
                  <a:pt x="8925" y="1849542"/>
                </a:lnTo>
                <a:lnTo>
                  <a:pt x="5039" y="1896132"/>
                </a:lnTo>
                <a:lnTo>
                  <a:pt x="2247" y="1943011"/>
                </a:lnTo>
                <a:lnTo>
                  <a:pt x="563" y="1990166"/>
                </a:lnTo>
                <a:lnTo>
                  <a:pt x="0" y="2037587"/>
                </a:lnTo>
                <a:lnTo>
                  <a:pt x="563" y="2085009"/>
                </a:lnTo>
                <a:lnTo>
                  <a:pt x="2247" y="2132164"/>
                </a:lnTo>
                <a:lnTo>
                  <a:pt x="5039" y="2179043"/>
                </a:lnTo>
                <a:lnTo>
                  <a:pt x="8925" y="2225633"/>
                </a:lnTo>
                <a:lnTo>
                  <a:pt x="13895" y="2271922"/>
                </a:lnTo>
                <a:lnTo>
                  <a:pt x="19936" y="2317899"/>
                </a:lnTo>
                <a:lnTo>
                  <a:pt x="27036" y="2363552"/>
                </a:lnTo>
                <a:lnTo>
                  <a:pt x="35182" y="2408870"/>
                </a:lnTo>
                <a:lnTo>
                  <a:pt x="44363" y="2453840"/>
                </a:lnTo>
                <a:lnTo>
                  <a:pt x="54565" y="2498450"/>
                </a:lnTo>
                <a:lnTo>
                  <a:pt x="65778" y="2542691"/>
                </a:lnTo>
                <a:lnTo>
                  <a:pt x="77988" y="2586548"/>
                </a:lnTo>
                <a:lnTo>
                  <a:pt x="91183" y="2630011"/>
                </a:lnTo>
                <a:lnTo>
                  <a:pt x="105352" y="2673068"/>
                </a:lnTo>
                <a:lnTo>
                  <a:pt x="120481" y="2715708"/>
                </a:lnTo>
                <a:lnTo>
                  <a:pt x="136560" y="2757918"/>
                </a:lnTo>
                <a:lnTo>
                  <a:pt x="153575" y="2799686"/>
                </a:lnTo>
                <a:lnTo>
                  <a:pt x="171514" y="2841002"/>
                </a:lnTo>
                <a:lnTo>
                  <a:pt x="190365" y="2881854"/>
                </a:lnTo>
                <a:lnTo>
                  <a:pt x="210116" y="2922228"/>
                </a:lnTo>
                <a:lnTo>
                  <a:pt x="230755" y="2962115"/>
                </a:lnTo>
                <a:lnTo>
                  <a:pt x="252270" y="3001503"/>
                </a:lnTo>
                <a:lnTo>
                  <a:pt x="274647" y="3040378"/>
                </a:lnTo>
                <a:lnTo>
                  <a:pt x="297876" y="3078731"/>
                </a:lnTo>
                <a:lnTo>
                  <a:pt x="321943" y="3116548"/>
                </a:lnTo>
                <a:lnTo>
                  <a:pt x="346837" y="3153819"/>
                </a:lnTo>
                <a:lnTo>
                  <a:pt x="372546" y="3190531"/>
                </a:lnTo>
                <a:lnTo>
                  <a:pt x="399056" y="3226674"/>
                </a:lnTo>
                <a:lnTo>
                  <a:pt x="426357" y="3262234"/>
                </a:lnTo>
                <a:lnTo>
                  <a:pt x="454435" y="3297201"/>
                </a:lnTo>
                <a:lnTo>
                  <a:pt x="483278" y="3331563"/>
                </a:lnTo>
                <a:lnTo>
                  <a:pt x="512875" y="3365308"/>
                </a:lnTo>
                <a:lnTo>
                  <a:pt x="543213" y="3398424"/>
                </a:lnTo>
                <a:lnTo>
                  <a:pt x="574280" y="3430900"/>
                </a:lnTo>
                <a:lnTo>
                  <a:pt x="606064" y="3462723"/>
                </a:lnTo>
                <a:lnTo>
                  <a:pt x="638551" y="3493883"/>
                </a:lnTo>
                <a:lnTo>
                  <a:pt x="671731" y="3524367"/>
                </a:lnTo>
                <a:lnTo>
                  <a:pt x="705591" y="3554164"/>
                </a:lnTo>
                <a:lnTo>
                  <a:pt x="740119" y="3583261"/>
                </a:lnTo>
                <a:lnTo>
                  <a:pt x="775302" y="3611648"/>
                </a:lnTo>
                <a:lnTo>
                  <a:pt x="811129" y="3639313"/>
                </a:lnTo>
                <a:lnTo>
                  <a:pt x="847586" y="3666243"/>
                </a:lnTo>
                <a:lnTo>
                  <a:pt x="884663" y="3692428"/>
                </a:lnTo>
                <a:lnTo>
                  <a:pt x="922346" y="3717855"/>
                </a:lnTo>
                <a:lnTo>
                  <a:pt x="960623" y="3742512"/>
                </a:lnTo>
                <a:lnTo>
                  <a:pt x="999483" y="3766389"/>
                </a:lnTo>
                <a:lnTo>
                  <a:pt x="1038913" y="3789473"/>
                </a:lnTo>
                <a:lnTo>
                  <a:pt x="1078900" y="3811752"/>
                </a:lnTo>
                <a:lnTo>
                  <a:pt x="1119433" y="3833215"/>
                </a:lnTo>
                <a:lnTo>
                  <a:pt x="1160500" y="3853850"/>
                </a:lnTo>
                <a:lnTo>
                  <a:pt x="1202087" y="3873645"/>
                </a:lnTo>
                <a:lnTo>
                  <a:pt x="1244183" y="3892589"/>
                </a:lnTo>
                <a:lnTo>
                  <a:pt x="1286777" y="3910670"/>
                </a:lnTo>
                <a:lnTo>
                  <a:pt x="1329854" y="3927876"/>
                </a:lnTo>
                <a:lnTo>
                  <a:pt x="1373404" y="3944196"/>
                </a:lnTo>
                <a:lnTo>
                  <a:pt x="1417414" y="3959617"/>
                </a:lnTo>
                <a:lnTo>
                  <a:pt x="1461871" y="3974129"/>
                </a:lnTo>
                <a:lnTo>
                  <a:pt x="1506765" y="3987718"/>
                </a:lnTo>
                <a:lnTo>
                  <a:pt x="1552081" y="4000374"/>
                </a:lnTo>
                <a:lnTo>
                  <a:pt x="1597809" y="4012085"/>
                </a:lnTo>
                <a:lnTo>
                  <a:pt x="1643935" y="4022840"/>
                </a:lnTo>
                <a:lnTo>
                  <a:pt x="1690449" y="4032625"/>
                </a:lnTo>
                <a:lnTo>
                  <a:pt x="1737337" y="4041430"/>
                </a:lnTo>
                <a:lnTo>
                  <a:pt x="1784587" y="4049244"/>
                </a:lnTo>
                <a:lnTo>
                  <a:pt x="1832187" y="4056053"/>
                </a:lnTo>
                <a:lnTo>
                  <a:pt x="1880125" y="4061847"/>
                </a:lnTo>
                <a:lnTo>
                  <a:pt x="1928389" y="4066614"/>
                </a:lnTo>
                <a:lnTo>
                  <a:pt x="1976966" y="4070342"/>
                </a:lnTo>
                <a:lnTo>
                  <a:pt x="2025844" y="4073020"/>
                </a:lnTo>
                <a:lnTo>
                  <a:pt x="2075012" y="4074635"/>
                </a:lnTo>
                <a:lnTo>
                  <a:pt x="2124456" y="4075176"/>
                </a:lnTo>
                <a:lnTo>
                  <a:pt x="2173899" y="4074635"/>
                </a:lnTo>
                <a:lnTo>
                  <a:pt x="2223067" y="4073020"/>
                </a:lnTo>
                <a:lnTo>
                  <a:pt x="2271945" y="4070342"/>
                </a:lnTo>
                <a:lnTo>
                  <a:pt x="2320522" y="4066614"/>
                </a:lnTo>
                <a:lnTo>
                  <a:pt x="2368786" y="4061847"/>
                </a:lnTo>
                <a:lnTo>
                  <a:pt x="2416724" y="4056053"/>
                </a:lnTo>
                <a:lnTo>
                  <a:pt x="2464324" y="4049244"/>
                </a:lnTo>
                <a:lnTo>
                  <a:pt x="2511574" y="4041430"/>
                </a:lnTo>
                <a:lnTo>
                  <a:pt x="2558462" y="4032625"/>
                </a:lnTo>
                <a:lnTo>
                  <a:pt x="2604976" y="4022840"/>
                </a:lnTo>
                <a:lnTo>
                  <a:pt x="2651102" y="4012085"/>
                </a:lnTo>
                <a:lnTo>
                  <a:pt x="2696830" y="4000374"/>
                </a:lnTo>
                <a:lnTo>
                  <a:pt x="2742146" y="3987718"/>
                </a:lnTo>
                <a:lnTo>
                  <a:pt x="2787040" y="3974129"/>
                </a:lnTo>
                <a:lnTo>
                  <a:pt x="2831497" y="3959617"/>
                </a:lnTo>
                <a:lnTo>
                  <a:pt x="2875507" y="3944196"/>
                </a:lnTo>
                <a:lnTo>
                  <a:pt x="2919057" y="3927876"/>
                </a:lnTo>
                <a:lnTo>
                  <a:pt x="2962134" y="3910670"/>
                </a:lnTo>
                <a:lnTo>
                  <a:pt x="3004728" y="3892589"/>
                </a:lnTo>
                <a:lnTo>
                  <a:pt x="3046824" y="3873645"/>
                </a:lnTo>
                <a:lnTo>
                  <a:pt x="3088411" y="3853850"/>
                </a:lnTo>
                <a:lnTo>
                  <a:pt x="3129478" y="3833215"/>
                </a:lnTo>
                <a:lnTo>
                  <a:pt x="3170011" y="3811752"/>
                </a:lnTo>
                <a:lnTo>
                  <a:pt x="3209998" y="3789473"/>
                </a:lnTo>
                <a:lnTo>
                  <a:pt x="3249428" y="3766389"/>
                </a:lnTo>
                <a:lnTo>
                  <a:pt x="3288288" y="3742512"/>
                </a:lnTo>
                <a:lnTo>
                  <a:pt x="3326565" y="3717855"/>
                </a:lnTo>
                <a:lnTo>
                  <a:pt x="3364248" y="3692428"/>
                </a:lnTo>
                <a:lnTo>
                  <a:pt x="3401325" y="3666243"/>
                </a:lnTo>
                <a:lnTo>
                  <a:pt x="3437782" y="3639313"/>
                </a:lnTo>
                <a:lnTo>
                  <a:pt x="3473609" y="3611648"/>
                </a:lnTo>
                <a:lnTo>
                  <a:pt x="3508792" y="3583261"/>
                </a:lnTo>
                <a:lnTo>
                  <a:pt x="3543320" y="3554164"/>
                </a:lnTo>
                <a:lnTo>
                  <a:pt x="3577180" y="3524367"/>
                </a:lnTo>
                <a:lnTo>
                  <a:pt x="3610360" y="3493883"/>
                </a:lnTo>
                <a:lnTo>
                  <a:pt x="3642847" y="3462723"/>
                </a:lnTo>
                <a:lnTo>
                  <a:pt x="3674631" y="3430900"/>
                </a:lnTo>
                <a:lnTo>
                  <a:pt x="3705698" y="3398424"/>
                </a:lnTo>
                <a:lnTo>
                  <a:pt x="3736036" y="3365308"/>
                </a:lnTo>
                <a:lnTo>
                  <a:pt x="3765633" y="3331563"/>
                </a:lnTo>
                <a:lnTo>
                  <a:pt x="3794476" y="3297201"/>
                </a:lnTo>
                <a:lnTo>
                  <a:pt x="3822554" y="3262234"/>
                </a:lnTo>
                <a:lnTo>
                  <a:pt x="3849855" y="3226674"/>
                </a:lnTo>
                <a:lnTo>
                  <a:pt x="3876365" y="3190531"/>
                </a:lnTo>
                <a:lnTo>
                  <a:pt x="3902074" y="3153819"/>
                </a:lnTo>
                <a:lnTo>
                  <a:pt x="3926968" y="3116548"/>
                </a:lnTo>
                <a:lnTo>
                  <a:pt x="3951035" y="3078731"/>
                </a:lnTo>
                <a:lnTo>
                  <a:pt x="3974264" y="3040378"/>
                </a:lnTo>
                <a:lnTo>
                  <a:pt x="3996641" y="3001503"/>
                </a:lnTo>
                <a:lnTo>
                  <a:pt x="4018156" y="2962115"/>
                </a:lnTo>
                <a:lnTo>
                  <a:pt x="4038795" y="2922228"/>
                </a:lnTo>
                <a:lnTo>
                  <a:pt x="4058546" y="2881854"/>
                </a:lnTo>
                <a:lnTo>
                  <a:pt x="4077397" y="2841002"/>
                </a:lnTo>
                <a:lnTo>
                  <a:pt x="4095336" y="2799686"/>
                </a:lnTo>
                <a:lnTo>
                  <a:pt x="4112351" y="2757918"/>
                </a:lnTo>
                <a:lnTo>
                  <a:pt x="4128430" y="2715708"/>
                </a:lnTo>
                <a:lnTo>
                  <a:pt x="4143559" y="2673068"/>
                </a:lnTo>
                <a:lnTo>
                  <a:pt x="4157728" y="2630011"/>
                </a:lnTo>
                <a:lnTo>
                  <a:pt x="4170923" y="2586548"/>
                </a:lnTo>
                <a:lnTo>
                  <a:pt x="4183133" y="2542691"/>
                </a:lnTo>
                <a:lnTo>
                  <a:pt x="4194346" y="2498450"/>
                </a:lnTo>
                <a:lnTo>
                  <a:pt x="4204548" y="2453840"/>
                </a:lnTo>
                <a:lnTo>
                  <a:pt x="4213729" y="2408870"/>
                </a:lnTo>
                <a:lnTo>
                  <a:pt x="4221875" y="2363552"/>
                </a:lnTo>
                <a:lnTo>
                  <a:pt x="4228975" y="2317899"/>
                </a:lnTo>
                <a:lnTo>
                  <a:pt x="4235016" y="2271922"/>
                </a:lnTo>
                <a:lnTo>
                  <a:pt x="4239986" y="2225633"/>
                </a:lnTo>
                <a:lnTo>
                  <a:pt x="4243872" y="2179043"/>
                </a:lnTo>
                <a:lnTo>
                  <a:pt x="4246664" y="2132164"/>
                </a:lnTo>
                <a:lnTo>
                  <a:pt x="4248348" y="2085009"/>
                </a:lnTo>
                <a:lnTo>
                  <a:pt x="4248912" y="2037587"/>
                </a:lnTo>
                <a:lnTo>
                  <a:pt x="4248348" y="1990166"/>
                </a:lnTo>
                <a:lnTo>
                  <a:pt x="4246664" y="1943011"/>
                </a:lnTo>
                <a:lnTo>
                  <a:pt x="4243872" y="1896132"/>
                </a:lnTo>
                <a:lnTo>
                  <a:pt x="4239986" y="1849542"/>
                </a:lnTo>
                <a:lnTo>
                  <a:pt x="4235016" y="1803253"/>
                </a:lnTo>
                <a:lnTo>
                  <a:pt x="4228975" y="1757276"/>
                </a:lnTo>
                <a:lnTo>
                  <a:pt x="4221875" y="1711623"/>
                </a:lnTo>
                <a:lnTo>
                  <a:pt x="4213729" y="1666305"/>
                </a:lnTo>
                <a:lnTo>
                  <a:pt x="4204548" y="1621335"/>
                </a:lnTo>
                <a:lnTo>
                  <a:pt x="4194346" y="1576725"/>
                </a:lnTo>
                <a:lnTo>
                  <a:pt x="4183133" y="1532484"/>
                </a:lnTo>
                <a:lnTo>
                  <a:pt x="4170923" y="1488627"/>
                </a:lnTo>
                <a:lnTo>
                  <a:pt x="4157728" y="1445164"/>
                </a:lnTo>
                <a:lnTo>
                  <a:pt x="4143559" y="1402107"/>
                </a:lnTo>
                <a:lnTo>
                  <a:pt x="4128430" y="1359467"/>
                </a:lnTo>
                <a:lnTo>
                  <a:pt x="4112351" y="1317257"/>
                </a:lnTo>
                <a:lnTo>
                  <a:pt x="4095336" y="1275489"/>
                </a:lnTo>
                <a:lnTo>
                  <a:pt x="4077397" y="1234173"/>
                </a:lnTo>
                <a:lnTo>
                  <a:pt x="4058546" y="1193321"/>
                </a:lnTo>
                <a:lnTo>
                  <a:pt x="4038795" y="1152947"/>
                </a:lnTo>
                <a:lnTo>
                  <a:pt x="4018156" y="1113060"/>
                </a:lnTo>
                <a:lnTo>
                  <a:pt x="3996641" y="1073672"/>
                </a:lnTo>
                <a:lnTo>
                  <a:pt x="3974264" y="1034797"/>
                </a:lnTo>
                <a:lnTo>
                  <a:pt x="3951035" y="996444"/>
                </a:lnTo>
                <a:lnTo>
                  <a:pt x="3926968" y="958627"/>
                </a:lnTo>
                <a:lnTo>
                  <a:pt x="3902074" y="921356"/>
                </a:lnTo>
                <a:lnTo>
                  <a:pt x="3876365" y="884644"/>
                </a:lnTo>
                <a:lnTo>
                  <a:pt x="3849855" y="848501"/>
                </a:lnTo>
                <a:lnTo>
                  <a:pt x="3822554" y="812941"/>
                </a:lnTo>
                <a:lnTo>
                  <a:pt x="3794476" y="777974"/>
                </a:lnTo>
                <a:lnTo>
                  <a:pt x="3765633" y="743612"/>
                </a:lnTo>
                <a:lnTo>
                  <a:pt x="3736036" y="709867"/>
                </a:lnTo>
                <a:lnTo>
                  <a:pt x="3705698" y="676751"/>
                </a:lnTo>
                <a:lnTo>
                  <a:pt x="3674631" y="644275"/>
                </a:lnTo>
                <a:lnTo>
                  <a:pt x="3642847" y="612452"/>
                </a:lnTo>
                <a:lnTo>
                  <a:pt x="3610360" y="581292"/>
                </a:lnTo>
                <a:lnTo>
                  <a:pt x="3577180" y="550808"/>
                </a:lnTo>
                <a:lnTo>
                  <a:pt x="3543320" y="521011"/>
                </a:lnTo>
                <a:lnTo>
                  <a:pt x="3508792" y="491914"/>
                </a:lnTo>
                <a:lnTo>
                  <a:pt x="3473609" y="463527"/>
                </a:lnTo>
                <a:lnTo>
                  <a:pt x="3437782" y="435862"/>
                </a:lnTo>
                <a:lnTo>
                  <a:pt x="3401325" y="408932"/>
                </a:lnTo>
                <a:lnTo>
                  <a:pt x="3364248" y="382747"/>
                </a:lnTo>
                <a:lnTo>
                  <a:pt x="3326565" y="357320"/>
                </a:lnTo>
                <a:lnTo>
                  <a:pt x="3288288" y="332663"/>
                </a:lnTo>
                <a:lnTo>
                  <a:pt x="3249428" y="308786"/>
                </a:lnTo>
                <a:lnTo>
                  <a:pt x="3209998" y="285702"/>
                </a:lnTo>
                <a:lnTo>
                  <a:pt x="3170011" y="263423"/>
                </a:lnTo>
                <a:lnTo>
                  <a:pt x="3129478" y="241960"/>
                </a:lnTo>
                <a:lnTo>
                  <a:pt x="3088411" y="221325"/>
                </a:lnTo>
                <a:lnTo>
                  <a:pt x="3046824" y="201530"/>
                </a:lnTo>
                <a:lnTo>
                  <a:pt x="3004728" y="182586"/>
                </a:lnTo>
                <a:lnTo>
                  <a:pt x="2962134" y="164505"/>
                </a:lnTo>
                <a:lnTo>
                  <a:pt x="2919057" y="147299"/>
                </a:lnTo>
                <a:lnTo>
                  <a:pt x="2875507" y="130979"/>
                </a:lnTo>
                <a:lnTo>
                  <a:pt x="2831497" y="115558"/>
                </a:lnTo>
                <a:lnTo>
                  <a:pt x="2787040" y="101046"/>
                </a:lnTo>
                <a:lnTo>
                  <a:pt x="2742146" y="87457"/>
                </a:lnTo>
                <a:lnTo>
                  <a:pt x="2696830" y="74801"/>
                </a:lnTo>
                <a:lnTo>
                  <a:pt x="2651102" y="63090"/>
                </a:lnTo>
                <a:lnTo>
                  <a:pt x="2604976" y="52335"/>
                </a:lnTo>
                <a:lnTo>
                  <a:pt x="2558462" y="42550"/>
                </a:lnTo>
                <a:lnTo>
                  <a:pt x="2511574" y="33745"/>
                </a:lnTo>
                <a:lnTo>
                  <a:pt x="2464324" y="25931"/>
                </a:lnTo>
                <a:lnTo>
                  <a:pt x="2416724" y="19122"/>
                </a:lnTo>
                <a:lnTo>
                  <a:pt x="2368786" y="13328"/>
                </a:lnTo>
                <a:lnTo>
                  <a:pt x="2320522" y="8561"/>
                </a:lnTo>
                <a:lnTo>
                  <a:pt x="2271945" y="4833"/>
                </a:lnTo>
                <a:lnTo>
                  <a:pt x="2223067" y="2155"/>
                </a:lnTo>
                <a:lnTo>
                  <a:pt x="2173899" y="540"/>
                </a:lnTo>
                <a:lnTo>
                  <a:pt x="2124456" y="0"/>
                </a:lnTo>
                <a:close/>
              </a:path>
            </a:pathLst>
          </a:custGeom>
          <a:solidFill>
            <a:srgbClr val="D7DDE4">
              <a:alpha val="67057"/>
            </a:srgbClr>
          </a:solidFill>
        </p:spPr>
        <p:txBody>
          <a:bodyPr wrap="square" lIns="0" tIns="0" rIns="0" bIns="0" rtlCol="0"/>
          <a:lstStyle/>
          <a:p>
            <a:endParaRPr sz="4035"/>
          </a:p>
        </p:txBody>
      </p:sp>
      <p:sp>
        <p:nvSpPr>
          <p:cNvPr id="8" name="object 8"/>
          <p:cNvSpPr txBox="1"/>
          <p:nvPr/>
        </p:nvSpPr>
        <p:spPr>
          <a:xfrm>
            <a:off x="10744200" y="3072606"/>
            <a:ext cx="4666655" cy="2622529"/>
          </a:xfrm>
          <a:prstGeom prst="rect">
            <a:avLst/>
          </a:prstGeom>
        </p:spPr>
        <p:txBody>
          <a:bodyPr vert="horz" wrap="square" lIns="0" tIns="18050" rIns="0" bIns="0" rtlCol="0">
            <a:spAutoFit/>
          </a:bodyPr>
          <a:lstStyle/>
          <a:p>
            <a:pPr marL="857871" marR="745768" indent="-98802" algn="ctr">
              <a:spcBef>
                <a:spcPts val="142"/>
              </a:spcBef>
            </a:pPr>
            <a:r>
              <a:rPr lang="uk-UA" sz="4189" b="1" spc="-37" dirty="0">
                <a:solidFill>
                  <a:srgbClr val="1E3C61"/>
                </a:solidFill>
                <a:cs typeface="Calibri"/>
              </a:rPr>
              <a:t>НОТАРІУСИ ДЕРЖАВНІ </a:t>
            </a:r>
            <a:endParaRPr lang="uk-UA" sz="4189" b="1" spc="-37" dirty="0">
              <a:solidFill>
                <a:srgbClr val="1E3C61"/>
              </a:solidFill>
              <a:latin typeface="Calibri"/>
              <a:cs typeface="Calibri"/>
            </a:endParaRPr>
          </a:p>
          <a:p>
            <a:pPr marL="857871" marR="745768" indent="-98802" algn="ctr">
              <a:spcBef>
                <a:spcPts val="142"/>
              </a:spcBef>
            </a:pPr>
            <a:r>
              <a:rPr lang="uk-UA" sz="4189" b="1" spc="-37" dirty="0">
                <a:solidFill>
                  <a:srgbClr val="FF0000"/>
                </a:solidFill>
                <a:latin typeface="Calibri"/>
                <a:cs typeface="Calibri"/>
              </a:rPr>
              <a:t>748</a:t>
            </a:r>
          </a:p>
          <a:p>
            <a:pPr marL="857871" marR="745768" indent="-98802" algn="ctr">
              <a:spcBef>
                <a:spcPts val="142"/>
              </a:spcBef>
            </a:pPr>
            <a:r>
              <a:rPr lang="uk-UA" sz="4189" b="1" spc="-37" dirty="0">
                <a:solidFill>
                  <a:srgbClr val="1E3C61"/>
                </a:solidFill>
                <a:latin typeface="Calibri"/>
                <a:cs typeface="Calibri"/>
              </a:rPr>
              <a:t>01.01.2024</a:t>
            </a:r>
            <a:endParaRPr sz="4189" dirty="0">
              <a:latin typeface="Calibri"/>
              <a:cs typeface="Calibri"/>
            </a:endParaRPr>
          </a:p>
        </p:txBody>
      </p:sp>
      <p:sp>
        <p:nvSpPr>
          <p:cNvPr id="9" name="object 9"/>
          <p:cNvSpPr txBox="1"/>
          <p:nvPr/>
        </p:nvSpPr>
        <p:spPr>
          <a:xfrm>
            <a:off x="16530259" y="9898570"/>
            <a:ext cx="228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5</a:t>
            </a:fld>
            <a:endParaRPr sz="1795">
              <a:latin typeface="Palatino Linotype"/>
              <a:cs typeface="Palatino Linotype"/>
            </a:endParaRPr>
          </a:p>
        </p:txBody>
      </p:sp>
      <p:pic>
        <p:nvPicPr>
          <p:cNvPr id="10" name="Рисунок 9"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id="{10C123F7-9F69-F904-C529-8CED358812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918" y="8094009"/>
            <a:ext cx="1888107" cy="1628808"/>
          </a:xfrm>
          <a:prstGeom prst="rect">
            <a:avLst/>
          </a:prstGeom>
        </p:spPr>
      </p:pic>
      <p:sp>
        <p:nvSpPr>
          <p:cNvPr id="14" name="Прямоугольник 13"/>
          <p:cNvSpPr/>
          <p:nvPr/>
        </p:nvSpPr>
        <p:spPr>
          <a:xfrm>
            <a:off x="1219200" y="6654006"/>
            <a:ext cx="16154400"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uk-UA" sz="2800" b="1" dirty="0"/>
              <a:t>Компетенція та юридична сила, вчинених нотаріусами нотаріальних дій, </a:t>
            </a:r>
            <a:r>
              <a:rPr lang="uk-UA" sz="2800" b="1" u="sng" dirty="0"/>
              <a:t>однакова</a:t>
            </a:r>
            <a:r>
              <a:rPr lang="uk-UA" sz="2800" b="1" dirty="0"/>
              <a:t>, оформлюють документи для їх дії за кордоном.</a:t>
            </a:r>
          </a:p>
          <a:p>
            <a:r>
              <a:rPr lang="uk-UA" sz="2800" b="1" dirty="0"/>
              <a:t>Державні нотаріуси </a:t>
            </a:r>
            <a:r>
              <a:rPr lang="uk-UA" sz="2800" dirty="0"/>
              <a:t>працюють у державних нотаріальних конторах, які створюються Мінюстом, а  також в обласних державних нотаріальних архівах.</a:t>
            </a:r>
          </a:p>
          <a:p>
            <a:r>
              <a:rPr lang="uk-UA" sz="2800" b="1" dirty="0"/>
              <a:t>Приватні нотаріуси </a:t>
            </a:r>
            <a:r>
              <a:rPr lang="uk-UA" sz="2800" dirty="0"/>
              <a:t>самостійно організовують свої офіси, до яких є встановлені державою вимоги.</a:t>
            </a:r>
          </a:p>
          <a:p>
            <a:r>
              <a:rPr lang="uk-UA" sz="2800" b="1" dirty="0"/>
              <a:t>Нотаріуси складають Присягу, мають печатку </a:t>
            </a:r>
            <a:r>
              <a:rPr lang="ru-RU" sz="2800" b="1" dirty="0" err="1"/>
              <a:t>нотаріуса</a:t>
            </a:r>
            <a:r>
              <a:rPr lang="ru-RU" sz="2800" b="1" dirty="0"/>
              <a:t> </a:t>
            </a:r>
            <a:r>
              <a:rPr lang="uk-UA" sz="2800" b="1" dirty="0"/>
              <a:t>з державним гербом України,  печатку для апостилів, кваліфікований електронний підпис (КЕП)</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8551" y="1687202"/>
            <a:ext cx="15951469" cy="7535409"/>
          </a:xfrm>
          <a:custGeom>
            <a:avLst/>
            <a:gdLst/>
            <a:ahLst/>
            <a:cxnLst/>
            <a:rect l="l" t="t" r="r" b="b"/>
            <a:pathLst>
              <a:path w="10662285" h="5036820">
                <a:moveTo>
                  <a:pt x="0" y="5036820"/>
                </a:moveTo>
                <a:lnTo>
                  <a:pt x="10661904" y="5036820"/>
                </a:lnTo>
                <a:lnTo>
                  <a:pt x="10661904" y="0"/>
                </a:lnTo>
                <a:lnTo>
                  <a:pt x="0" y="0"/>
                </a:lnTo>
                <a:lnTo>
                  <a:pt x="0" y="5036820"/>
                </a:lnTo>
                <a:close/>
              </a:path>
            </a:pathLst>
          </a:custGeom>
          <a:ln w="12192">
            <a:solidFill>
              <a:srgbClr val="1E3C61"/>
            </a:solidFill>
          </a:ln>
        </p:spPr>
        <p:txBody>
          <a:bodyPr wrap="square" lIns="0" tIns="0" rIns="0" bIns="0" rtlCol="0"/>
          <a:lstStyle/>
          <a:p>
            <a:endParaRPr sz="4035"/>
          </a:p>
        </p:txBody>
      </p:sp>
      <p:sp>
        <p:nvSpPr>
          <p:cNvPr id="3" name="object 3"/>
          <p:cNvSpPr txBox="1">
            <a:spLocks noGrp="1"/>
          </p:cNvSpPr>
          <p:nvPr>
            <p:ph type="title"/>
          </p:nvPr>
        </p:nvSpPr>
        <p:spPr>
          <a:xfrm>
            <a:off x="1143000" y="634206"/>
            <a:ext cx="14060067" cy="769501"/>
          </a:xfrm>
          <a:prstGeom prst="rect">
            <a:avLst/>
          </a:prstGeom>
        </p:spPr>
        <p:txBody>
          <a:bodyPr vert="horz" wrap="square" lIns="0" tIns="19950" rIns="0" bIns="0" rtlCol="0">
            <a:spAutoFit/>
          </a:bodyPr>
          <a:lstStyle/>
          <a:p>
            <a:pPr marL="19000">
              <a:spcBef>
                <a:spcPts val="157"/>
              </a:spcBef>
            </a:pPr>
            <a:r>
              <a:rPr lang="uk-UA" sz="4800" b="1" dirty="0"/>
              <a:t>Загальна інформація</a:t>
            </a:r>
            <a:endParaRPr sz="4800" b="1" dirty="0"/>
          </a:p>
        </p:txBody>
      </p:sp>
      <p:sp>
        <p:nvSpPr>
          <p:cNvPr id="4" name="object 4"/>
          <p:cNvSpPr txBox="1"/>
          <p:nvPr/>
        </p:nvSpPr>
        <p:spPr>
          <a:xfrm>
            <a:off x="1143000" y="1548606"/>
            <a:ext cx="16230600" cy="7345227"/>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9950" rIns="0" bIns="0" rtlCol="0">
            <a:spAutoFit/>
          </a:bodyPr>
          <a:lstStyle/>
          <a:p>
            <a:endParaRPr lang="uk-UA" sz="2800" b="1" dirty="0">
              <a:latin typeface="Times New Roman" pitchFamily="18" charset="0"/>
              <a:cs typeface="Times New Roman" pitchFamily="18" charset="0"/>
            </a:endParaRPr>
          </a:p>
          <a:p>
            <a:r>
              <a:rPr lang="uk-UA" sz="2800" b="1" dirty="0">
                <a:latin typeface="Times New Roman" pitchFamily="18" charset="0"/>
                <a:cs typeface="Times New Roman" pitchFamily="18" charset="0"/>
              </a:rPr>
              <a:t>Державне регулювання нотаріальної діяльності</a:t>
            </a:r>
            <a:r>
              <a:rPr lang="uk-UA" sz="2800" dirty="0">
                <a:latin typeface="Times New Roman" pitchFamily="18" charset="0"/>
                <a:cs typeface="Times New Roman" pitchFamily="18" charset="0"/>
              </a:rPr>
              <a:t> здійснює Мінюст (предмет - у статті 2-1 Закону України «Про нотаріат».</a:t>
            </a:r>
          </a:p>
          <a:p>
            <a:r>
              <a:rPr lang="uk-UA" sz="2800" b="1" dirty="0">
                <a:latin typeface="Times New Roman" pitchFamily="18" charset="0"/>
                <a:cs typeface="Times New Roman" pitchFamily="18" charset="0"/>
              </a:rPr>
              <a:t>Орган професійного самоврядування</a:t>
            </a:r>
            <a:r>
              <a:rPr lang="uk-UA" sz="2800" dirty="0">
                <a:latin typeface="Times New Roman" pitchFamily="18" charset="0"/>
                <a:cs typeface="Times New Roman" pitchFamily="18" charset="0"/>
              </a:rPr>
              <a:t> – </a:t>
            </a:r>
            <a:r>
              <a:rPr lang="uk-UA" sz="2800" b="1" dirty="0">
                <a:latin typeface="Times New Roman" pitchFamily="18" charset="0"/>
                <a:cs typeface="Times New Roman" pitchFamily="18" charset="0"/>
              </a:rPr>
              <a:t>Нотаріальна палата України </a:t>
            </a:r>
            <a:r>
              <a:rPr lang="uk-UA" sz="2800" dirty="0">
                <a:latin typeface="Times New Roman" pitchFamily="18" charset="0"/>
                <a:cs typeface="Times New Roman" pitchFamily="18" charset="0"/>
              </a:rPr>
              <a:t>(створена у 2013 році), яку складають регіональні відділення, комісія з питань професійної етики, ревізійна комісія, інші комісії.</a:t>
            </a:r>
          </a:p>
          <a:p>
            <a:r>
              <a:rPr lang="uk-UA" sz="2800" dirty="0">
                <a:latin typeface="Times New Roman" pitchFamily="18" charset="0"/>
                <a:cs typeface="Times New Roman" pitchFamily="18" charset="0"/>
              </a:rPr>
              <a:t>Документ, що надає право на зайняття нотаріальною діяльністю, </a:t>
            </a:r>
            <a:r>
              <a:rPr lang="uk-UA" sz="2800" b="1" dirty="0">
                <a:latin typeface="Times New Roman" pitchFamily="18" charset="0"/>
                <a:cs typeface="Times New Roman" pitchFamily="18" charset="0"/>
              </a:rPr>
              <a:t>- свідоцтво про право на зайняття нотаріальною діяльністю</a:t>
            </a:r>
            <a:r>
              <a:rPr lang="uk-UA" sz="2800" dirty="0">
                <a:latin typeface="Times New Roman" pitchFamily="18" charset="0"/>
                <a:cs typeface="Times New Roman" pitchFamily="18" charset="0"/>
              </a:rPr>
              <a:t>, яке видає Мінюст.</a:t>
            </a:r>
          </a:p>
          <a:p>
            <a:r>
              <a:rPr lang="uk-UA" sz="2800" dirty="0">
                <a:latin typeface="Times New Roman" pitchFamily="18" charset="0"/>
                <a:cs typeface="Times New Roman" pitchFamily="18" charset="0"/>
              </a:rPr>
              <a:t>Документ, який підтверджує, що особа є нотаріусом, - </a:t>
            </a:r>
            <a:r>
              <a:rPr lang="uk-UA" sz="2800" b="1" dirty="0">
                <a:latin typeface="Times New Roman" pitchFamily="18" charset="0"/>
                <a:cs typeface="Times New Roman" pitchFamily="18" charset="0"/>
              </a:rPr>
              <a:t>реєстраційне посвідчення </a:t>
            </a:r>
            <a:r>
              <a:rPr lang="uk-UA" sz="2800" dirty="0">
                <a:latin typeface="Times New Roman" pitchFamily="18" charset="0"/>
                <a:cs typeface="Times New Roman" pitchFamily="18" charset="0"/>
              </a:rPr>
              <a:t>для приватного нотаріуса, яке видають територіальні органи Мінюсту, або </a:t>
            </a:r>
            <a:r>
              <a:rPr lang="uk-UA" sz="2800" b="1" dirty="0">
                <a:latin typeface="Times New Roman" pitchFamily="18" charset="0"/>
                <a:cs typeface="Times New Roman" pitchFamily="18" charset="0"/>
              </a:rPr>
              <a:t>наказ про призначення на посаду </a:t>
            </a:r>
            <a:r>
              <a:rPr lang="uk-UA" sz="2800" dirty="0">
                <a:latin typeface="Times New Roman" pitchFamily="18" charset="0"/>
                <a:cs typeface="Times New Roman" pitchFamily="18" charset="0"/>
              </a:rPr>
              <a:t>для державного нотаріуса.</a:t>
            </a:r>
          </a:p>
          <a:p>
            <a:r>
              <a:rPr lang="uk-UA" sz="2800" dirty="0">
                <a:latin typeface="Times New Roman" pitchFamily="18" charset="0"/>
                <a:cs typeface="Times New Roman" pitchFamily="18" charset="0"/>
              </a:rPr>
              <a:t>Нотаріуси працюють з дотриманням норм про</a:t>
            </a:r>
            <a:r>
              <a:rPr lang="uk-UA" sz="2800" b="1" dirty="0">
                <a:latin typeface="Times New Roman" pitchFamily="18" charset="0"/>
                <a:cs typeface="Times New Roman" pitchFamily="18" charset="0"/>
              </a:rPr>
              <a:t> нотаріальні округи, </a:t>
            </a:r>
            <a:r>
              <a:rPr lang="uk-UA" sz="2800" dirty="0">
                <a:latin typeface="Times New Roman" pitchFamily="18" charset="0"/>
                <a:cs typeface="Times New Roman" pitchFamily="18" charset="0"/>
              </a:rPr>
              <a:t>які</a:t>
            </a:r>
            <a:r>
              <a:rPr lang="uk-UA" sz="2800" b="1" dirty="0">
                <a:latin typeface="Times New Roman" pitchFamily="18" charset="0"/>
                <a:cs typeface="Times New Roman" pitchFamily="18" charset="0"/>
              </a:rPr>
              <a:t> </a:t>
            </a:r>
            <a:r>
              <a:rPr lang="uk-UA" sz="2800" dirty="0">
                <a:latin typeface="Times New Roman" pitchFamily="18" charset="0"/>
                <a:cs typeface="Times New Roman" pitchFamily="18" charset="0"/>
              </a:rPr>
              <a:t>створюються відповідно до адміністративно-територіального устрою. Квоти відсутні.</a:t>
            </a:r>
          </a:p>
          <a:p>
            <a:r>
              <a:rPr lang="uk-UA" sz="2800" dirty="0">
                <a:latin typeface="Times New Roman" pitchFamily="18" charset="0"/>
                <a:cs typeface="Times New Roman" pitchFamily="18" charset="0"/>
              </a:rPr>
              <a:t>Регулювання кількості нотаріусів забезпечує принцип </a:t>
            </a:r>
            <a:r>
              <a:rPr lang="uk-UA" sz="2800" b="1" dirty="0">
                <a:latin typeface="Times New Roman" pitchFamily="18" charset="0"/>
                <a:cs typeface="Times New Roman" pitchFamily="18" charset="0"/>
              </a:rPr>
              <a:t>«вхід у професію – через професію», </a:t>
            </a:r>
            <a:r>
              <a:rPr lang="uk-UA" sz="2800" dirty="0">
                <a:latin typeface="Times New Roman" pitchFamily="18" charset="0"/>
                <a:cs typeface="Times New Roman" pitchFamily="18" charset="0"/>
              </a:rPr>
              <a:t>стаж роботи помічником або консультантом не менше трьох років, а також складний іспит. </a:t>
            </a:r>
          </a:p>
          <a:p>
            <a:r>
              <a:rPr lang="uk-UA" sz="2800" dirty="0">
                <a:latin typeface="Times New Roman" pitchFamily="18" charset="0"/>
                <a:cs typeface="Times New Roman" pitchFamily="18" charset="0"/>
              </a:rPr>
              <a:t>В областях створені обласні </a:t>
            </a:r>
            <a:r>
              <a:rPr lang="uk-UA" sz="2800" b="1" dirty="0">
                <a:latin typeface="Times New Roman" pitchFamily="18" charset="0"/>
                <a:cs typeface="Times New Roman" pitchFamily="18" charset="0"/>
              </a:rPr>
              <a:t>державні нотаріальні архіви</a:t>
            </a:r>
            <a:r>
              <a:rPr lang="uk-UA" sz="2800" dirty="0">
                <a:latin typeface="Times New Roman" pitchFamily="18" charset="0"/>
                <a:cs typeface="Times New Roman" pitchFamily="18" charset="0"/>
              </a:rPr>
              <a:t>. Нотаріус зберігає архів протягом усього часу здійснення професійної діяльності, після припинення передає до такого архіву. </a:t>
            </a:r>
          </a:p>
          <a:p>
            <a:r>
              <a:rPr lang="uk-UA" sz="2800" dirty="0" err="1">
                <a:latin typeface="Times New Roman" pitchFamily="18" charset="0"/>
                <a:cs typeface="Times New Roman" pitchFamily="18" charset="0"/>
              </a:rPr>
              <a:t>Цифровізація</a:t>
            </a:r>
            <a:r>
              <a:rPr lang="uk-UA" sz="2800" dirty="0">
                <a:latin typeface="Times New Roman" pitchFamily="18" charset="0"/>
                <a:cs typeface="Times New Roman" pitchFamily="18" charset="0"/>
              </a:rPr>
              <a:t> архіву має на меті зменшити паперові об’єми. </a:t>
            </a:r>
          </a:p>
        </p:txBody>
      </p:sp>
      <p:sp>
        <p:nvSpPr>
          <p:cNvPr id="17" name="object 17"/>
          <p:cNvSpPr txBox="1"/>
          <p:nvPr/>
        </p:nvSpPr>
        <p:spPr>
          <a:xfrm>
            <a:off x="16530259" y="9898570"/>
            <a:ext cx="228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6</a:t>
            </a:fld>
            <a:endParaRPr sz="1795">
              <a:latin typeface="Palatino Linotype"/>
              <a:cs typeface="Palatino Linotype"/>
            </a:endParaRPr>
          </a:p>
        </p:txBody>
      </p:sp>
      <p:pic>
        <p:nvPicPr>
          <p:cNvPr id="19" name="Рисунок 18"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id="{10C123F7-9F69-F904-C529-8CED358812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5966" y="42750"/>
            <a:ext cx="1888107" cy="16288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8551" y="1687202"/>
            <a:ext cx="15951469" cy="7535409"/>
          </a:xfrm>
          <a:custGeom>
            <a:avLst/>
            <a:gdLst/>
            <a:ahLst/>
            <a:cxnLst/>
            <a:rect l="l" t="t" r="r" b="b"/>
            <a:pathLst>
              <a:path w="10662285" h="5036820">
                <a:moveTo>
                  <a:pt x="0" y="5036820"/>
                </a:moveTo>
                <a:lnTo>
                  <a:pt x="10661904" y="5036820"/>
                </a:lnTo>
                <a:lnTo>
                  <a:pt x="10661904" y="0"/>
                </a:lnTo>
                <a:lnTo>
                  <a:pt x="0" y="0"/>
                </a:lnTo>
                <a:lnTo>
                  <a:pt x="0" y="5036820"/>
                </a:lnTo>
                <a:close/>
              </a:path>
            </a:pathLst>
          </a:custGeom>
          <a:ln w="12192">
            <a:solidFill>
              <a:srgbClr val="1E3C61"/>
            </a:solidFill>
          </a:ln>
        </p:spPr>
        <p:txBody>
          <a:bodyPr wrap="square" lIns="0" tIns="0" rIns="0" bIns="0" rtlCol="0"/>
          <a:lstStyle/>
          <a:p>
            <a:endParaRPr sz="4035"/>
          </a:p>
        </p:txBody>
      </p:sp>
      <p:sp>
        <p:nvSpPr>
          <p:cNvPr id="3" name="object 3"/>
          <p:cNvSpPr txBox="1">
            <a:spLocks noGrp="1"/>
          </p:cNvSpPr>
          <p:nvPr>
            <p:ph type="title"/>
          </p:nvPr>
        </p:nvSpPr>
        <p:spPr>
          <a:xfrm>
            <a:off x="1285438" y="592534"/>
            <a:ext cx="13679067" cy="769501"/>
          </a:xfrm>
          <a:prstGeom prst="rect">
            <a:avLst/>
          </a:prstGeom>
        </p:spPr>
        <p:txBody>
          <a:bodyPr vert="horz" wrap="square" lIns="0" tIns="19950" rIns="0" bIns="0" rtlCol="0">
            <a:spAutoFit/>
          </a:bodyPr>
          <a:lstStyle/>
          <a:p>
            <a:pPr marL="19000">
              <a:spcBef>
                <a:spcPts val="157"/>
              </a:spcBef>
            </a:pPr>
            <a:r>
              <a:rPr lang="uk-UA" b="1" spc="-7" dirty="0">
                <a:solidFill>
                  <a:schemeClr val="tx1"/>
                </a:solidFill>
              </a:rPr>
              <a:t>Вимоги до нотаріуса</a:t>
            </a:r>
            <a:endParaRPr b="1" dirty="0">
              <a:solidFill>
                <a:schemeClr val="tx1"/>
              </a:solidFill>
            </a:endParaRPr>
          </a:p>
        </p:txBody>
      </p:sp>
      <p:sp>
        <p:nvSpPr>
          <p:cNvPr id="4" name="object 4"/>
          <p:cNvSpPr txBox="1"/>
          <p:nvPr/>
        </p:nvSpPr>
        <p:spPr>
          <a:xfrm>
            <a:off x="1143000" y="1548606"/>
            <a:ext cx="16230600" cy="792480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9950" rIns="0" bIns="0" rtlCol="0">
            <a:spAutoFit/>
          </a:bodyPr>
          <a:lstStyle/>
          <a:p>
            <a:endParaRPr lang="uk-UA" sz="3600" b="1" dirty="0">
              <a:latin typeface="Times New Roman" pitchFamily="18" charset="0"/>
              <a:cs typeface="Times New Roman" pitchFamily="18" charset="0"/>
            </a:endParaRPr>
          </a:p>
          <a:p>
            <a:r>
              <a:rPr lang="uk-UA" sz="3600" dirty="0" err="1">
                <a:latin typeface="Times New Roman" pitchFamily="18" charset="0"/>
                <a:cs typeface="Times New Roman" pitchFamily="18" charset="0"/>
              </a:rPr>
              <a:t>-громадянство</a:t>
            </a:r>
            <a:r>
              <a:rPr lang="uk-UA" sz="3600" dirty="0">
                <a:latin typeface="Times New Roman" pitchFamily="18" charset="0"/>
                <a:cs typeface="Times New Roman" pitchFamily="18" charset="0"/>
              </a:rPr>
              <a:t> України, </a:t>
            </a:r>
          </a:p>
          <a:p>
            <a:endParaRPr lang="uk-UA" sz="3600" dirty="0">
              <a:latin typeface="Times New Roman" pitchFamily="18" charset="0"/>
              <a:cs typeface="Times New Roman" pitchFamily="18" charset="0"/>
            </a:endParaRPr>
          </a:p>
          <a:p>
            <a:r>
              <a:rPr lang="uk-UA" sz="3600" dirty="0" err="1">
                <a:latin typeface="Times New Roman" pitchFamily="18" charset="0"/>
                <a:cs typeface="Times New Roman" pitchFamily="18" charset="0"/>
              </a:rPr>
              <a:t>-ступінь</a:t>
            </a:r>
            <a:r>
              <a:rPr lang="uk-UA" sz="3600" dirty="0">
                <a:latin typeface="Times New Roman" pitchFamily="18" charset="0"/>
                <a:cs typeface="Times New Roman" pitchFamily="18" charset="0"/>
              </a:rPr>
              <a:t> вищої юридичної освіти не нижче магістра, </a:t>
            </a:r>
          </a:p>
          <a:p>
            <a:endParaRPr lang="uk-UA" sz="3600" dirty="0">
              <a:latin typeface="Times New Roman" pitchFamily="18" charset="0"/>
              <a:cs typeface="Times New Roman" pitchFamily="18" charset="0"/>
            </a:endParaRPr>
          </a:p>
          <a:p>
            <a:r>
              <a:rPr lang="uk-UA" sz="3600" dirty="0" err="1">
                <a:latin typeface="Times New Roman" pitchFamily="18" charset="0"/>
                <a:cs typeface="Times New Roman" pitchFamily="18" charset="0"/>
              </a:rPr>
              <a:t>-володіння</a:t>
            </a:r>
            <a:r>
              <a:rPr lang="uk-UA" sz="3600" dirty="0">
                <a:latin typeface="Times New Roman" pitchFamily="18" charset="0"/>
                <a:cs typeface="Times New Roman" pitchFamily="18" charset="0"/>
              </a:rPr>
              <a:t> державною мовою</a:t>
            </a:r>
          </a:p>
          <a:p>
            <a:endParaRPr lang="uk-UA" sz="3600" dirty="0">
              <a:latin typeface="Times New Roman" pitchFamily="18" charset="0"/>
              <a:cs typeface="Times New Roman" pitchFamily="18" charset="0"/>
            </a:endParaRPr>
          </a:p>
          <a:p>
            <a:r>
              <a:rPr lang="uk-UA" sz="3600" dirty="0" err="1">
                <a:latin typeface="Times New Roman" pitchFamily="18" charset="0"/>
                <a:cs typeface="Times New Roman" pitchFamily="18" charset="0"/>
              </a:rPr>
              <a:t>-стаж</a:t>
            </a:r>
            <a:r>
              <a:rPr lang="uk-UA" sz="3600" dirty="0">
                <a:latin typeface="Times New Roman" pitchFamily="18" charset="0"/>
                <a:cs typeface="Times New Roman" pitchFamily="18" charset="0"/>
              </a:rPr>
              <a:t> роботи у сфері права не менш як шість років, з них помічником нотаріуса або консультантом державної нотаріальної контори - не менш як три роки, </a:t>
            </a:r>
          </a:p>
          <a:p>
            <a:endParaRPr lang="uk-UA" sz="3600" dirty="0">
              <a:latin typeface="Times New Roman" pitchFamily="18" charset="0"/>
              <a:cs typeface="Times New Roman" pitchFamily="18" charset="0"/>
            </a:endParaRPr>
          </a:p>
          <a:p>
            <a:r>
              <a:rPr lang="uk-UA" sz="3600" dirty="0" err="1">
                <a:latin typeface="Times New Roman" pitchFamily="18" charset="0"/>
                <a:cs typeface="Times New Roman" pitchFamily="18" charset="0"/>
              </a:rPr>
              <a:t>-успішне</a:t>
            </a:r>
            <a:r>
              <a:rPr lang="uk-UA" sz="3600" dirty="0">
                <a:latin typeface="Times New Roman" pitchFamily="18" charset="0"/>
                <a:cs typeface="Times New Roman" pitchFamily="18" charset="0"/>
              </a:rPr>
              <a:t> складання електронного кваліфікаційного іспиту і отримання від Мінюсту свідоцтва про право на зайняття нотаріальною діяльністю;</a:t>
            </a:r>
          </a:p>
          <a:p>
            <a:endParaRPr lang="uk-UA" sz="3600" dirty="0">
              <a:latin typeface="Times New Roman" pitchFamily="18" charset="0"/>
              <a:cs typeface="Times New Roman" pitchFamily="18" charset="0"/>
            </a:endParaRPr>
          </a:p>
          <a:p>
            <a:r>
              <a:rPr lang="uk-UA" sz="3600" dirty="0" err="1">
                <a:latin typeface="Times New Roman" pitchFamily="18" charset="0"/>
                <a:cs typeface="Times New Roman" pitchFamily="18" charset="0"/>
              </a:rPr>
              <a:t>-відсутність</a:t>
            </a:r>
            <a:r>
              <a:rPr lang="uk-UA" sz="3600" dirty="0">
                <a:latin typeface="Times New Roman" pitchFamily="18" charset="0"/>
                <a:cs typeface="Times New Roman" pitchFamily="18" charset="0"/>
              </a:rPr>
              <a:t> судимості та дієздатність.</a:t>
            </a:r>
          </a:p>
        </p:txBody>
      </p:sp>
      <p:sp>
        <p:nvSpPr>
          <p:cNvPr id="17" name="object 17"/>
          <p:cNvSpPr txBox="1"/>
          <p:nvPr/>
        </p:nvSpPr>
        <p:spPr>
          <a:xfrm>
            <a:off x="16530259" y="9898570"/>
            <a:ext cx="228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7</a:t>
            </a:fld>
            <a:endParaRPr sz="1795">
              <a:latin typeface="Palatino Linotype"/>
              <a:cs typeface="Palatino Linotype"/>
            </a:endParaRPr>
          </a:p>
        </p:txBody>
      </p:sp>
      <p:pic>
        <p:nvPicPr>
          <p:cNvPr id="19" name="Рисунок 18"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id="{10C123F7-9F69-F904-C529-8CED358812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5966" y="42750"/>
            <a:ext cx="1888107" cy="16288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3716" y="556510"/>
            <a:ext cx="16120566" cy="1220696"/>
          </a:xfrm>
        </p:spPr>
        <p:txBody>
          <a:bodyPr/>
          <a:lstStyle/>
          <a:p>
            <a:pPr algn="ctr"/>
            <a:r>
              <a:rPr lang="uk-UA" b="1" dirty="0"/>
              <a:t>3. Робота нотаріату в умовах війни.</a:t>
            </a:r>
            <a:br>
              <a:rPr lang="uk-UA" b="1" dirty="0"/>
            </a:br>
            <a:r>
              <a:rPr lang="uk-UA" sz="2800" b="1" dirty="0">
                <a:solidFill>
                  <a:srgbClr val="FF0000"/>
                </a:solidFill>
              </a:rPr>
              <a:t>до 2014 /   2014-24.02.2022 /   24.02.2022 - по даний час.</a:t>
            </a:r>
            <a:br>
              <a:rPr lang="uk-UA" sz="2800" b="1" dirty="0"/>
            </a:br>
            <a:br>
              <a:rPr lang="uk-UA" sz="2800" b="1" dirty="0"/>
            </a:br>
            <a:endParaRPr lang="uk-UA" sz="2800" dirty="0"/>
          </a:p>
        </p:txBody>
      </p:sp>
      <p:sp>
        <p:nvSpPr>
          <p:cNvPr id="3" name="Текст 2"/>
          <p:cNvSpPr>
            <a:spLocks noGrp="1"/>
          </p:cNvSpPr>
          <p:nvPr>
            <p:ph type="body" idx="1"/>
          </p:nvPr>
        </p:nvSpPr>
        <p:spPr>
          <a:xfrm>
            <a:off x="1143000" y="1929606"/>
            <a:ext cx="16459200" cy="7848600"/>
          </a:xfrm>
        </p:spPr>
        <p:style>
          <a:lnRef idx="1">
            <a:schemeClr val="accent1"/>
          </a:lnRef>
          <a:fillRef idx="2">
            <a:schemeClr val="accent1"/>
          </a:fillRef>
          <a:effectRef idx="1">
            <a:schemeClr val="accent1"/>
          </a:effectRef>
          <a:fontRef idx="minor">
            <a:schemeClr val="dk1"/>
          </a:fontRef>
        </p:style>
        <p:txBody>
          <a:bodyPr/>
          <a:lstStyle/>
          <a:p>
            <a:r>
              <a:rPr lang="uk-UA" sz="2800" dirty="0">
                <a:latin typeface="Times New Roman" pitchFamily="18" charset="0"/>
                <a:cs typeface="Times New Roman" pitchFamily="18" charset="0"/>
              </a:rPr>
              <a:t>На сьогодні Україна має </a:t>
            </a:r>
            <a:r>
              <a:rPr lang="uk-UA" sz="2800" b="1" dirty="0">
                <a:latin typeface="Times New Roman" pitchFamily="18" charset="0"/>
                <a:cs typeface="Times New Roman" pitchFamily="18" charset="0"/>
              </a:rPr>
              <a:t>ПЕРЕЛІК</a:t>
            </a:r>
            <a:r>
              <a:rPr lang="uk-UA" sz="2800" dirty="0">
                <a:latin typeface="Times New Roman" pitchFamily="18" charset="0"/>
                <a:cs typeface="Times New Roman" pitchFamily="18" charset="0"/>
              </a:rPr>
              <a:t> </a:t>
            </a:r>
            <a:r>
              <a:rPr lang="uk-UA" sz="2800" b="1" dirty="0">
                <a:latin typeface="Times New Roman" pitchFamily="18" charset="0"/>
                <a:cs typeface="Times New Roman" pitchFamily="18" charset="0"/>
              </a:rPr>
              <a:t>територій, на яких ведуться (велися) бойові дії або тимчасово окупованих Російською </a:t>
            </a:r>
            <a:r>
              <a:rPr lang="ru-RU" sz="2800" b="1" dirty="0" err="1">
                <a:latin typeface="Times New Roman" pitchFamily="18" charset="0"/>
                <a:cs typeface="Times New Roman" pitchFamily="18" charset="0"/>
              </a:rPr>
              <a:t>Федерацією</a:t>
            </a:r>
            <a:r>
              <a:rPr lang="uk-UA" sz="2800" b="1" dirty="0">
                <a:latin typeface="Times New Roman" pitchFamily="18" charset="0"/>
                <a:cs typeface="Times New Roman" pitchFamily="18" charset="0"/>
              </a:rPr>
              <a:t>, </a:t>
            </a:r>
            <a:r>
              <a:rPr lang="uk-UA" sz="2800" b="1" dirty="0" err="1">
                <a:latin typeface="Times New Roman" pitchFamily="18" charset="0"/>
                <a:cs typeface="Times New Roman" pitchFamily="18" charset="0"/>
              </a:rPr>
              <a:t>затв</a:t>
            </a:r>
            <a:r>
              <a:rPr lang="uk-UA" sz="2800" b="1" dirty="0">
                <a:latin typeface="Times New Roman" pitchFamily="18" charset="0"/>
                <a:cs typeface="Times New Roman" pitchFamily="18" charset="0"/>
              </a:rPr>
              <a:t>. </a:t>
            </a:r>
            <a:r>
              <a:rPr lang="ru-RU" sz="2800" b="1" dirty="0">
                <a:latin typeface="Times New Roman" pitchFamily="18" charset="0"/>
                <a:cs typeface="Times New Roman" pitchFamily="18" charset="0"/>
              </a:rPr>
              <a:t>Наказ</a:t>
            </a:r>
            <a:r>
              <a:rPr lang="uk-UA" sz="2800" b="1" dirty="0">
                <a:latin typeface="Times New Roman" pitchFamily="18" charset="0"/>
                <a:cs typeface="Times New Roman" pitchFamily="18" charset="0"/>
              </a:rPr>
              <a:t>ом </a:t>
            </a:r>
            <a:r>
              <a:rPr lang="ru-RU" sz="2800" b="1" dirty="0" err="1">
                <a:latin typeface="Times New Roman" pitchFamily="18" charset="0"/>
                <a:cs typeface="Times New Roman" pitchFamily="18" charset="0"/>
              </a:rPr>
              <a:t>Міністерства</a:t>
            </a:r>
            <a:r>
              <a:rPr lang="ru-RU" sz="2800" dirty="0">
                <a:latin typeface="Times New Roman" pitchFamily="18" charset="0"/>
                <a:cs typeface="Times New Roman" pitchFamily="18" charset="0"/>
              </a:rPr>
              <a:t> </a:t>
            </a:r>
            <a:r>
              <a:rPr lang="ru-RU" sz="2800" b="1" dirty="0" err="1">
                <a:latin typeface="Times New Roman" pitchFamily="18" charset="0"/>
                <a:cs typeface="Times New Roman" pitchFamily="18" charset="0"/>
              </a:rPr>
              <a:t>з</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питань</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реінтеграції</a:t>
            </a:r>
            <a:r>
              <a:rPr lang="ru-RU" sz="2800" dirty="0">
                <a:latin typeface="Times New Roman" pitchFamily="18" charset="0"/>
                <a:cs typeface="Times New Roman" pitchFamily="18" charset="0"/>
              </a:rPr>
              <a:t> </a:t>
            </a:r>
            <a:r>
              <a:rPr lang="ru-RU" sz="2800" b="1" dirty="0" err="1">
                <a:latin typeface="Times New Roman" pitchFamily="18" charset="0"/>
                <a:cs typeface="Times New Roman" pitchFamily="18" charset="0"/>
              </a:rPr>
              <a:t>тимчасово</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окупованих</a:t>
            </a:r>
            <a:r>
              <a:rPr lang="ru-RU" sz="2800" dirty="0">
                <a:latin typeface="Times New Roman" pitchFamily="18" charset="0"/>
                <a:cs typeface="Times New Roman" pitchFamily="18" charset="0"/>
              </a:rPr>
              <a:t> </a:t>
            </a:r>
            <a:r>
              <a:rPr lang="ru-RU" sz="2800" b="1" dirty="0" err="1">
                <a:latin typeface="Times New Roman" pitchFamily="18" charset="0"/>
                <a:cs typeface="Times New Roman" pitchFamily="18" charset="0"/>
              </a:rPr>
              <a:t>територій</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України</a:t>
            </a:r>
            <a:r>
              <a:rPr lang="ru-RU" sz="2800" dirty="0">
                <a:latin typeface="Times New Roman" pitchFamily="18" charset="0"/>
                <a:cs typeface="Times New Roman" pitchFamily="18" charset="0"/>
              </a:rPr>
              <a:t> </a:t>
            </a:r>
            <a:r>
              <a:rPr lang="ru-RU" sz="2800" b="1" dirty="0">
                <a:latin typeface="Times New Roman" pitchFamily="18" charset="0"/>
                <a:cs typeface="Times New Roman" pitchFamily="18" charset="0"/>
              </a:rPr>
              <a:t>22 </a:t>
            </a:r>
            <a:r>
              <a:rPr lang="ru-RU" sz="2800" b="1" dirty="0" err="1">
                <a:latin typeface="Times New Roman" pitchFamily="18" charset="0"/>
                <a:cs typeface="Times New Roman" pitchFamily="18" charset="0"/>
              </a:rPr>
              <a:t>грудня</a:t>
            </a:r>
            <a:r>
              <a:rPr lang="ru-RU" sz="2800" b="1" dirty="0">
                <a:latin typeface="Times New Roman" pitchFamily="18" charset="0"/>
                <a:cs typeface="Times New Roman" pitchFamily="18" charset="0"/>
              </a:rPr>
              <a:t> 2022 року № 309</a:t>
            </a:r>
            <a:endParaRPr lang="uk-UA" sz="2800" dirty="0">
              <a:latin typeface="Times New Roman" pitchFamily="18" charset="0"/>
              <a:cs typeface="Times New Roman" pitchFamily="18" charset="0"/>
            </a:endParaRPr>
          </a:p>
          <a:p>
            <a:r>
              <a:rPr lang="uk-UA" sz="2800" u="sng" dirty="0">
                <a:latin typeface="Times New Roman" pitchFamily="18" charset="0"/>
                <a:cs typeface="Times New Roman" pitchFamily="18" charset="0"/>
                <a:hlinkClick r:id="rId2"/>
              </a:rPr>
              <a:t>https://zakon.rada.gov.ua/laws/show/z1668-22#Text</a:t>
            </a:r>
            <a:r>
              <a:rPr lang="uk-UA" sz="2800" dirty="0">
                <a:latin typeface="Times New Roman" pitchFamily="18" charset="0"/>
                <a:cs typeface="Times New Roman" pitchFamily="18" charset="0"/>
              </a:rPr>
              <a:t>.</a:t>
            </a:r>
          </a:p>
          <a:p>
            <a:r>
              <a:rPr lang="uk-UA" sz="2800" dirty="0">
                <a:latin typeface="Times New Roman" pitchFamily="18" charset="0"/>
                <a:cs typeface="Times New Roman" pitchFamily="18" charset="0"/>
              </a:rPr>
              <a:t>В переліку </a:t>
            </a:r>
            <a:r>
              <a:rPr lang="uk-UA" sz="2800" b="1" dirty="0">
                <a:latin typeface="Times New Roman" pitchFamily="18" charset="0"/>
                <a:cs typeface="Times New Roman" pitchFamily="18" charset="0"/>
              </a:rPr>
              <a:t>є види територій:</a:t>
            </a:r>
            <a:endParaRPr lang="uk-UA" sz="2800" dirty="0">
              <a:latin typeface="Times New Roman" pitchFamily="18" charset="0"/>
              <a:cs typeface="Times New Roman" pitchFamily="18" charset="0"/>
            </a:endParaRPr>
          </a:p>
          <a:p>
            <a:r>
              <a:rPr lang="uk-UA" sz="2800" dirty="0" err="1">
                <a:latin typeface="Times New Roman" pitchFamily="18" charset="0"/>
                <a:cs typeface="Times New Roman" pitchFamily="18" charset="0"/>
              </a:rPr>
              <a:t>-тимчасово</a:t>
            </a:r>
            <a:r>
              <a:rPr lang="uk-UA" sz="2800" dirty="0">
                <a:latin typeface="Times New Roman" pitchFamily="18" charset="0"/>
                <a:cs typeface="Times New Roman" pitchFamily="18" charset="0"/>
              </a:rPr>
              <a:t> окупована російською федерацією територія;</a:t>
            </a:r>
          </a:p>
          <a:p>
            <a:r>
              <a:rPr lang="uk-UA" sz="2800" dirty="0" err="1">
                <a:latin typeface="Times New Roman" pitchFamily="18" charset="0"/>
                <a:cs typeface="Times New Roman" pitchFamily="18" charset="0"/>
              </a:rPr>
              <a:t>-територія</a:t>
            </a:r>
            <a:r>
              <a:rPr lang="uk-UA" sz="2800" dirty="0">
                <a:latin typeface="Times New Roman" pitchFamily="18" charset="0"/>
                <a:cs typeface="Times New Roman" pitchFamily="18" charset="0"/>
              </a:rPr>
              <a:t> активних бойових дій;</a:t>
            </a:r>
          </a:p>
          <a:p>
            <a:r>
              <a:rPr lang="uk-UA" sz="2800" dirty="0" err="1">
                <a:latin typeface="Times New Roman" pitchFamily="18" charset="0"/>
                <a:cs typeface="Times New Roman" pitchFamily="18" charset="0"/>
              </a:rPr>
              <a:t>-територія</a:t>
            </a:r>
            <a:r>
              <a:rPr lang="uk-UA" sz="2800" dirty="0">
                <a:latin typeface="Times New Roman" pitchFamily="18" charset="0"/>
                <a:cs typeface="Times New Roman" pitchFamily="18" charset="0"/>
              </a:rPr>
              <a:t> активних бойових дій, де функціонують електронні реєстри;</a:t>
            </a:r>
          </a:p>
          <a:p>
            <a:r>
              <a:rPr lang="uk-UA" sz="2800" dirty="0" err="1">
                <a:latin typeface="Times New Roman" pitchFamily="18" charset="0"/>
                <a:cs typeface="Times New Roman" pitchFamily="18" charset="0"/>
              </a:rPr>
              <a:t>-територія</a:t>
            </a:r>
            <a:r>
              <a:rPr lang="uk-UA" sz="2800" dirty="0">
                <a:latin typeface="Times New Roman" pitchFamily="18" charset="0"/>
                <a:cs typeface="Times New Roman" pitchFamily="18" charset="0"/>
              </a:rPr>
              <a:t> можливих бойових дій.</a:t>
            </a:r>
          </a:p>
          <a:p>
            <a:r>
              <a:rPr lang="uk-UA" sz="2800" dirty="0">
                <a:latin typeface="Times New Roman" pitchFamily="18" charset="0"/>
                <a:cs typeface="Times New Roman" pitchFamily="18" charset="0"/>
              </a:rPr>
              <a:t>Міста, села, селища, райони, області </a:t>
            </a:r>
            <a:r>
              <a:rPr lang="uk-UA" sz="2800" b="1" dirty="0">
                <a:latin typeface="Times New Roman" pitchFamily="18" charset="0"/>
                <a:cs typeface="Times New Roman" pitchFamily="18" charset="0"/>
              </a:rPr>
              <a:t>змінюють свій статус</a:t>
            </a:r>
            <a:r>
              <a:rPr lang="uk-UA" sz="2800" dirty="0">
                <a:latin typeface="Times New Roman" pitchFamily="18" charset="0"/>
                <a:cs typeface="Times New Roman" pitchFamily="18" charset="0"/>
              </a:rPr>
              <a:t>, залежно від ситуації на фронті.</a:t>
            </a:r>
          </a:p>
          <a:p>
            <a:r>
              <a:rPr lang="uk-UA" sz="2800" dirty="0">
                <a:latin typeface="Times New Roman" pitchFamily="18" charset="0"/>
                <a:cs typeface="Times New Roman" pitchFamily="18" charset="0"/>
              </a:rPr>
              <a:t>Залежно від виду території держава може встановлювати певні особливості вчинення нотаріальних дій щодо майна таких територій, і </a:t>
            </a:r>
            <a:r>
              <a:rPr lang="uk-UA" sz="2800" b="1" dirty="0">
                <a:latin typeface="Times New Roman" pitchFamily="18" charset="0"/>
                <a:cs typeface="Times New Roman" pitchFamily="18" charset="0"/>
              </a:rPr>
              <a:t>нотаріуси уважно відстежують ці статуси та ДАТИ їх набуття та припинення.</a:t>
            </a:r>
          </a:p>
          <a:p>
            <a:pPr algn="ctr"/>
            <a:r>
              <a:rPr lang="uk-UA" sz="2800" b="1" dirty="0">
                <a:solidFill>
                  <a:srgbClr val="FF0000"/>
                </a:solidFill>
              </a:rPr>
              <a:t>НЕ МОЖНА ПРИЙМАТИ ДОКУМЕНТИ НОТАРІУСІВ, ЯКІ ПРАЦЮЮТЬ НА ОКУПОВАНИХ ТЕРИТОРІЯХ УКРАЇНИ, ВІД ІМЕНІ РОСІЙСЬКОЇ ФЕДЕРАЦІЇ, А ТАКОЖ ІНШИХ ОРГАНІВ!!!</a:t>
            </a:r>
          </a:p>
          <a:p>
            <a:pPr algn="ctr"/>
            <a:r>
              <a:rPr lang="uk-UA" sz="2800" b="1" dirty="0">
                <a:solidFill>
                  <a:srgbClr val="FF0000"/>
                </a:solidFill>
                <a:latin typeface="Times New Roman" pitchFamily="18" charset="0"/>
                <a:cs typeface="Times New Roman" pitchFamily="18" charset="0"/>
              </a:rPr>
              <a:t>Вищою кваліфікаційною комісією нотаріату анульовано свідоцтва нотаріусам України, які стали працювати нотаріусами російської федерації. Їх документи, як і документи інших органів окупаційної влади </a:t>
            </a:r>
            <a:r>
              <a:rPr lang="uk-UA" sz="2800" dirty="0">
                <a:solidFill>
                  <a:srgbClr val="FF0000"/>
                </a:solidFill>
                <a:latin typeface="Times New Roman" pitchFamily="18" charset="0"/>
                <a:cs typeface="Times New Roman" pitchFamily="18" charset="0"/>
              </a:rPr>
              <a:t>(свідоцтва про народження, про шлюб, документи на майно тощо)</a:t>
            </a:r>
            <a:r>
              <a:rPr lang="uk-UA" sz="2800" b="1" dirty="0">
                <a:solidFill>
                  <a:srgbClr val="FF0000"/>
                </a:solidFill>
                <a:latin typeface="Times New Roman" pitchFamily="18" charset="0"/>
                <a:cs typeface="Times New Roman" pitchFamily="18" charset="0"/>
              </a:rPr>
              <a:t> є нікчемні.</a:t>
            </a:r>
          </a:p>
          <a:p>
            <a:pPr algn="ctr"/>
            <a:endParaRPr lang="uk-UA" sz="2800" b="1" dirty="0">
              <a:solidFill>
                <a:srgbClr val="FF0000"/>
              </a:solidFill>
            </a:endParaRPr>
          </a:p>
          <a:p>
            <a:endParaRPr lang="uk-UA" sz="28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3716" y="556510"/>
            <a:ext cx="16120566" cy="1908215"/>
          </a:xfrm>
        </p:spPr>
        <p:txBody>
          <a:bodyPr/>
          <a:lstStyle/>
          <a:p>
            <a:pPr algn="ctr"/>
            <a:br>
              <a:rPr lang="uk-UA" sz="2800" b="1" dirty="0"/>
            </a:br>
            <a:r>
              <a:rPr lang="uk-UA" sz="4000" b="1" dirty="0">
                <a:latin typeface="Times New Roman" pitchFamily="18" charset="0"/>
                <a:cs typeface="Times New Roman" pitchFamily="18" charset="0"/>
              </a:rPr>
              <a:t>Для прикладу дані за 2023 рік</a:t>
            </a:r>
            <a:br>
              <a:rPr lang="uk-UA" sz="2800" dirty="0"/>
            </a:br>
            <a:br>
              <a:rPr lang="uk-UA" sz="2800" b="1" dirty="0"/>
            </a:br>
            <a:endParaRPr lang="uk-UA" sz="2800" dirty="0"/>
          </a:p>
        </p:txBody>
      </p:sp>
      <p:sp>
        <p:nvSpPr>
          <p:cNvPr id="3" name="Текст 2"/>
          <p:cNvSpPr>
            <a:spLocks noGrp="1"/>
          </p:cNvSpPr>
          <p:nvPr>
            <p:ph type="body" idx="1"/>
          </p:nvPr>
        </p:nvSpPr>
        <p:spPr>
          <a:xfrm>
            <a:off x="1143000" y="1929607"/>
            <a:ext cx="16459200" cy="7619999"/>
          </a:xfrm>
        </p:spPr>
        <p:style>
          <a:lnRef idx="1">
            <a:schemeClr val="accent1"/>
          </a:lnRef>
          <a:fillRef idx="2">
            <a:schemeClr val="accent1"/>
          </a:fillRef>
          <a:effectRef idx="1">
            <a:schemeClr val="accent1"/>
          </a:effectRef>
          <a:fontRef idx="minor">
            <a:schemeClr val="dk1"/>
          </a:fontRef>
        </p:style>
        <p:txBody>
          <a:bodyPr/>
          <a:lstStyle/>
          <a:p>
            <a:pPr algn="ctr"/>
            <a:endParaRPr lang="en-US" sz="3200" b="1" dirty="0">
              <a:latin typeface="Times New Roman" pitchFamily="18" charset="0"/>
              <a:cs typeface="Times New Roman" pitchFamily="18" charset="0"/>
            </a:endParaRPr>
          </a:p>
          <a:p>
            <a:pPr algn="ctr"/>
            <a:r>
              <a:rPr lang="uk-UA" sz="3200" b="1" dirty="0">
                <a:latin typeface="Times New Roman" pitchFamily="18" charset="0"/>
                <a:cs typeface="Times New Roman" pitchFamily="18" charset="0"/>
              </a:rPr>
              <a:t>Кількість нотаріусів 6355, </a:t>
            </a:r>
            <a:endParaRPr lang="en-US" sz="3200" b="1" dirty="0">
              <a:latin typeface="Times New Roman" pitchFamily="18" charset="0"/>
              <a:cs typeface="Times New Roman" pitchFamily="18" charset="0"/>
            </a:endParaRPr>
          </a:p>
          <a:p>
            <a:pPr algn="ctr"/>
            <a:r>
              <a:rPr lang="uk-UA" sz="3200" b="1" dirty="0">
                <a:latin typeface="Times New Roman" pitchFamily="18" charset="0"/>
                <a:cs typeface="Times New Roman" pitchFamily="18" charset="0"/>
              </a:rPr>
              <a:t>припинено  -204, </a:t>
            </a:r>
            <a:endParaRPr lang="en-US" sz="3200" b="1" dirty="0">
              <a:latin typeface="Times New Roman" pitchFamily="18" charset="0"/>
              <a:cs typeface="Times New Roman" pitchFamily="18" charset="0"/>
            </a:endParaRPr>
          </a:p>
          <a:p>
            <a:pPr algn="ctr"/>
            <a:r>
              <a:rPr lang="uk-UA" sz="3200" b="1" dirty="0">
                <a:latin typeface="Times New Roman" pitchFamily="18" charset="0"/>
                <a:cs typeface="Times New Roman" pitchFamily="18" charset="0"/>
              </a:rPr>
              <a:t>зареєстровано -163. </a:t>
            </a:r>
            <a:endParaRPr lang="en-US" sz="3200" b="1" dirty="0">
              <a:latin typeface="Times New Roman" pitchFamily="18" charset="0"/>
              <a:cs typeface="Times New Roman" pitchFamily="18" charset="0"/>
            </a:endParaRPr>
          </a:p>
          <a:p>
            <a:pPr algn="ctr"/>
            <a:r>
              <a:rPr lang="uk-UA" sz="3200" b="1" dirty="0">
                <a:latin typeface="Times New Roman" pitchFamily="18" charset="0"/>
                <a:cs typeface="Times New Roman" pitchFamily="18" charset="0"/>
              </a:rPr>
              <a:t>Нотаріуси не покидають робочі місця, а хто залишав  - повертаються. </a:t>
            </a:r>
          </a:p>
          <a:p>
            <a:pPr algn="ctr"/>
            <a:endParaRPr lang="en-US" sz="3200" b="1" dirty="0">
              <a:latin typeface="Times New Roman" pitchFamily="18" charset="0"/>
              <a:cs typeface="Times New Roman" pitchFamily="18" charset="0"/>
            </a:endParaRPr>
          </a:p>
          <a:p>
            <a:pPr algn="ctr"/>
            <a:r>
              <a:rPr lang="uk-UA" sz="3200" b="1" dirty="0">
                <a:latin typeface="Times New Roman" pitchFamily="18" charset="0"/>
                <a:cs typeface="Times New Roman" pitchFamily="18" charset="0"/>
              </a:rPr>
              <a:t>Кількість вчинених нотаріусами нотаріальних дій майже 10 мільйонів (частка державних нотаріусів 10%), </a:t>
            </a:r>
            <a:endParaRPr lang="en-US" sz="3200" b="1" dirty="0">
              <a:latin typeface="Times New Roman" pitchFamily="18" charset="0"/>
              <a:cs typeface="Times New Roman" pitchFamily="18" charset="0"/>
            </a:endParaRPr>
          </a:p>
          <a:p>
            <a:pPr algn="ctr"/>
            <a:r>
              <a:rPr lang="uk-UA" sz="3200" b="1" dirty="0">
                <a:latin typeface="Times New Roman" pitchFamily="18" charset="0"/>
                <a:cs typeface="Times New Roman" pitchFamily="18" charset="0"/>
              </a:rPr>
              <a:t>договорів відчуження нерухомості до 600 тисяч, </a:t>
            </a:r>
            <a:endParaRPr lang="en-US" sz="3200" b="1" dirty="0">
              <a:latin typeface="Times New Roman" pitchFamily="18" charset="0"/>
              <a:cs typeface="Times New Roman" pitchFamily="18" charset="0"/>
            </a:endParaRPr>
          </a:p>
          <a:p>
            <a:pPr algn="ctr"/>
            <a:r>
              <a:rPr lang="uk-UA" sz="3200" b="1" dirty="0">
                <a:latin typeface="Times New Roman" pitchFamily="18" charset="0"/>
                <a:cs typeface="Times New Roman" pitchFamily="18" charset="0"/>
              </a:rPr>
              <a:t>заповітів до 100 тисяч, </a:t>
            </a:r>
            <a:endParaRPr lang="en-US" sz="3200" b="1" dirty="0">
              <a:latin typeface="Times New Roman" pitchFamily="18" charset="0"/>
              <a:cs typeface="Times New Roman" pitchFamily="18" charset="0"/>
            </a:endParaRPr>
          </a:p>
          <a:p>
            <a:pPr algn="ctr"/>
            <a:r>
              <a:rPr lang="uk-UA" sz="3200" b="1" dirty="0">
                <a:latin typeface="Times New Roman" pitchFamily="18" charset="0"/>
                <a:cs typeface="Times New Roman" pitchFamily="18" charset="0"/>
              </a:rPr>
              <a:t>свідоцтв про право на спадщину більше 650 тисяч,  </a:t>
            </a:r>
            <a:endParaRPr lang="en-US" sz="3200" b="1" dirty="0">
              <a:latin typeface="Times New Roman" pitchFamily="18" charset="0"/>
              <a:cs typeface="Times New Roman" pitchFamily="18" charset="0"/>
            </a:endParaRPr>
          </a:p>
          <a:p>
            <a:pPr algn="ctr"/>
            <a:r>
              <a:rPr lang="uk-UA" sz="3200" b="1" dirty="0">
                <a:latin typeface="Times New Roman" pitchFamily="18" charset="0"/>
                <a:cs typeface="Times New Roman" pitchFamily="18" charset="0"/>
              </a:rPr>
              <a:t>довіреностей до 1,4 мільйона, </a:t>
            </a:r>
            <a:endParaRPr lang="en-US" sz="3200" b="1" dirty="0">
              <a:latin typeface="Times New Roman" pitchFamily="18" charset="0"/>
              <a:cs typeface="Times New Roman" pitchFamily="18" charset="0"/>
            </a:endParaRPr>
          </a:p>
          <a:p>
            <a:pPr algn="ctr"/>
            <a:r>
              <a:rPr lang="uk-UA" sz="3200" b="1" dirty="0">
                <a:latin typeface="Times New Roman" pitchFamily="18" charset="0"/>
                <a:cs typeface="Times New Roman" pitchFamily="18" charset="0"/>
              </a:rPr>
              <a:t>заяв-згод на виїзд дітей за кордон 500 тисяч, </a:t>
            </a:r>
            <a:endParaRPr lang="en-US" sz="3200" b="1" dirty="0">
              <a:latin typeface="Times New Roman" pitchFamily="18" charset="0"/>
              <a:cs typeface="Times New Roman" pitchFamily="18" charset="0"/>
            </a:endParaRPr>
          </a:p>
          <a:p>
            <a:pPr algn="ctr"/>
            <a:endParaRPr lang="en-US" sz="3200" b="1" dirty="0">
              <a:latin typeface="Times New Roman" pitchFamily="18" charset="0"/>
              <a:cs typeface="Times New Roman" pitchFamily="18" charset="0"/>
            </a:endParaRPr>
          </a:p>
          <a:p>
            <a:pPr algn="ctr"/>
            <a:r>
              <a:rPr lang="uk-UA" sz="3200" b="1" dirty="0">
                <a:latin typeface="Times New Roman" pitchFamily="18" charset="0"/>
                <a:cs typeface="Times New Roman" pitchFamily="18" charset="0"/>
              </a:rPr>
              <a:t>до нотаріусів звернулося більше 7 млн.  осіб, не враховуючи правові консультації. </a:t>
            </a:r>
            <a:endParaRPr lang="uk-UA" sz="3200" b="1" dirty="0">
              <a:solidFill>
                <a:srgbClr val="FF0000"/>
              </a:solidFill>
              <a:latin typeface="Times New Roman" pitchFamily="18" charset="0"/>
              <a:cs typeface="Times New Roman" pitchFamily="18" charset="0"/>
            </a:endParaRPr>
          </a:p>
          <a:p>
            <a:endParaRPr lang="uk-UA" sz="28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TotalTime>
  <Words>2317</Words>
  <Application>Microsoft Office PowerPoint</Application>
  <PresentationFormat>Произвольный</PresentationFormat>
  <Paragraphs>155</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Calibri</vt:lpstr>
      <vt:lpstr>Palatino Linotype</vt:lpstr>
      <vt:lpstr>Times New Roman</vt:lpstr>
      <vt:lpstr>Office Theme</vt:lpstr>
      <vt:lpstr>Загальні питання роботи нотаріату України. Робота нотаріату в умовах війни, основні виклики. </vt:lpstr>
      <vt:lpstr>1. Правове регулювання.  Основним законом держави - Конституцією України передбачено, що виключно законами України визначаються організація та діяльність нотаріату (пункт 14 частини першої статті 92), як інституції. Таким законом є Закон України «ПРО НОТАРІАТ» від 2 вересня 1993 р. №3425-XII https://zakon.rada.gov.ua/laws/show/3425-12#Text Закон регулює організацію та діяльність нотаріату, а також нотаріальну процедуру.   Основними підзаконними нормативно-правовими актами,  що регулюють порядок вчинення нотаріальних дій та ведення діловодства, є:  Порядок, затверджений Наказом Міністерства юстиції України 22.02.2012  № 296/5 https://zakon.rada.gov.ua/laws/show/z0282-12#Text  (детально регулює порядок вчинення нотаріальної дії) Правила, затверджені Наказом Міністерства юстиції України 22.12.2010  № 3253/5 https://zakon.rada.gov.ua/laws/show/z1318-10#Text (містять чітко регламентовані форми посвідчувальних написів та свідоцтв, саме в них польські колеги зможуть знайти їх форми). </vt:lpstr>
      <vt:lpstr>Наводимо для польських колег з інформаційною метою важливі кодекси та закони України, які найчастіше використовує нотаріус у роботі   Основні кодекси: Цивільний кодекс України https://zakon.rada.gov.ua/laws/show/435-15 Сімейний кодекс України https://zakon.rada.gov.ua/laws/show/2947-14#Text Земельний кодекс України https://zakon.rada.gov.ua/laws/show/2768-14#Text Господарський кодекс України https://zakon.rada.gov.ua/laws/show/436-15#Text Житловий кодекс України https://zakon.rada.gov.ua/laws/show/5464-10#Text Кодекс України з процедур банкрутства https://zakon.rada.gov.ua/laws/show/2597-19#Text Податковий кодекс України https://zakon.rada.gov.ua/laws/show/2755-17#Text та інші.  </vt:lpstr>
      <vt:lpstr>Важливі закони 1. Закон України «Про забезпечення прав і свобод громадян та правовий режим на тимчасово окупованій території України» 15 квітня 2014 року № 1207-VII https://zakon.rada.gov.ua/laws/show/1207-18#Text 2. Закон України «Про компенсацію за пошкодження та знищення окремих категорій об’єктів нерухомого майна внаслідок бойових дій, терористичних актів, диверсій, спричинених збройною агресією Російської Федерації проти України, та Державний реєстр майна, пошкодженого та знищеного внаслідок бойових дій, терористичних актів, диверсій, спричинених збройною агресією Російської Федерації проти України» 23 лютого 2023 року № 2923-IX https://zakon.rada.gov.ua/laws/show/2923-20#Text 3. Закон України «Про державну реєстрацію речових прав на нерухоме майно та їх обтяжень» 1 липня 2004 року № 1952-IV https://zakon.rada.gov.ua/laws/show/1952-15#Text 4. Закон України «Про державну реєстрацію юридичних осіб, фізичних осіб - підприємців та громадських формувань» 15 травня 2003 року № 755-IV https://zakon.rada.gov.ua/laws/show/755-15#Text 5. Закон України «Про регулювання містобудівної діяльності» 17 лютого 2011 року № 3038-VI https://zakon.rada.gov.ua/laws/show/3038-VI#Text 6. Закон України «Про іпотеку» 5 червня 2003 року № 898-IV https://zakon.rada.gov.ua/laws/show/898-15#Text 7. Закон України «Про санкції» 14 серпня 2014 року№ 1644-VII https://zakon.rada.gov.ua/laws/show/1644-18#Text 8. Закон України «Про запобігання та протидію легалізації (відмиванню) доходів, одержаних злочинним шляхом, фінансуванню тероризму та фінансуванню розповсюдження зброї масового знищення»  6 грудня 2019 року № 361-IX https://zakon.rada.gov.ua/laws/show/361-20#Text А також, ПЕРЕЛІК територій, на яких ведуться (велися) бойові дії або тимчасово окупованих Російською Федерацією, затв. Наказом Міністерства з питань реінтеграції тимчасово окупованих територій України 22 грудня 2022 року № 309 https://zakon.rada.gov.ua/laws/show/z1668-22#Text.   </vt:lpstr>
      <vt:lpstr>2. Нотаріуси в Україні</vt:lpstr>
      <vt:lpstr>Загальна інформація</vt:lpstr>
      <vt:lpstr>Вимоги до нотаріуса</vt:lpstr>
      <vt:lpstr>3. Робота нотаріату в умовах війни. до 2014 /   2014-24.02.2022 /   24.02.2022 - по даний час.  </vt:lpstr>
      <vt:lpstr> Для прикладу дані за 2023 рік  </vt:lpstr>
      <vt:lpstr>4. Повноваження нотаріусів </vt:lpstr>
      <vt:lpstr>Повноваження нотаріусів </vt:lpstr>
      <vt:lpstr>5. Окремі обов’язки нотаріусів, встановлені державою, що мають публічне значення.</vt:lpstr>
      <vt:lpstr>6. Загальні правила вчинення нотаріальних дій</vt:lpstr>
      <vt:lpstr>Кількість примірників</vt:lpstr>
      <vt:lpstr>7. Нотаріуси працюють з такими реєстрами/системами </vt:lpstr>
      <vt:lpstr>Дякуємо за Вашу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von Carlsburg, V. (BNotK)</dc:creator>
  <cp:lastModifiedBy>Коняєва Валентина Дмитрівна</cp:lastModifiedBy>
  <cp:revision>24</cp:revision>
  <dcterms:created xsi:type="dcterms:W3CDTF">2024-06-13T06:56:00Z</dcterms:created>
  <dcterms:modified xsi:type="dcterms:W3CDTF">2024-06-17T05:43:18Z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2024-05-30T00:00:00Z</vt:filetime>
  </property>
  <property fmtid="{D5CDD505-2E9C-101B-9397-08002B2CF9AE}" pid="3" name="Creator">
    <vt:lpwstr>Microsoft® PowerPoint® 2019</vt:lpwstr>
  </property>
  <property fmtid="{D5CDD505-2E9C-101B-9397-08002B2CF9AE}" pid="4" name="LastSaved">
    <vt:filetime>2024-06-13T00:00:00Z</vt:filetime>
  </property>
</Properties>
</file>