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sldIdLst>
    <p:sldId id="263" r:id="rId2"/>
    <p:sldId id="264" r:id="rId3"/>
    <p:sldId id="265" r:id="rId4"/>
    <p:sldId id="276" r:id="rId5"/>
    <p:sldId id="266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66" autoAdjust="0"/>
    <p:restoredTop sz="97420" autoAdjust="0"/>
  </p:normalViewPr>
  <p:slideViewPr>
    <p:cSldViewPr>
      <p:cViewPr varScale="1">
        <p:scale>
          <a:sx n="106" d="100"/>
          <a:sy n="106" d="100"/>
        </p:scale>
        <p:origin x="-2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style val="6"/>
  <c:chart>
    <c:title>
      <c:tx>
        <c:rich>
          <a:bodyPr/>
          <a:lstStyle/>
          <a:p>
            <a:pPr algn="ctr">
              <a:defRPr/>
            </a:pPr>
            <a:r>
              <a:rPr lang="uk-UA" dirty="0" smtClean="0"/>
              <a:t>Запроваджено</a:t>
            </a:r>
            <a:r>
              <a:rPr lang="uk-UA" baseline="0" dirty="0" smtClean="0"/>
              <a:t> з</a:t>
            </a:r>
            <a:r>
              <a:rPr lang="uk-UA" dirty="0" smtClean="0"/>
              <a:t>ахист</a:t>
            </a:r>
            <a:r>
              <a:rPr lang="uk-UA" baseline="0" dirty="0" smtClean="0"/>
              <a:t> процедур відчуження корпоративних прав та реєстрації змін про </a:t>
            </a:r>
            <a:r>
              <a:rPr lang="uk-UA" baseline="0" dirty="0" err="1" smtClean="0"/>
              <a:t>юросіб</a:t>
            </a:r>
            <a:r>
              <a:rPr lang="uk-UA" baseline="0" dirty="0" smtClean="0"/>
              <a:t> через застосування інструментів нотаріального засвідчення справжності підписів та </a:t>
            </a:r>
            <a:r>
              <a:rPr lang="uk-UA" baseline="0" dirty="0" err="1" smtClean="0"/>
              <a:t>спецбланків</a:t>
            </a:r>
            <a:endParaRPr lang="uk-UA" dirty="0"/>
          </a:p>
        </c:rich>
      </c:tx>
      <c:layout>
        <c:manualLayout>
          <c:xMode val="edge"/>
          <c:yMode val="edge"/>
          <c:x val="7.1446107046642024E-4"/>
          <c:y val="0"/>
        </c:manualLayout>
      </c:layout>
      <c:spPr>
        <a:solidFill>
          <a:srgbClr val="00B050"/>
        </a:solidFill>
      </c:sp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spPr>
              <a:ln>
                <a:solidFill>
                  <a:srgbClr val="FF0000"/>
                </a:solidFill>
              </a:ln>
            </c:spPr>
          </c:dPt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</c:v>
                </c:pt>
                <c:pt idx="1">
                  <c:v>25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uk-UA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61D6DB-A762-4EEE-80C6-74FEB399BBF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D86D9419-52C0-4F50-B625-C1B56850C152}">
      <dgm:prSet phldrT="[Текст]" custT="1"/>
      <dgm:spPr>
        <a:solidFill>
          <a:srgbClr val="00B050"/>
        </a:solidFill>
      </dgm:spPr>
      <dgm:t>
        <a:bodyPr/>
        <a:lstStyle/>
        <a:p>
          <a:endParaRPr lang="uk-UA" sz="3600" dirty="0" smtClean="0"/>
        </a:p>
        <a:p>
          <a:r>
            <a:rPr lang="uk-UA" sz="3600" b="1" dirty="0" smtClean="0"/>
            <a:t>Власність</a:t>
          </a:r>
          <a:endParaRPr lang="uk-UA" sz="3600" b="1" dirty="0"/>
        </a:p>
      </dgm:t>
    </dgm:pt>
    <dgm:pt modelId="{7C53AD15-CA67-4A46-AFC0-FF2711B094E2}" type="parTrans" cxnId="{EBD11C23-064A-46F1-B1B6-422682F29D55}">
      <dgm:prSet/>
      <dgm:spPr/>
      <dgm:t>
        <a:bodyPr/>
        <a:lstStyle/>
        <a:p>
          <a:endParaRPr lang="uk-UA"/>
        </a:p>
      </dgm:t>
    </dgm:pt>
    <dgm:pt modelId="{5F687E41-BC61-4EC5-8073-185D19000874}" type="sibTrans" cxnId="{EBD11C23-064A-46F1-B1B6-422682F29D55}">
      <dgm:prSet/>
      <dgm:spPr/>
      <dgm:t>
        <a:bodyPr/>
        <a:lstStyle/>
        <a:p>
          <a:endParaRPr lang="uk-UA"/>
        </a:p>
      </dgm:t>
    </dgm:pt>
    <dgm:pt modelId="{9AF50417-71A3-4A02-B70F-2A392ACDE003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uk-UA" sz="3600" b="1" dirty="0" smtClean="0"/>
            <a:t>Процедури оформлення та фіксації прав</a:t>
          </a:r>
          <a:endParaRPr lang="uk-UA" sz="3600" b="1" dirty="0"/>
        </a:p>
      </dgm:t>
    </dgm:pt>
    <dgm:pt modelId="{F48CDBD7-076B-4F5C-A7AA-4852AB1F6546}" type="parTrans" cxnId="{4351A320-6320-48DB-9BCE-DD6D2CB5048C}">
      <dgm:prSet/>
      <dgm:spPr/>
      <dgm:t>
        <a:bodyPr/>
        <a:lstStyle/>
        <a:p>
          <a:endParaRPr lang="uk-UA"/>
        </a:p>
      </dgm:t>
    </dgm:pt>
    <dgm:pt modelId="{48601504-A818-4D1F-A968-F998C375B3A5}" type="sibTrans" cxnId="{4351A320-6320-48DB-9BCE-DD6D2CB5048C}">
      <dgm:prSet/>
      <dgm:spPr/>
      <dgm:t>
        <a:bodyPr/>
        <a:lstStyle/>
        <a:p>
          <a:endParaRPr lang="uk-UA"/>
        </a:p>
      </dgm:t>
    </dgm:pt>
    <dgm:pt modelId="{C4CDB194-39AA-47AA-BC61-571C04ED9238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uk-UA" sz="4000" b="1" dirty="0" smtClean="0"/>
            <a:t>Стан документів</a:t>
          </a:r>
          <a:endParaRPr lang="uk-UA" sz="4000" b="1" dirty="0"/>
        </a:p>
      </dgm:t>
    </dgm:pt>
    <dgm:pt modelId="{C4DE2797-483B-47B7-A4E6-1B0B60CBF21F}" type="parTrans" cxnId="{0AF8F053-C06C-44C6-817B-D9519F95CD43}">
      <dgm:prSet/>
      <dgm:spPr/>
      <dgm:t>
        <a:bodyPr/>
        <a:lstStyle/>
        <a:p>
          <a:endParaRPr lang="uk-UA"/>
        </a:p>
      </dgm:t>
    </dgm:pt>
    <dgm:pt modelId="{D70580DD-8783-4DBA-8D26-1C8B0E846B63}" type="sibTrans" cxnId="{0AF8F053-C06C-44C6-817B-D9519F95CD43}">
      <dgm:prSet/>
      <dgm:spPr/>
      <dgm:t>
        <a:bodyPr/>
        <a:lstStyle/>
        <a:p>
          <a:endParaRPr lang="uk-UA"/>
        </a:p>
      </dgm:t>
    </dgm:pt>
    <dgm:pt modelId="{43E283C6-F4F2-4C47-BFE8-1570C900A505}" type="pres">
      <dgm:prSet presAssocID="{4D61D6DB-A762-4EEE-80C6-74FEB399BBFF}" presName="Name0" presStyleCnt="0">
        <dgm:presLayoutVars>
          <dgm:dir/>
          <dgm:animLvl val="lvl"/>
          <dgm:resizeHandles val="exact"/>
        </dgm:presLayoutVars>
      </dgm:prSet>
      <dgm:spPr/>
    </dgm:pt>
    <dgm:pt modelId="{9E20F041-FC3E-46C9-AED6-E1BD7D4FBFBC}" type="pres">
      <dgm:prSet presAssocID="{D86D9419-52C0-4F50-B625-C1B56850C152}" presName="Name8" presStyleCnt="0"/>
      <dgm:spPr/>
    </dgm:pt>
    <dgm:pt modelId="{7009E700-0713-4140-B416-794BCD50DFAF}" type="pres">
      <dgm:prSet presAssocID="{D86D9419-52C0-4F50-B625-C1B56850C152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2E819BA-C44E-44D7-BBC8-6900C1DC9998}" type="pres">
      <dgm:prSet presAssocID="{D86D9419-52C0-4F50-B625-C1B56850C15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C2F8C3D-43FE-4702-9F7C-1BA48B2CE3D4}" type="pres">
      <dgm:prSet presAssocID="{9AF50417-71A3-4A02-B70F-2A392ACDE003}" presName="Name8" presStyleCnt="0"/>
      <dgm:spPr/>
    </dgm:pt>
    <dgm:pt modelId="{E00C0A73-3027-4894-A1EB-08073242912C}" type="pres">
      <dgm:prSet presAssocID="{9AF50417-71A3-4A02-B70F-2A392ACDE003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BDC17FC-ADA7-4C12-9124-1AC846FE098E}" type="pres">
      <dgm:prSet presAssocID="{9AF50417-71A3-4A02-B70F-2A392ACDE00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A222F45-CBA9-421C-AB24-6E6C3D473489}" type="pres">
      <dgm:prSet presAssocID="{C4CDB194-39AA-47AA-BC61-571C04ED9238}" presName="Name8" presStyleCnt="0"/>
      <dgm:spPr/>
    </dgm:pt>
    <dgm:pt modelId="{4B2C3784-1603-4995-B547-4AA3BB883024}" type="pres">
      <dgm:prSet presAssocID="{C4CDB194-39AA-47AA-BC61-571C04ED9238}" presName="level" presStyleLbl="node1" presStyleIdx="2" presStyleCnt="3" custLinFactNeighborX="216" custLinFactNeighborY="64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D22CFF4-056E-49F2-A906-EF878AC38BDB}" type="pres">
      <dgm:prSet presAssocID="{C4CDB194-39AA-47AA-BC61-571C04ED923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351A320-6320-48DB-9BCE-DD6D2CB5048C}" srcId="{4D61D6DB-A762-4EEE-80C6-74FEB399BBFF}" destId="{9AF50417-71A3-4A02-B70F-2A392ACDE003}" srcOrd="1" destOrd="0" parTransId="{F48CDBD7-076B-4F5C-A7AA-4852AB1F6546}" sibTransId="{48601504-A818-4D1F-A968-F998C375B3A5}"/>
    <dgm:cxn modelId="{B369BB69-E4B1-4479-B27A-0D217C71E655}" type="presOf" srcId="{D86D9419-52C0-4F50-B625-C1B56850C152}" destId="{7009E700-0713-4140-B416-794BCD50DFAF}" srcOrd="0" destOrd="0" presId="urn:microsoft.com/office/officeart/2005/8/layout/pyramid1"/>
    <dgm:cxn modelId="{517E36B3-00DD-48E1-843F-48D685D8513B}" type="presOf" srcId="{9AF50417-71A3-4A02-B70F-2A392ACDE003}" destId="{DBDC17FC-ADA7-4C12-9124-1AC846FE098E}" srcOrd="1" destOrd="0" presId="urn:microsoft.com/office/officeart/2005/8/layout/pyramid1"/>
    <dgm:cxn modelId="{AB1E41D6-47F7-4F85-8C03-A4D42D35384E}" type="presOf" srcId="{4D61D6DB-A762-4EEE-80C6-74FEB399BBFF}" destId="{43E283C6-F4F2-4C47-BFE8-1570C900A505}" srcOrd="0" destOrd="0" presId="urn:microsoft.com/office/officeart/2005/8/layout/pyramid1"/>
    <dgm:cxn modelId="{B55FFC13-23E3-490E-B30D-2D274914AA06}" type="presOf" srcId="{9AF50417-71A3-4A02-B70F-2A392ACDE003}" destId="{E00C0A73-3027-4894-A1EB-08073242912C}" srcOrd="0" destOrd="0" presId="urn:microsoft.com/office/officeart/2005/8/layout/pyramid1"/>
    <dgm:cxn modelId="{7EC564DE-E149-4838-8F30-3C92521A8900}" type="presOf" srcId="{C4CDB194-39AA-47AA-BC61-571C04ED9238}" destId="{4B2C3784-1603-4995-B547-4AA3BB883024}" srcOrd="0" destOrd="0" presId="urn:microsoft.com/office/officeart/2005/8/layout/pyramid1"/>
    <dgm:cxn modelId="{0AF8F053-C06C-44C6-817B-D9519F95CD43}" srcId="{4D61D6DB-A762-4EEE-80C6-74FEB399BBFF}" destId="{C4CDB194-39AA-47AA-BC61-571C04ED9238}" srcOrd="2" destOrd="0" parTransId="{C4DE2797-483B-47B7-A4E6-1B0B60CBF21F}" sibTransId="{D70580DD-8783-4DBA-8D26-1C8B0E846B63}"/>
    <dgm:cxn modelId="{EBD11C23-064A-46F1-B1B6-422682F29D55}" srcId="{4D61D6DB-A762-4EEE-80C6-74FEB399BBFF}" destId="{D86D9419-52C0-4F50-B625-C1B56850C152}" srcOrd="0" destOrd="0" parTransId="{7C53AD15-CA67-4A46-AFC0-FF2711B094E2}" sibTransId="{5F687E41-BC61-4EC5-8073-185D19000874}"/>
    <dgm:cxn modelId="{3AFDB9F5-2346-465A-9A12-3C470545F38E}" type="presOf" srcId="{C4CDB194-39AA-47AA-BC61-571C04ED9238}" destId="{1D22CFF4-056E-49F2-A906-EF878AC38BDB}" srcOrd="1" destOrd="0" presId="urn:microsoft.com/office/officeart/2005/8/layout/pyramid1"/>
    <dgm:cxn modelId="{C7F0DFA8-BA6C-41F9-BFC5-C8798AB03A29}" type="presOf" srcId="{D86D9419-52C0-4F50-B625-C1B56850C152}" destId="{02E819BA-C44E-44D7-BBC8-6900C1DC9998}" srcOrd="1" destOrd="0" presId="urn:microsoft.com/office/officeart/2005/8/layout/pyramid1"/>
    <dgm:cxn modelId="{4AC82823-98D9-415B-88D5-A7EE4ED866A1}" type="presParOf" srcId="{43E283C6-F4F2-4C47-BFE8-1570C900A505}" destId="{9E20F041-FC3E-46C9-AED6-E1BD7D4FBFBC}" srcOrd="0" destOrd="0" presId="urn:microsoft.com/office/officeart/2005/8/layout/pyramid1"/>
    <dgm:cxn modelId="{7D26AA0F-4303-4F66-8E09-A82581B847A6}" type="presParOf" srcId="{9E20F041-FC3E-46C9-AED6-E1BD7D4FBFBC}" destId="{7009E700-0713-4140-B416-794BCD50DFAF}" srcOrd="0" destOrd="0" presId="urn:microsoft.com/office/officeart/2005/8/layout/pyramid1"/>
    <dgm:cxn modelId="{AEBA455C-5643-4965-87E8-2BF4659CC370}" type="presParOf" srcId="{9E20F041-FC3E-46C9-AED6-E1BD7D4FBFBC}" destId="{02E819BA-C44E-44D7-BBC8-6900C1DC9998}" srcOrd="1" destOrd="0" presId="urn:microsoft.com/office/officeart/2005/8/layout/pyramid1"/>
    <dgm:cxn modelId="{1186CA50-7EF2-4B89-8F86-5994A954F572}" type="presParOf" srcId="{43E283C6-F4F2-4C47-BFE8-1570C900A505}" destId="{4C2F8C3D-43FE-4702-9F7C-1BA48B2CE3D4}" srcOrd="1" destOrd="0" presId="urn:microsoft.com/office/officeart/2005/8/layout/pyramid1"/>
    <dgm:cxn modelId="{BE32699A-2A48-4D4B-A077-59CA1A7EB0B3}" type="presParOf" srcId="{4C2F8C3D-43FE-4702-9F7C-1BA48B2CE3D4}" destId="{E00C0A73-3027-4894-A1EB-08073242912C}" srcOrd="0" destOrd="0" presId="urn:microsoft.com/office/officeart/2005/8/layout/pyramid1"/>
    <dgm:cxn modelId="{60451A4E-502F-43A5-BB7C-B45A062E33F4}" type="presParOf" srcId="{4C2F8C3D-43FE-4702-9F7C-1BA48B2CE3D4}" destId="{DBDC17FC-ADA7-4C12-9124-1AC846FE098E}" srcOrd="1" destOrd="0" presId="urn:microsoft.com/office/officeart/2005/8/layout/pyramid1"/>
    <dgm:cxn modelId="{419076E2-348F-47B6-B723-8539230012A4}" type="presParOf" srcId="{43E283C6-F4F2-4C47-BFE8-1570C900A505}" destId="{6A222F45-CBA9-421C-AB24-6E6C3D473489}" srcOrd="2" destOrd="0" presId="urn:microsoft.com/office/officeart/2005/8/layout/pyramid1"/>
    <dgm:cxn modelId="{EE87D739-53E6-4CC5-B1AE-3FB3E8AA192E}" type="presParOf" srcId="{6A222F45-CBA9-421C-AB24-6E6C3D473489}" destId="{4B2C3784-1603-4995-B547-4AA3BB883024}" srcOrd="0" destOrd="0" presId="urn:microsoft.com/office/officeart/2005/8/layout/pyramid1"/>
    <dgm:cxn modelId="{C92B1D95-4EA7-479E-9D71-2A1C2E0B7AE2}" type="presParOf" srcId="{6A222F45-CBA9-421C-AB24-6E6C3D473489}" destId="{1D22CFF4-056E-49F2-A906-EF878AC38BD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09E700-0713-4140-B416-794BCD50DFAF}">
      <dsp:nvSpPr>
        <dsp:cNvPr id="0" name=""/>
        <dsp:cNvSpPr/>
      </dsp:nvSpPr>
      <dsp:spPr>
        <a:xfrm>
          <a:off x="2895600" y="0"/>
          <a:ext cx="2895600" cy="1508653"/>
        </a:xfrm>
        <a:prstGeom prst="trapezoid">
          <a:avLst>
            <a:gd name="adj" fmla="val 95966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600" kern="1200" dirty="0" smtClean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/>
            <a:t>Власність</a:t>
          </a:r>
          <a:endParaRPr lang="uk-UA" sz="3600" b="1" kern="1200" dirty="0"/>
        </a:p>
      </dsp:txBody>
      <dsp:txXfrm>
        <a:off x="2895600" y="0"/>
        <a:ext cx="2895600" cy="1508653"/>
      </dsp:txXfrm>
    </dsp:sp>
    <dsp:sp modelId="{E00C0A73-3027-4894-A1EB-08073242912C}">
      <dsp:nvSpPr>
        <dsp:cNvPr id="0" name=""/>
        <dsp:cNvSpPr/>
      </dsp:nvSpPr>
      <dsp:spPr>
        <a:xfrm>
          <a:off x="1447800" y="1508653"/>
          <a:ext cx="5791200" cy="1508653"/>
        </a:xfrm>
        <a:prstGeom prst="trapezoid">
          <a:avLst>
            <a:gd name="adj" fmla="val 95966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/>
            <a:t>Процедури оформлення та фіксації прав</a:t>
          </a:r>
          <a:endParaRPr lang="uk-UA" sz="3600" b="1" kern="1200" dirty="0"/>
        </a:p>
      </dsp:txBody>
      <dsp:txXfrm>
        <a:off x="2461259" y="1508653"/>
        <a:ext cx="3764280" cy="1508653"/>
      </dsp:txXfrm>
    </dsp:sp>
    <dsp:sp modelId="{4B2C3784-1603-4995-B547-4AA3BB883024}">
      <dsp:nvSpPr>
        <dsp:cNvPr id="0" name=""/>
        <dsp:cNvSpPr/>
      </dsp:nvSpPr>
      <dsp:spPr>
        <a:xfrm>
          <a:off x="0" y="3017307"/>
          <a:ext cx="8686800" cy="1508653"/>
        </a:xfrm>
        <a:prstGeom prst="trapezoid">
          <a:avLst>
            <a:gd name="adj" fmla="val 95966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kern="1200" dirty="0" smtClean="0"/>
            <a:t>Стан документів</a:t>
          </a:r>
          <a:endParaRPr lang="uk-UA" sz="4000" b="1" kern="1200" dirty="0"/>
        </a:p>
      </dsp:txBody>
      <dsp:txXfrm>
        <a:off x="1520189" y="3017307"/>
        <a:ext cx="5646420" cy="1508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0.39875</cdr:x>
      <cdr:y>0.3617</cdr:y>
    </cdr:from>
    <cdr:to>
      <cdr:x>0.45466</cdr:x>
      <cdr:y>0.56569</cdr:y>
    </cdr:to>
    <cdr:sp macro="" textlink="">
      <cdr:nvSpPr>
        <cdr:cNvPr id="3" name="Стрелка вниз 2"/>
        <cdr:cNvSpPr/>
      </cdr:nvSpPr>
      <cdr:spPr>
        <a:xfrm xmlns:a="http://schemas.openxmlformats.org/drawingml/2006/main">
          <a:off x="3456384" y="1224136"/>
          <a:ext cx="484632" cy="690376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uk-UA"/>
        </a:p>
      </cdr:txBody>
    </cdr:sp>
  </cdr:relSizeAnchor>
  <cdr:relSizeAnchor xmlns:cdr="http://schemas.openxmlformats.org/drawingml/2006/chartDrawing">
    <cdr:from>
      <cdr:x>0.6812</cdr:x>
      <cdr:y>0.2766</cdr:y>
    </cdr:from>
    <cdr:to>
      <cdr:x>0.99687</cdr:x>
      <cdr:y>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904656" y="995855"/>
          <a:ext cx="2736304" cy="2604545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uk-UA" sz="1400" b="1" u="sng" dirty="0" smtClean="0">
              <a:solidFill>
                <a:srgbClr val="FF0000"/>
              </a:solidFill>
            </a:rPr>
            <a:t>Відсутність захисту </a:t>
          </a:r>
          <a:r>
            <a:rPr lang="uk-UA" sz="1400" b="1" dirty="0" smtClean="0">
              <a:solidFill>
                <a:schemeClr val="tx1"/>
              </a:solidFill>
            </a:rPr>
            <a:t>при укладенні договорів відчуження корпоративних прав через </a:t>
          </a:r>
          <a:r>
            <a:rPr lang="uk-UA" sz="1400" b="1" u="sng" dirty="0" smtClean="0">
              <a:solidFill>
                <a:schemeClr val="tx1"/>
              </a:solidFill>
            </a:rPr>
            <a:t>просту письмову форму </a:t>
          </a:r>
          <a:r>
            <a:rPr lang="uk-UA" sz="1400" b="1" dirty="0" smtClean="0">
              <a:solidFill>
                <a:schemeClr val="tx1"/>
              </a:solidFill>
            </a:rPr>
            <a:t>(права подружжя, обтяження, повноваження, переважні права співвласників, встановлення особи, волевиявлення, справжності підписів тощо)</a:t>
          </a:r>
        </a:p>
        <a:p xmlns:a="http://schemas.openxmlformats.org/drawingml/2006/main">
          <a:r>
            <a:rPr lang="uk-UA" sz="1400" b="1" u="sng" dirty="0" smtClean="0">
              <a:solidFill>
                <a:srgbClr val="FF0000"/>
              </a:solidFill>
            </a:rPr>
            <a:t>Відповідальність за юридичну </a:t>
          </a:r>
          <a:r>
            <a:rPr lang="uk-UA" sz="1400" b="1" u="sng" dirty="0" err="1" smtClean="0">
              <a:solidFill>
                <a:srgbClr val="FF0000"/>
              </a:solidFill>
            </a:rPr>
            <a:t>чистоту–на</a:t>
          </a:r>
          <a:r>
            <a:rPr lang="uk-UA" sz="1400" b="1" u="sng" dirty="0" smtClean="0">
              <a:solidFill>
                <a:srgbClr val="FF0000"/>
              </a:solidFill>
            </a:rPr>
            <a:t> ВЛАСНИКУ!!!</a:t>
          </a:r>
          <a:endParaRPr lang="uk-UA" sz="1400" b="1" u="sng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0.58151</cdr:x>
      <cdr:y>0.58</cdr:y>
    </cdr:from>
    <cdr:to>
      <cdr:x>0.6812</cdr:x>
      <cdr:y>0.74447</cdr:y>
    </cdr:to>
    <cdr:sp macro="" textlink="">
      <cdr:nvSpPr>
        <cdr:cNvPr id="5" name="Стрелка влево 4"/>
        <cdr:cNvSpPr/>
      </cdr:nvSpPr>
      <cdr:spPr>
        <a:xfrm xmlns:a="http://schemas.openxmlformats.org/drawingml/2006/main">
          <a:off x="5040560" y="2088232"/>
          <a:ext cx="864096" cy="592171"/>
        </a:xfrm>
        <a:prstGeom xmlns:a="http://schemas.openxmlformats.org/drawingml/2006/main" prst="left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uk-UA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1A58F4-7DDB-4DDA-AA1D-279C51E0885E}" type="datetimeFigureOut">
              <a:rPr lang="ru-RU" smtClean="0"/>
              <a:pPr>
                <a:defRPr/>
              </a:pPr>
              <a:t>27.10.2019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FE4E8EB3-62DC-488E-A583-A982F2FF7E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7E655C-2118-4A42-8DCF-E46DD6A248E3}" type="datetimeFigureOut">
              <a:rPr lang="ru-RU" smtClean="0"/>
              <a:pPr>
                <a:defRPr/>
              </a:pPr>
              <a:t>27.10.2019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6E1B8-174D-4479-9523-44BA20C30E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B2698E-8EC9-4DBE-9D8B-E02F22E49465}" type="datetimeFigureOut">
              <a:rPr lang="ru-RU" smtClean="0"/>
              <a:pPr>
                <a:defRPr/>
              </a:pPr>
              <a:t>27.10.2019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3EB952-37B2-4D9D-9568-9BFCE37380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4AF5AC-A41B-4780-B7D3-D567E6429B14}" type="datetimeFigureOut">
              <a:rPr lang="ru-RU" smtClean="0"/>
              <a:pPr>
                <a:defRPr/>
              </a:pPr>
              <a:t>27.10.2019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7892728F-E2CA-489B-80BD-A44668FA3E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2945D9-AD19-41D9-B5B3-6F72AC356176}" type="datetimeFigureOut">
              <a:rPr lang="ru-RU" smtClean="0"/>
              <a:pPr>
                <a:defRPr/>
              </a:pPr>
              <a:t>27.10.2019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52218E-11FC-4115-A932-E295574D2D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89092A-1801-49DA-89AB-8834155C5066}" type="datetimeFigureOut">
              <a:rPr lang="ru-RU" smtClean="0"/>
              <a:pPr>
                <a:defRPr/>
              </a:pPr>
              <a:t>27.10.2019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E436D1-2C33-4D06-8A7D-69FED26D62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E669D0-2025-45CC-9932-359FF5B16C31}" type="datetimeFigureOut">
              <a:rPr lang="ru-RU" smtClean="0"/>
              <a:pPr>
                <a:defRPr/>
              </a:pPr>
              <a:t>27.10.2019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0AC42599-A2BB-42A8-A056-84A15B3CEC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A26C59-FD14-4ABB-9137-644C91C7AB55}" type="datetimeFigureOut">
              <a:rPr lang="ru-RU" smtClean="0"/>
              <a:pPr>
                <a:defRPr/>
              </a:pPr>
              <a:t>27.10.2019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5D4DEE-8697-48BD-873B-383A761A23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B600EE-F988-400F-969D-F7B6DD6361F1}" type="datetimeFigureOut">
              <a:rPr lang="ru-RU" smtClean="0"/>
              <a:pPr>
                <a:defRPr/>
              </a:pPr>
              <a:t>27.10.2019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DF1EE-D9B9-479C-AA62-EDF869B522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876282-3B69-4211-B2F6-F17F7B834DE7}" type="datetimeFigureOut">
              <a:rPr lang="ru-RU" smtClean="0"/>
              <a:pPr>
                <a:defRPr/>
              </a:pPr>
              <a:t>27.10.2019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7933FD-A047-4445-A7FD-5DBCD2BC3F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D150CB-0E5D-4AB3-90D7-3435CEFC10B1}" type="datetimeFigureOut">
              <a:rPr lang="ru-RU" smtClean="0"/>
              <a:pPr>
                <a:defRPr/>
              </a:pPr>
              <a:t>27.10.2019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B12FBE-F966-4B7F-A161-376B8B4515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8D9A3C5-5C46-4475-858F-A816F55116AC}" type="datetimeFigureOut">
              <a:rPr lang="ru-RU" smtClean="0"/>
              <a:pPr>
                <a:defRPr/>
              </a:pPr>
              <a:t>27.10.2019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F108776-FB6C-4810-B194-672DA66ABE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2"/>
            <a:ext cx="8229600" cy="1567012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 Нотаріальна палата України</a:t>
            </a:r>
            <a:endParaRPr lang="ru-RU" dirty="0" smtClean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1"/>
            <a:ext cx="8229600" cy="4142084"/>
          </a:xfrm>
        </p:spPr>
        <p:txBody>
          <a:bodyPr>
            <a:normAutofit fontScale="85000" lnSpcReduction="10000"/>
          </a:bodyPr>
          <a:lstStyle/>
          <a:p>
            <a:pPr marL="609600" indent="-609600" algn="ctr" eaLnBrk="1" hangingPunct="1">
              <a:buNone/>
              <a:defRPr/>
            </a:pPr>
            <a:r>
              <a:rPr lang="en-US" sz="4000" b="1" dirty="0" smtClean="0"/>
              <a:t>   </a:t>
            </a:r>
            <a:r>
              <a:rPr lang="uk-UA" sz="4000" b="1" dirty="0" smtClean="0"/>
              <a:t>Правові </a:t>
            </a:r>
            <a:r>
              <a:rPr lang="uk-UA" sz="4000" b="1" dirty="0" smtClean="0"/>
              <a:t>інструменти захисту агробізнесу від </a:t>
            </a:r>
            <a:r>
              <a:rPr lang="uk-UA" sz="4000" b="1" dirty="0" err="1" smtClean="0"/>
              <a:t>рейдерства</a:t>
            </a:r>
            <a:r>
              <a:rPr lang="uk-UA" sz="4000" b="1" dirty="0" smtClean="0"/>
              <a:t> </a:t>
            </a:r>
            <a:endParaRPr lang="uk-UA" sz="4000" b="1" dirty="0" smtClean="0"/>
          </a:p>
          <a:p>
            <a:pPr marL="609600" indent="-609600" algn="ctr" eaLnBrk="1" hangingPunct="1">
              <a:buNone/>
              <a:defRPr/>
            </a:pPr>
            <a:r>
              <a:rPr lang="uk-UA" sz="4000" b="1" dirty="0" smtClean="0">
                <a:solidFill>
                  <a:srgbClr val="FF0000"/>
                </a:solidFill>
              </a:rPr>
              <a:t>“</a:t>
            </a:r>
            <a:r>
              <a:rPr lang="uk-UA" sz="4000" b="1" dirty="0" smtClean="0">
                <a:solidFill>
                  <a:srgbClr val="FF0000"/>
                </a:solidFill>
              </a:rPr>
              <a:t>ЗАХИСТИ СЕБЕ САМ</a:t>
            </a:r>
            <a:r>
              <a:rPr lang="uk-UA" sz="4000" b="1" dirty="0" smtClean="0">
                <a:solidFill>
                  <a:srgbClr val="FF0000"/>
                </a:solidFill>
              </a:rPr>
              <a:t>”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marL="609600" indent="-609600" algn="ctr" eaLnBrk="1" hangingPunct="1">
              <a:buNone/>
              <a:defRPr/>
            </a:pPr>
            <a:r>
              <a:rPr lang="uk-UA" sz="4000" b="1" dirty="0" smtClean="0">
                <a:solidFill>
                  <a:srgbClr val="FF0000"/>
                </a:solidFill>
              </a:rPr>
              <a:t>Пріоритет БЕЗПЕКИ над </a:t>
            </a:r>
            <a:r>
              <a:rPr lang="uk-UA" sz="4000" b="1" dirty="0" err="1" smtClean="0">
                <a:solidFill>
                  <a:srgbClr val="FF0000"/>
                </a:solidFill>
              </a:rPr>
              <a:t>“дерегуляцією”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uk-UA" sz="4000" b="1" dirty="0" smtClean="0"/>
          </a:p>
          <a:p>
            <a:pPr marL="609600" indent="-609600" algn="ctr" eaLnBrk="1" hangingPunct="1">
              <a:buNone/>
              <a:defRPr/>
            </a:pPr>
            <a:endParaRPr lang="ru-RU" altLang="ru-RU" sz="1800" b="1" dirty="0" smtClean="0"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altLang="ru-RU" sz="1800" b="1" dirty="0" smtClean="0"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ru-RU" altLang="ru-RU" sz="1800" b="1" dirty="0" err="1" smtClean="0">
                <a:cs typeface="Times New Roman" pitchFamily="18" charset="0"/>
              </a:rPr>
              <a:t>Доповідач</a:t>
            </a:r>
            <a:r>
              <a:rPr lang="ru-RU" altLang="ru-RU" sz="1800" b="1" dirty="0" smtClean="0">
                <a:cs typeface="Times New Roman" pitchFamily="18" charset="0"/>
              </a:rPr>
              <a:t>: </a:t>
            </a:r>
            <a:r>
              <a:rPr lang="ru-RU" altLang="ru-RU" sz="1800" b="1" dirty="0" err="1" smtClean="0">
                <a:cs typeface="Times New Roman" pitchFamily="18" charset="0"/>
              </a:rPr>
              <a:t>Бернацька</a:t>
            </a:r>
            <a:r>
              <a:rPr lang="ru-RU" altLang="ru-RU" sz="1800" b="1" dirty="0" smtClean="0">
                <a:cs typeface="Times New Roman" pitchFamily="18" charset="0"/>
              </a:rPr>
              <a:t> </a:t>
            </a:r>
            <a:r>
              <a:rPr lang="ru-RU" altLang="ru-RU" sz="1800" b="1" dirty="0" err="1" smtClean="0">
                <a:cs typeface="Times New Roman" pitchFamily="18" charset="0"/>
              </a:rPr>
              <a:t>Інна</a:t>
            </a:r>
            <a:r>
              <a:rPr lang="ru-RU" altLang="ru-RU" sz="1800" b="1" dirty="0" smtClean="0">
                <a:cs typeface="Times New Roman" pitchFamily="18" charset="0"/>
              </a:rPr>
              <a:t> </a:t>
            </a:r>
            <a:r>
              <a:rPr lang="ru-RU" altLang="ru-RU" sz="1800" b="1" dirty="0" err="1" smtClean="0">
                <a:cs typeface="Times New Roman" pitchFamily="18" charset="0"/>
              </a:rPr>
              <a:t>Михайлівна</a:t>
            </a:r>
            <a:r>
              <a:rPr lang="ru-RU" altLang="ru-RU" sz="1800" b="1" dirty="0" smtClean="0">
                <a:cs typeface="Times New Roman" pitchFamily="18" charset="0"/>
              </a:rPr>
              <a:t>, </a:t>
            </a:r>
          </a:p>
          <a:p>
            <a:pPr algn="ctr">
              <a:buNone/>
              <a:defRPr/>
            </a:pPr>
            <a:r>
              <a:rPr lang="ru-RU" altLang="ru-RU" sz="1800" b="1" dirty="0" smtClean="0">
                <a:cs typeface="Times New Roman" pitchFamily="18" charset="0"/>
              </a:rPr>
              <a:t>Член Ради </a:t>
            </a:r>
            <a:r>
              <a:rPr lang="ru-RU" altLang="ru-RU" sz="1800" b="1" dirty="0" err="1" smtClean="0">
                <a:cs typeface="Times New Roman" pitchFamily="18" charset="0"/>
              </a:rPr>
              <a:t>Нотаріальної</a:t>
            </a:r>
            <a:r>
              <a:rPr lang="ru-RU" altLang="ru-RU" sz="1800" b="1" dirty="0" smtClean="0">
                <a:cs typeface="Times New Roman" pitchFamily="18" charset="0"/>
              </a:rPr>
              <a:t> </a:t>
            </a:r>
            <a:r>
              <a:rPr lang="ru-RU" altLang="ru-RU" sz="1800" b="1" dirty="0" err="1" smtClean="0">
                <a:cs typeface="Times New Roman" pitchFamily="18" charset="0"/>
              </a:rPr>
              <a:t>палати</a:t>
            </a:r>
            <a:r>
              <a:rPr lang="ru-RU" altLang="ru-RU" sz="1800" b="1" dirty="0" smtClean="0">
                <a:cs typeface="Times New Roman" pitchFamily="18" charset="0"/>
              </a:rPr>
              <a:t> </a:t>
            </a:r>
            <a:r>
              <a:rPr lang="ru-RU" altLang="ru-RU" sz="1800" b="1" dirty="0" err="1" smtClean="0">
                <a:cs typeface="Times New Roman" pitchFamily="18" charset="0"/>
              </a:rPr>
              <a:t>України</a:t>
            </a:r>
            <a:r>
              <a:rPr lang="ru-RU" altLang="ru-RU" sz="1800" b="1" dirty="0" smtClean="0">
                <a:cs typeface="Times New Roman" pitchFamily="18" charset="0"/>
              </a:rPr>
              <a:t> </a:t>
            </a:r>
          </a:p>
          <a:p>
            <a:pPr algn="ctr">
              <a:buNone/>
              <a:defRPr/>
            </a:pPr>
            <a:r>
              <a:rPr lang="ru-RU" altLang="ru-RU" sz="1800" b="1" dirty="0" smtClean="0">
                <a:cs typeface="Times New Roman" pitchFamily="18" charset="0"/>
              </a:rPr>
              <a:t>Голова </a:t>
            </a:r>
            <a:r>
              <a:rPr lang="ru-RU" altLang="ru-RU" sz="1800" b="1" dirty="0" err="1" smtClean="0">
                <a:cs typeface="Times New Roman" pitchFamily="18" charset="0"/>
              </a:rPr>
              <a:t>Комісії</a:t>
            </a:r>
            <a:r>
              <a:rPr lang="ru-RU" altLang="ru-RU" sz="1800" b="1" dirty="0" smtClean="0">
                <a:cs typeface="Times New Roman" pitchFamily="18" charset="0"/>
              </a:rPr>
              <a:t> </a:t>
            </a:r>
            <a:r>
              <a:rPr lang="ru-RU" altLang="ru-RU" sz="1800" b="1" dirty="0" err="1" smtClean="0">
                <a:cs typeface="Times New Roman" pitchFamily="18" charset="0"/>
              </a:rPr>
              <a:t>з</a:t>
            </a:r>
            <a:r>
              <a:rPr lang="ru-RU" altLang="ru-RU" sz="1800" b="1" dirty="0" smtClean="0">
                <a:cs typeface="Times New Roman" pitchFamily="18" charset="0"/>
              </a:rPr>
              <a:t> </a:t>
            </a:r>
            <a:r>
              <a:rPr lang="ru-RU" altLang="ru-RU" sz="1800" b="1" dirty="0" err="1" smtClean="0">
                <a:cs typeface="Times New Roman" pitchFamily="18" charset="0"/>
              </a:rPr>
              <a:t>аналітично</a:t>
            </a:r>
            <a:r>
              <a:rPr lang="ru-RU" altLang="ru-RU" sz="1800" b="1" dirty="0" smtClean="0">
                <a:cs typeface="Times New Roman" pitchFamily="18" charset="0"/>
              </a:rPr>
              <a:t> методичного </a:t>
            </a:r>
            <a:r>
              <a:rPr lang="ru-RU" altLang="ru-RU" sz="1800" b="1" dirty="0" err="1" smtClean="0">
                <a:cs typeface="Times New Roman" pitchFamily="18" charset="0"/>
              </a:rPr>
              <a:t>забезпечення</a:t>
            </a:r>
            <a:r>
              <a:rPr lang="ru-RU" altLang="ru-RU" sz="1800" b="1" dirty="0" smtClean="0">
                <a:cs typeface="Times New Roman" pitchFamily="18" charset="0"/>
              </a:rPr>
              <a:t> </a:t>
            </a:r>
            <a:r>
              <a:rPr lang="ru-RU" altLang="ru-RU" sz="1800" b="1" dirty="0" err="1" smtClean="0">
                <a:cs typeface="Times New Roman" pitchFamily="18" charset="0"/>
              </a:rPr>
              <a:t>нотаріальної</a:t>
            </a:r>
            <a:r>
              <a:rPr lang="ru-RU" altLang="ru-RU" sz="1800" b="1" dirty="0" smtClean="0">
                <a:cs typeface="Times New Roman" pitchFamily="18" charset="0"/>
              </a:rPr>
              <a:t> </a:t>
            </a:r>
            <a:r>
              <a:rPr lang="ru-RU" altLang="ru-RU" sz="1800" b="1" dirty="0" err="1" smtClean="0">
                <a:cs typeface="Times New Roman" pitchFamily="18" charset="0"/>
              </a:rPr>
              <a:t>діяльності</a:t>
            </a:r>
            <a:endParaRPr lang="ru-RU" altLang="ru-RU" sz="1800" b="1" dirty="0" smtClean="0"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ru-RU" altLang="ru-RU" sz="1800" b="1" dirty="0" smtClean="0">
                <a:cs typeface="Times New Roman" pitchFamily="18" charset="0"/>
              </a:rPr>
              <a:t>2019</a:t>
            </a:r>
            <a:endParaRPr lang="uk-UA" altLang="ru-RU" sz="1800" b="1" dirty="0" smtClean="0">
              <a:cs typeface="Times New Roman" pitchFamily="18" charset="0"/>
            </a:endParaRPr>
          </a:p>
          <a:p>
            <a:pPr marL="609600" indent="-609600" algn="ctr" eaLnBrk="1" hangingPunct="1">
              <a:buNone/>
              <a:defRPr/>
            </a:pPr>
            <a:endParaRPr lang="ru-RU" sz="2800" b="1" dirty="0" smtClean="0"/>
          </a:p>
        </p:txBody>
      </p:sp>
      <p:pic>
        <p:nvPicPr>
          <p:cNvPr id="5" name="Picture 7" descr="logo-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16632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800" b="1" dirty="0" smtClean="0"/>
              <a:t>Агробізнес</a:t>
            </a:r>
            <a:br>
              <a:rPr lang="uk-UA" sz="4800" b="1" dirty="0" smtClean="0"/>
            </a:br>
            <a:endParaRPr lang="uk-UA" sz="4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6372200" y="3068960"/>
            <a:ext cx="2520280" cy="151216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ДЕРЖАВА – РЕГУЛЯТОР ТА ГАРАНТ</a:t>
            </a:r>
            <a:endParaRPr lang="uk-UA" sz="2400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516216" y="4653136"/>
            <a:ext cx="2376264" cy="13681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ВЛАСНИК</a:t>
            </a:r>
            <a:endParaRPr lang="uk-UA" sz="2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340768"/>
            <a:ext cx="3744416" cy="3600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ЮРИДИЧНІ ОСОБИ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1772816"/>
            <a:ext cx="3456384" cy="3600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КОРПОРАТИВНІ ПРАВА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2204864"/>
            <a:ext cx="3096344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КОШТИ НА РАХУНКАХ</a:t>
            </a:r>
          </a:p>
          <a:p>
            <a:pPr algn="ctr"/>
            <a:r>
              <a:rPr lang="uk-UA" b="1" dirty="0" smtClean="0">
                <a:solidFill>
                  <a:schemeClr val="tx1"/>
                </a:solidFill>
              </a:rPr>
              <a:t>ВЛАСНІ /ЧУЖІ/ПОДАТКИ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2852936"/>
            <a:ext cx="273630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ІНТЕЛЕКТ ВЛАСНІСТЬ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3356992"/>
            <a:ext cx="2304256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КОНТРАКТИ/ЛІЦЕНЗ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60032" y="1340768"/>
            <a:ext cx="3960440" cy="3600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БУДІВЛІ, СПОРУДИ, ЗЕМЛЯ, РЕСУРСИ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20072" y="1772816"/>
            <a:ext cx="3600400" cy="3600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ТЗ ТА СГ ТЕХНІКА. УСТАТКУВАННЯ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508104" y="2204864"/>
            <a:ext cx="3312368" cy="3600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</a:rPr>
              <a:t>БАНК ПОХІДНИХ ПРАВ НА ЗЕМЛЮ</a:t>
            </a: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12160" y="2636912"/>
            <a:ext cx="2808312" cy="3600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ВРОЖАЙ, ПРОДУКЦІЯ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9552" y="3861048"/>
            <a:ext cx="2016224" cy="3600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ІНВЕСТИЦІЇ</a:t>
            </a:r>
            <a:endParaRPr lang="uk-UA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6868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ПОЛІТИКА </a:t>
            </a:r>
            <a:r>
              <a:rPr lang="uk-UA" sz="4900" dirty="0" smtClean="0">
                <a:solidFill>
                  <a:srgbClr val="FF0000"/>
                </a:solidFill>
              </a:rPr>
              <a:t>“</a:t>
            </a:r>
            <a:r>
              <a:rPr lang="uk-UA" dirty="0" smtClean="0"/>
              <a:t>ДЕРЕГУЛЯЦІЇ</a:t>
            </a:r>
            <a:r>
              <a:rPr lang="uk-UA" sz="4900" dirty="0" smtClean="0">
                <a:solidFill>
                  <a:srgbClr val="FF0000"/>
                </a:solidFill>
              </a:rPr>
              <a:t>”</a:t>
            </a:r>
            <a:r>
              <a:rPr lang="uk-UA" dirty="0" smtClean="0"/>
              <a:t> АГРОБІЗНЕСУ</a:t>
            </a:r>
            <a:br>
              <a:rPr lang="uk-UA" dirty="0" smtClean="0"/>
            </a:br>
            <a:r>
              <a:rPr lang="uk-UA" dirty="0" smtClean="0"/>
              <a:t>дерегуляція - спрощення, але не безлад</a:t>
            </a:r>
            <a:endParaRPr lang="uk-UA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half" idx="1"/>
          </p:nvPr>
        </p:nvGraphicFramePr>
        <p:xfrm>
          <a:off x="4932040" y="1844824"/>
          <a:ext cx="3903092" cy="4386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3092"/>
              </a:tblGrid>
              <a:tr h="770382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ВТРАТА БУДІВЕЛЬ</a:t>
                      </a:r>
                      <a:r>
                        <a:rPr lang="uk-UA" baseline="0" dirty="0" smtClean="0">
                          <a:solidFill>
                            <a:schemeClr val="tx1"/>
                          </a:solidFill>
                        </a:rPr>
                        <a:t> ТА СПОРУД, МАЙНОВИХ КОМПЛЕКСІВ,  ЇХ ЧАСТИН, КОМУНІКАЦІЙ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7792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ВТРАТА ПРАВА</a:t>
                      </a:r>
                      <a:r>
                        <a:rPr lang="uk-UA" b="1" baseline="0" dirty="0" smtClean="0"/>
                        <a:t> </a:t>
                      </a:r>
                      <a:r>
                        <a:rPr lang="uk-UA" b="1" dirty="0" smtClean="0"/>
                        <a:t>ВЛАСНОСТІ НА ЗЕМЛЮ</a:t>
                      </a:r>
                      <a:endParaRPr lang="uk-UA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652079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ВТРАТА ПРАВА КОРИСТУВАННЯ ЗЕМЛЕЮ</a:t>
                      </a:r>
                      <a:endParaRPr lang="uk-UA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931541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ПОРУШЕННЯ ПРАВА НА ПРОЛОНГАЦІЮ/ПОНОВЛЕННЯ</a:t>
                      </a:r>
                      <a:r>
                        <a:rPr lang="uk-UA" b="1" baseline="0" dirty="0" smtClean="0"/>
                        <a:t> ДОГОВОРУ ОРЕНДИ ЗЕМЛІ</a:t>
                      </a:r>
                      <a:endParaRPr lang="uk-UA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7792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КРАДІЖКИ УСТАТКУВАННЯ</a:t>
                      </a:r>
                      <a:endParaRPr lang="uk-UA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7792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КРАДІЖКИ</a:t>
                      </a:r>
                      <a:r>
                        <a:rPr lang="uk-UA" b="1" baseline="0" dirty="0" smtClean="0"/>
                        <a:t> ВРОЖАЮ</a:t>
                      </a:r>
                      <a:endParaRPr lang="uk-UA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7792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КРАДІЖКИ ТЗ ТА СГ ТЕХНІКИ</a:t>
                      </a:r>
                      <a:endParaRPr lang="uk-UA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7792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БЛОКУВАННЯ РОБОТИ</a:t>
                      </a:r>
                      <a:endParaRPr lang="uk-UA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</p:nvPr>
        </p:nvGraphicFramePr>
        <p:xfrm>
          <a:off x="395536" y="1844821"/>
          <a:ext cx="4343400" cy="4392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</a:tblGrid>
              <a:tr h="430854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РЕЙДЕРСТВО ЮРИДИЧНИХ ОСІБ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20085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КРАДІЖКИ КОРПОРАТИВНИХ ПРАВ</a:t>
                      </a:r>
                      <a:endParaRPr lang="uk-UA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652391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НЕЗАКОННЕ</a:t>
                      </a:r>
                      <a:r>
                        <a:rPr lang="uk-UA" b="1" baseline="0" dirty="0" smtClean="0"/>
                        <a:t> ВЕВЕДЕННЯ НЕРУХОМОСТІ ЗІ СТАТ. КАПІТАЛУ</a:t>
                      </a:r>
                      <a:endParaRPr lang="uk-UA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931987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ПЕРЕКИДКИ НЕРУХОМОСТІ</a:t>
                      </a:r>
                      <a:r>
                        <a:rPr lang="uk-UA" b="1" baseline="0" dirty="0" smtClean="0"/>
                        <a:t> ЧЕРЕЗ ФІРМИ З МЕТОЮ УНЕМОЖЛИВЛЕННЯ ПОВЕРНЕННЯ ВЛАСНОСТІ</a:t>
                      </a:r>
                      <a:endParaRPr lang="uk-UA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652391">
                <a:tc>
                  <a:txBody>
                    <a:bodyPr/>
                    <a:lstStyle/>
                    <a:p>
                      <a:r>
                        <a:rPr lang="uk-UA" b="1" baseline="0" dirty="0" smtClean="0"/>
                        <a:t>КРАДІЖКИ КОШТІВ З РАХУНКІВ , МАЙНА ЧЕРЕЗ НЕЗАКОННУ ЗМІНУ ДИРЕКТОРА</a:t>
                      </a:r>
                      <a:endParaRPr lang="uk-UA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931987">
                <a:tc>
                  <a:txBody>
                    <a:bodyPr/>
                    <a:lstStyle/>
                    <a:p>
                      <a:r>
                        <a:rPr lang="uk-UA" b="1" dirty="0" smtClean="0"/>
                        <a:t>РЕЙДЕРСТВО КОНТРАКТІВ, ПЕРЕВЕЗЕНЬ, ІНТЕЛЕКТ</a:t>
                      </a:r>
                      <a:r>
                        <a:rPr lang="uk-UA" b="1" baseline="0" dirty="0" smtClean="0"/>
                        <a:t> </a:t>
                      </a:r>
                      <a:r>
                        <a:rPr lang="uk-UA" b="1" dirty="0" smtClean="0"/>
                        <a:t>ВЛАСНОСТІ,</a:t>
                      </a:r>
                      <a:r>
                        <a:rPr lang="uk-UA" b="1" baseline="0" dirty="0" smtClean="0"/>
                        <a:t> </a:t>
                      </a:r>
                      <a:r>
                        <a:rPr lang="uk-UA" b="1" dirty="0" smtClean="0"/>
                        <a:t>ПРИРОДНИХ</a:t>
                      </a:r>
                      <a:r>
                        <a:rPr lang="uk-UA" b="1" baseline="0" dirty="0" smtClean="0"/>
                        <a:t> </a:t>
                      </a:r>
                      <a:r>
                        <a:rPr lang="uk-UA" b="1" dirty="0" smtClean="0"/>
                        <a:t>РЕСУРСІВ</a:t>
                      </a:r>
                      <a:endParaRPr lang="uk-UA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2795">
                <a:tc>
                  <a:txBody>
                    <a:bodyPr/>
                    <a:lstStyle/>
                    <a:p>
                      <a:r>
                        <a:rPr lang="uk-UA" b="1" dirty="0" smtClean="0"/>
                        <a:t>РЕЙДЕРСТВО У ЗБЕРІГАННІ ТА ПЕРЕРОБЦІ</a:t>
                      </a:r>
                      <a:endParaRPr lang="uk-UA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59688" cy="2592288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/>
            </a:r>
            <a:br>
              <a:rPr lang="uk-UA" sz="2800" b="1" dirty="0" smtClean="0">
                <a:solidFill>
                  <a:schemeClr val="tx1"/>
                </a:solidFill>
              </a:rPr>
            </a:br>
            <a:r>
              <a:rPr lang="uk-UA" sz="2800" b="1" dirty="0" smtClean="0">
                <a:solidFill>
                  <a:schemeClr val="tx1"/>
                </a:solidFill>
              </a:rPr>
              <a:t>ДЕРЖАВА – РЕГУЛЯТОР ТА ГАРАНТ</a:t>
            </a:r>
            <a:br>
              <a:rPr lang="uk-UA" sz="2800" b="1" dirty="0" smtClean="0">
                <a:solidFill>
                  <a:schemeClr val="tx1"/>
                </a:solidFill>
              </a:rPr>
            </a:br>
            <a:r>
              <a:rPr lang="uk-UA" sz="2800" b="1" dirty="0" smtClean="0">
                <a:solidFill>
                  <a:schemeClr val="tx1"/>
                </a:solidFill>
              </a:rPr>
              <a:t>Процедури оформлення та фіксації прав</a:t>
            </a: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dirty="0" smtClean="0">
                <a:solidFill>
                  <a:srgbClr val="FF0000"/>
                </a:solidFill>
              </a:rPr>
              <a:t>02 листопада 2019р. закон №159-ІХ </a:t>
            </a:r>
            <a:br>
              <a:rPr lang="uk-UA" sz="2800" dirty="0" smtClean="0">
                <a:solidFill>
                  <a:srgbClr val="FF0000"/>
                </a:solidFill>
              </a:rPr>
            </a:br>
            <a:r>
              <a:rPr lang="uk-UA" sz="2800" b="1" u="sng" dirty="0" smtClean="0">
                <a:solidFill>
                  <a:schemeClr val="tx1"/>
                </a:solidFill>
              </a:rPr>
              <a:t>1 етап </a:t>
            </a:r>
            <a:r>
              <a:rPr lang="uk-UA" sz="2800" b="1" dirty="0" smtClean="0">
                <a:solidFill>
                  <a:schemeClr val="tx1"/>
                </a:solidFill>
              </a:rPr>
              <a:t>- </a:t>
            </a:r>
            <a:br>
              <a:rPr lang="uk-UA" sz="2800" b="1" dirty="0" smtClean="0">
                <a:solidFill>
                  <a:schemeClr val="tx1"/>
                </a:solidFill>
              </a:rPr>
            </a:br>
            <a:r>
              <a:rPr lang="uk-UA" sz="2800" b="1" dirty="0" smtClean="0">
                <a:solidFill>
                  <a:schemeClr val="tx1"/>
                </a:solidFill>
              </a:rPr>
              <a:t>більше 50 </a:t>
            </a:r>
            <a:r>
              <a:rPr lang="uk-UA" sz="2800" b="1" dirty="0" err="1" smtClean="0">
                <a:solidFill>
                  <a:schemeClr val="tx1"/>
                </a:solidFill>
              </a:rPr>
              <a:t>антирейдерських</a:t>
            </a:r>
            <a:r>
              <a:rPr lang="uk-UA" sz="2800" b="1" dirty="0" smtClean="0">
                <a:solidFill>
                  <a:schemeClr val="tx1"/>
                </a:solidFill>
              </a:rPr>
              <a:t> запобіжників</a:t>
            </a:r>
            <a:endParaRPr lang="uk-UA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3528" y="2924944"/>
          <a:ext cx="866807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Напрямки роботи щодо попередження та зупинення </a:t>
            </a:r>
            <a:r>
              <a:rPr lang="uk-UA" b="1" dirty="0" err="1" smtClean="0"/>
              <a:t>рейдерства</a:t>
            </a:r>
            <a:r>
              <a:rPr lang="uk-UA" b="1" dirty="0" smtClean="0"/>
              <a:t> </a:t>
            </a:r>
            <a:r>
              <a:rPr lang="uk-UA" b="1" dirty="0" smtClean="0">
                <a:solidFill>
                  <a:srgbClr val="FF0000"/>
                </a:solidFill>
              </a:rPr>
              <a:t>ВЛАСНИКОМ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b="1" dirty="0" smtClean="0">
                <a:solidFill>
                  <a:srgbClr val="FF0000"/>
                </a:solidFill>
              </a:rPr>
              <a:t>                         </a:t>
            </a:r>
            <a:r>
              <a:rPr lang="uk-UA" b="1" u="sng" dirty="0" smtClean="0">
                <a:solidFill>
                  <a:srgbClr val="FF0000"/>
                </a:solidFill>
              </a:rPr>
              <a:t>“ЗАХИСТИ СЕБЕ САМ!!!”</a:t>
            </a:r>
            <a:endParaRPr lang="uk-UA" b="1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b="1" dirty="0" smtClean="0"/>
              <a:t>ПЕРЕВІРКА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b="1" dirty="0" smtClean="0"/>
              <a:t>            </a:t>
            </a:r>
            <a:r>
              <a:rPr lang="uk-UA" b="1" dirty="0" smtClean="0"/>
              <a:t>УСТАНОВЧИХ ДОКУМЕНТІВ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b="1" dirty="0" smtClean="0"/>
              <a:t>             </a:t>
            </a:r>
            <a:r>
              <a:rPr lang="uk-UA" b="1" dirty="0" smtClean="0"/>
              <a:t>ПРАВОВСТАНОВЛЮЮЧИХ ДОКУМЕНТІВ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b="1" dirty="0" smtClean="0"/>
              <a:t>             </a:t>
            </a:r>
            <a:r>
              <a:rPr lang="uk-UA" b="1" dirty="0" smtClean="0"/>
              <a:t>ЗАРЕЄСТРОВАНИХ ПРАВ ВЛАСНОСТІ, ПОХІДНИХ ПРАВ (ОРЕНДИ/ЕМФІТЕВЗИСУ)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b="1" dirty="0" smtClean="0"/>
              <a:t>             </a:t>
            </a:r>
            <a:r>
              <a:rPr lang="uk-UA" b="1" dirty="0" smtClean="0"/>
              <a:t>ДОВІРЕНОСТЕЙ, ЗАПОВІТІВ, ПАСПОРТІВ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uk-UA" dirty="0" smtClean="0"/>
              <a:t>перевірка установчих документів</a:t>
            </a:r>
            <a:endParaRPr lang="uk-UA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uk-UA" dirty="0" smtClean="0"/>
              <a:t>перевірка </a:t>
            </a:r>
            <a:r>
              <a:rPr lang="uk-UA" dirty="0" err="1" smtClean="0"/>
              <a:t>правовстан</a:t>
            </a:r>
            <a:r>
              <a:rPr lang="uk-UA" dirty="0" smtClean="0"/>
              <a:t>. документів</a:t>
            </a:r>
            <a:endParaRPr lang="uk-UA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5137299"/>
          </a:xfrm>
        </p:spPr>
        <p:txBody>
          <a:bodyPr>
            <a:normAutofit fontScale="77500" lnSpcReduction="20000"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b="1" dirty="0" smtClean="0"/>
              <a:t>приведення статутів у відповідність до законодавства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uk-UA" b="1" dirty="0" smtClean="0">
                <a:solidFill>
                  <a:srgbClr val="FF0000"/>
                </a:solidFill>
              </a:rPr>
              <a:t>   (наявність нової редакції статуту на порталі Мін</a:t>
            </a:r>
            <a:r>
              <a:rPr lang="en-US" b="1" dirty="0" smtClean="0">
                <a:solidFill>
                  <a:srgbClr val="FF0000"/>
                </a:solidFill>
              </a:rPr>
              <a:t>’</a:t>
            </a:r>
            <a:r>
              <a:rPr lang="uk-UA" b="1" dirty="0" err="1" smtClean="0">
                <a:solidFill>
                  <a:srgbClr val="FF0000"/>
                </a:solidFill>
              </a:rPr>
              <a:t>юсту</a:t>
            </a:r>
            <a:r>
              <a:rPr lang="uk-UA" b="1" dirty="0" smtClean="0">
                <a:solidFill>
                  <a:srgbClr val="FF0000"/>
                </a:solidFill>
              </a:rPr>
              <a:t>)</a:t>
            </a:r>
            <a:endParaRPr lang="uk-UA" b="1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b="1" dirty="0" smtClean="0"/>
              <a:t>встановлення у статутах додаткових засобів захисту від </a:t>
            </a:r>
            <a:r>
              <a:rPr lang="uk-UA" b="1" dirty="0" err="1" smtClean="0"/>
              <a:t>рейдерства</a:t>
            </a:r>
            <a:r>
              <a:rPr lang="uk-UA" b="1" dirty="0" smtClean="0"/>
              <a:t> корпоративних прав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uk-UA" b="1" dirty="0" smtClean="0"/>
              <a:t>    (чіткого розподілу компетенції та процедур прийняття рішень, особливостей розпорядження корпоративними правами та порядку спадкування)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b="1" dirty="0" smtClean="0"/>
              <a:t>використання нотаріального засвідчення справжності підписів на документах для захисту;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b="1" dirty="0" smtClean="0"/>
              <a:t>використання нотаріального посвідчення правочинів з корпоративними правами, як інструменту захисту від </a:t>
            </a:r>
            <a:r>
              <a:rPr lang="uk-UA" b="1" dirty="0" err="1" smtClean="0"/>
              <a:t>рейдерства</a:t>
            </a:r>
            <a:endParaRPr lang="uk-UA" b="1" dirty="0" smtClean="0"/>
          </a:p>
          <a:p>
            <a:endParaRPr lang="uk-UA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5209307"/>
          </a:xfrm>
        </p:spPr>
        <p:txBody>
          <a:bodyPr>
            <a:normAutofit fontScale="62500" lnSpcReduction="20000"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uk-UA" sz="2800" b="1" dirty="0" smtClean="0"/>
              <a:t>Право власності землевласника на земельну ділянку може підтверджуватись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uk-UA" sz="2800" b="1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b="1" dirty="0" smtClean="0"/>
              <a:t>державними актами кількох видів, залежно від періоду видачі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uk-UA" b="1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b="1" dirty="0" smtClean="0"/>
              <a:t>свідоцтвами про право на спадщину або договорами відчуження, додатком до яких є державний акт з відмітками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uk-UA" b="1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b="1" dirty="0" smtClean="0"/>
              <a:t>фактом державної реєстрації, про що видаються витяги/інформаційні довідки з ДРРП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uk-UA" b="1" dirty="0" smtClean="0"/>
              <a:t>Наявність на руках свідоцтва про право власності на земельну частку (пай) не означає наявності у власності земельної ділянки, для цього необхідно пройти процедуру виділення її в натурі, державну реєстрацію земельної ділянки та права власності.</a:t>
            </a:r>
          </a:p>
          <a:p>
            <a:pPr marL="274320" indent="-274320" algn="ctr">
              <a:buClr>
                <a:schemeClr val="accent3"/>
              </a:buClr>
              <a:buNone/>
              <a:defRPr/>
            </a:pPr>
            <a:r>
              <a:rPr lang="uk-UA" b="1" dirty="0" smtClean="0">
                <a:solidFill>
                  <a:srgbClr val="FF0000"/>
                </a:solidFill>
              </a:rPr>
              <a:t>Оригінали документів, що посвідчують право власності, не підлягають передачі іншим особам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uk-UA" dirty="0" smtClean="0"/>
              <a:t>Перевірка зареєстрованих прав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uk-UA" dirty="0" smtClean="0"/>
              <a:t>Перевірка договорів оренди</a:t>
            </a:r>
            <a:endParaRPr lang="uk-UA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4705251"/>
          </a:xfrm>
        </p:spPr>
        <p:txBody>
          <a:bodyPr>
            <a:normAutofit fontScale="85000" lnSpcReduction="10000"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b="1" dirty="0" smtClean="0"/>
              <a:t>Перевірка державної реєстрації земельної ділянки за ДЗК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uk-UA" b="1" dirty="0" smtClean="0">
                <a:solidFill>
                  <a:srgbClr val="FF0000"/>
                </a:solidFill>
              </a:rPr>
              <a:t>Інструмент Публічна кадастрова карта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uk-UA" b="1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b="1" dirty="0" smtClean="0"/>
              <a:t>Перевірка зареєстрованого права власності, права оренди, емфітевзису, що виникло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uk-UA" b="1" dirty="0" smtClean="0"/>
              <a:t>до 01.01.2013 за ДЗК, після 01.01.2013 за ДРРП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uk-UA" b="1" dirty="0" smtClean="0">
                <a:solidFill>
                  <a:srgbClr val="FF0000"/>
                </a:solidFill>
              </a:rPr>
              <a:t>Інструмент Публічна кадастрова  карта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uk-UA" b="1" dirty="0" smtClean="0">
                <a:solidFill>
                  <a:srgbClr val="FF0000"/>
                </a:solidFill>
              </a:rPr>
              <a:t>                    Електронний портал  </a:t>
            </a:r>
            <a:r>
              <a:rPr lang="uk-UA" b="1" dirty="0" err="1" smtClean="0">
                <a:solidFill>
                  <a:srgbClr val="FF0000"/>
                </a:solidFill>
              </a:rPr>
              <a:t>МЮ</a:t>
            </a:r>
            <a:endParaRPr lang="uk-UA" b="1" dirty="0" smtClean="0">
              <a:solidFill>
                <a:srgbClr val="FF0000"/>
              </a:solidFill>
            </a:endParaRP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uk-UA" b="1" dirty="0" smtClean="0">
                <a:solidFill>
                  <a:srgbClr val="FF0000"/>
                </a:solidFill>
              </a:rPr>
              <a:t> нотаріуси, реєстратори</a:t>
            </a: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5137299"/>
          </a:xfrm>
        </p:spPr>
        <p:txBody>
          <a:bodyPr>
            <a:normAutofit fontScale="62500" lnSpcReduction="20000"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uk-UA" sz="3600" b="1" dirty="0" smtClean="0">
                <a:solidFill>
                  <a:srgbClr val="FF0000"/>
                </a:solidFill>
              </a:rPr>
              <a:t>ДОГОВІР ОРЕНДИ  - ВХІД ДЛЯ РЕЙДЕРА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b="1" dirty="0" smtClean="0"/>
              <a:t>1. Наявність оригіналу (укладається не менше як у 2 примірниках)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b="1" dirty="0" smtClean="0"/>
              <a:t>2. Наявність документального підтвердження державної реєстрації договору/права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b="1" dirty="0" smtClean="0"/>
              <a:t>3. Зміст </a:t>
            </a:r>
            <a:r>
              <a:rPr lang="uk-UA" b="1" dirty="0" smtClean="0">
                <a:solidFill>
                  <a:srgbClr val="FF0000"/>
                </a:solidFill>
              </a:rPr>
              <a:t>(УВАГА НА УМОВИ, СТРОКИ, ЧИННІСТЬ)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uk-UA" b="1" dirty="0" smtClean="0"/>
              <a:t>- строк,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uk-UA" b="1" dirty="0" smtClean="0"/>
              <a:t>- продовження, право на поновлення,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uk-UA" b="1" dirty="0" smtClean="0"/>
              <a:t>- право передати в суборенду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uk-UA" b="1" dirty="0" smtClean="0"/>
              <a:t>- право на переважну купівлю у разі продажу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uk-UA" b="1" dirty="0" smtClean="0"/>
              <a:t>- право на забудову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uk-UA" b="1" dirty="0" smtClean="0"/>
              <a:t>- право на поліпшення та їх відшкодування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uk-UA" b="1" dirty="0" smtClean="0"/>
              <a:t>- умови сівозміни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uk-UA" b="1" dirty="0" smtClean="0"/>
              <a:t>- умови  та спосіб припинення/розірвання 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uk-UA" b="1" dirty="0" smtClean="0"/>
              <a:t>- розмір та спосіб виплати орендної плати, докази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b="1" dirty="0" smtClean="0"/>
              <a:t>- </a:t>
            </a:r>
            <a:r>
              <a:rPr lang="uk-UA" b="1" dirty="0" smtClean="0"/>
              <a:t>законні та незаконні санкції та штрафи</a:t>
            </a:r>
            <a:endParaRPr lang="en-US" b="1" dirty="0" smtClean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b="1" dirty="0" smtClean="0"/>
              <a:t>-</a:t>
            </a:r>
            <a:r>
              <a:rPr lang="uk-UA" b="1" dirty="0" smtClean="0"/>
              <a:t> власноручне підписання (усунення підробки підписів та документів)</a:t>
            </a:r>
            <a:endParaRPr lang="en-US" b="1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uk-UA" dirty="0" smtClean="0"/>
              <a:t>Перевірка ін. документів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solidFill>
            <a:srgbClr val="00B050"/>
          </a:solidFill>
        </p:spPr>
        <p:txBody>
          <a:bodyPr>
            <a:normAutofit lnSpcReduction="10000"/>
          </a:bodyPr>
          <a:lstStyle/>
          <a:p>
            <a:r>
              <a:rPr lang="uk-UA" dirty="0" smtClean="0"/>
              <a:t>Моніторинг та отримання інформації </a:t>
            </a:r>
            <a:endParaRPr lang="uk-UA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b="1" dirty="0" smtClean="0"/>
              <a:t>ДОВІРЕНОСТЕЙ  (недійсні видані в період дії мораторію, в тому числі загальні)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uk-UA" b="1" dirty="0" smtClean="0"/>
              <a:t>ЗАПОВІТІВ (нові скасовують попередні);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 </a:t>
            </a:r>
            <a:r>
              <a:rPr lang="uk-UA" b="1" dirty="0" smtClean="0"/>
              <a:t>ПАСПОРТІВ </a:t>
            </a:r>
          </a:p>
          <a:p>
            <a:pPr>
              <a:buNone/>
            </a:pPr>
            <a:r>
              <a:rPr lang="uk-UA" b="1" dirty="0" smtClean="0"/>
              <a:t>(паспорт не можна передавати іншій особі</a:t>
            </a:r>
          </a:p>
          <a:p>
            <a:pPr>
              <a:buNone/>
            </a:pPr>
            <a:r>
              <a:rPr lang="uk-UA" b="1" dirty="0" smtClean="0"/>
              <a:t>втрата паспорту – </a:t>
            </a:r>
            <a:r>
              <a:rPr lang="uk-UA" b="1" dirty="0" smtClean="0">
                <a:solidFill>
                  <a:srgbClr val="FF0000"/>
                </a:solidFill>
              </a:rPr>
              <a:t>заява в поліцію та ДМС</a:t>
            </a:r>
            <a:r>
              <a:rPr lang="uk-UA" b="1" dirty="0" smtClean="0"/>
              <a:t>)</a:t>
            </a:r>
            <a:endParaRPr lang="en-US" b="1" dirty="0" smtClean="0"/>
          </a:p>
          <a:p>
            <a:pPr>
              <a:buNone/>
            </a:pPr>
            <a:endParaRPr lang="uk-UA" b="1" dirty="0" smtClean="0"/>
          </a:p>
          <a:p>
            <a:pPr algn="ctr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ВИКРАДЕННЯ/ВТРАТА ДОКУМЕНТІВ </a:t>
            </a:r>
            <a:r>
              <a:rPr lang="en-US" b="1" dirty="0" smtClean="0">
                <a:solidFill>
                  <a:srgbClr val="FF0000"/>
                </a:solidFill>
              </a:rPr>
              <a:t>-</a:t>
            </a:r>
          </a:p>
          <a:p>
            <a:pPr algn="ctr">
              <a:buNone/>
            </a:pPr>
            <a:r>
              <a:rPr lang="uk-UA" b="1" dirty="0" smtClean="0">
                <a:solidFill>
                  <a:srgbClr val="FF0000"/>
                </a:solidFill>
              </a:rPr>
              <a:t>ТЕРМІНОВО ДО ПОЛІЦІЇ/НОТАРІУСА</a:t>
            </a:r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1400" b="1" dirty="0" smtClean="0"/>
              <a:t>Використання інструментів сповіщення про процедури державної реєстрації власності або бізнесу (сповіщення і т.д.)</a:t>
            </a:r>
            <a:endParaRPr lang="uk-UA" sz="1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5301208"/>
            <a:ext cx="5904656" cy="10081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 smtClean="0">
              <a:solidFill>
                <a:schemeClr val="tx1"/>
              </a:solidFill>
            </a:endParaRPr>
          </a:p>
          <a:p>
            <a:pPr algn="ctr"/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Нотаріат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endParaRPr lang="uk-UA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на захисті власності та бізнесу</a:t>
            </a:r>
          </a:p>
          <a:p>
            <a:pPr algn="ctr"/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Дякую за увагу!</a:t>
            </a:r>
          </a:p>
          <a:p>
            <a:pPr algn="ctr"/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2053</TotalTime>
  <Words>665</Words>
  <Application>Microsoft Office PowerPoint</Application>
  <PresentationFormat>Экран (4:3)</PresentationFormat>
  <Paragraphs>112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    Нотаріальна палата України</vt:lpstr>
      <vt:lpstr>Агробізнес </vt:lpstr>
      <vt:lpstr>ПОЛІТИКА “ДЕРЕГУЛЯЦІЇ” АГРОБІЗНЕСУ дерегуляція - спрощення, але не безлад</vt:lpstr>
      <vt:lpstr> ДЕРЖАВА – РЕГУЛЯТОР ТА ГАРАНТ Процедури оформлення та фіксації прав 02 листопада 2019р. закон №159-ІХ  1 етап -  більше 50 антирейдерських запобіжників</vt:lpstr>
      <vt:lpstr>Напрямки роботи щодо попередження та зупинення рейдерства ВЛАСНИКОМ</vt:lpstr>
      <vt:lpstr>Слайд 6</vt:lpstr>
      <vt:lpstr>Слайд 7</vt:lpstr>
      <vt:lpstr>Слайд 8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RePack by SPecialiST</cp:lastModifiedBy>
  <cp:revision>74</cp:revision>
  <dcterms:created xsi:type="dcterms:W3CDTF">2011-05-12T11:43:31Z</dcterms:created>
  <dcterms:modified xsi:type="dcterms:W3CDTF">2019-10-27T21:05:40Z</dcterms:modified>
</cp:coreProperties>
</file>