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9"/>
  </p:notesMasterIdLst>
  <p:sldIdLst>
    <p:sldId id="256" r:id="rId2"/>
    <p:sldId id="257" r:id="rId3"/>
    <p:sldId id="284" r:id="rId4"/>
    <p:sldId id="285" r:id="rId5"/>
    <p:sldId id="258" r:id="rId6"/>
    <p:sldId id="261" r:id="rId7"/>
    <p:sldId id="286" r:id="rId8"/>
  </p:sldIdLst>
  <p:sldSz cx="9144000" cy="6858000" type="screen4x3"/>
  <p:notesSz cx="6797675" cy="9928225"/>
  <p:embeddedFontLst>
    <p:embeddedFont>
      <p:font typeface="Raleway Black" panose="020B0A03030101060003" pitchFamily="34" charset="-52"/>
      <p:bold r:id="rId10"/>
    </p:embeddedFont>
    <p:embeddedFont>
      <p:font typeface="Montserrat" panose="00000500000000000000" pitchFamily="2" charset="-52"/>
      <p:regular r:id="rId11"/>
      <p:bold r:id="rId12"/>
      <p:italic r:id="rId13"/>
      <p:boldItalic r:id="rId14"/>
    </p:embeddedFont>
    <p:embeddedFont>
      <p:font typeface="Raleway" panose="020B0503030101060003" pitchFamily="34" charset="-52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268C5C5-54B4-4F2E-A965-A89FA610B751}">
  <a:tblStyle styleId="{0268C5C5-54B4-4F2E-A965-A89FA610B7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125" d="100"/>
          <a:sy n="125" d="100"/>
        </p:scale>
        <p:origin x="-122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04171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buildings4.jp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283500" y="386033"/>
            <a:ext cx="8577000" cy="60860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802058" y="2388324"/>
            <a:ext cx="235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85800" y="2452567"/>
            <a:ext cx="60366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buildings2.jp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283500" y="386033"/>
            <a:ext cx="8577000" cy="60860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" name="Google Shape;30;p5"/>
          <p:cNvCxnSpPr/>
          <p:nvPr/>
        </p:nvCxnSpPr>
        <p:spPr>
          <a:xfrm>
            <a:off x="579050" y="1446791"/>
            <a:ext cx="235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1528033"/>
            <a:ext cx="2154600" cy="108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961550" y="1528033"/>
            <a:ext cx="5502900" cy="4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457200" y="5585576"/>
            <a:ext cx="5487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6486D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528033"/>
            <a:ext cx="2154600" cy="10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61550" y="1528033"/>
            <a:ext cx="5502900" cy="47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57200" y="5585576"/>
            <a:ext cx="5487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6DB">
            <a:alpha val="70000"/>
          </a:srgbClr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ctrTitle"/>
          </p:nvPr>
        </p:nvSpPr>
        <p:spPr>
          <a:xfrm>
            <a:off x="613792" y="3933056"/>
            <a:ext cx="7990656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3400" dirty="0">
                <a:solidFill>
                  <a:srgbClr val="253976"/>
                </a:solidFill>
              </a:rPr>
              <a:t>Причини виникнення рейдерства в Україні. </a:t>
            </a:r>
            <a:r>
              <a:rPr lang="uk-UA" sz="3000" dirty="0" err="1">
                <a:solidFill>
                  <a:srgbClr val="253976"/>
                </a:solidFill>
              </a:rPr>
              <a:t>Антирейдерські</a:t>
            </a:r>
            <a:r>
              <a:rPr lang="uk-UA" sz="3000" dirty="0">
                <a:solidFill>
                  <a:srgbClr val="253976"/>
                </a:solidFill>
              </a:rPr>
              <a:t> механізми захисту нерухомого майна та бізнесу</a:t>
            </a:r>
            <a:endParaRPr lang="ru-RU" sz="3000" dirty="0">
              <a:solidFill>
                <a:srgbClr val="253976"/>
              </a:solidFill>
            </a:endParaRPr>
          </a:p>
        </p:txBody>
      </p:sp>
      <p:sp>
        <p:nvSpPr>
          <p:cNvPr id="7" name="Google Shape;74;p12"/>
          <p:cNvSpPr txBox="1">
            <a:spLocks/>
          </p:cNvSpPr>
          <p:nvPr/>
        </p:nvSpPr>
        <p:spPr>
          <a:xfrm>
            <a:off x="3635896" y="2060848"/>
            <a:ext cx="5110336" cy="162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/>
            <a:r>
              <a:rPr lang="uk-UA" sz="1800" dirty="0" smtClean="0">
                <a:solidFill>
                  <a:schemeClr val="tx1"/>
                </a:solidFill>
              </a:rPr>
              <a:t>ОЛЬГА ОНІЩУК,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r"/>
            <a:r>
              <a:rPr lang="uk-UA" sz="1600" b="0" dirty="0" smtClean="0">
                <a:solidFill>
                  <a:schemeClr val="tx1"/>
                </a:solidFill>
              </a:rPr>
              <a:t>Перший віце-президент </a:t>
            </a:r>
            <a:r>
              <a:rPr lang="en-US" sz="1600" b="0" dirty="0" smtClean="0">
                <a:solidFill>
                  <a:schemeClr val="tx1"/>
                </a:solidFill>
              </a:rPr>
              <a:t/>
            </a:r>
            <a:br>
              <a:rPr lang="en-US" sz="1600" b="0" dirty="0" smtClean="0">
                <a:solidFill>
                  <a:schemeClr val="tx1"/>
                </a:solidFill>
              </a:rPr>
            </a:br>
            <a:r>
              <a:rPr lang="uk-UA" sz="1600" b="0" dirty="0" smtClean="0">
                <a:solidFill>
                  <a:schemeClr val="tx1"/>
                </a:solidFill>
              </a:rPr>
              <a:t>Нотаріальної палати України,</a:t>
            </a:r>
            <a:endParaRPr lang="ru-RU" sz="1600" b="0" dirty="0" smtClean="0">
              <a:solidFill>
                <a:schemeClr val="tx1"/>
              </a:solidFill>
            </a:endParaRPr>
          </a:p>
          <a:p>
            <a:pPr algn="r"/>
            <a:r>
              <a:rPr lang="uk-UA" sz="1600" b="0" dirty="0" smtClean="0">
                <a:solidFill>
                  <a:schemeClr val="tx1"/>
                </a:solidFill>
              </a:rPr>
              <a:t>приватний нотаріус, </a:t>
            </a:r>
            <a:endParaRPr lang="ru-RU" sz="1600" b="0" dirty="0" smtClean="0">
              <a:solidFill>
                <a:schemeClr val="tx1"/>
              </a:solidFill>
            </a:endParaRPr>
          </a:p>
          <a:p>
            <a:pPr algn="r"/>
            <a:r>
              <a:rPr lang="uk-UA" sz="1600" b="0" dirty="0" smtClean="0">
                <a:solidFill>
                  <a:schemeClr val="tx1"/>
                </a:solidFill>
              </a:rPr>
              <a:t>Київ</a:t>
            </a:r>
            <a:endParaRPr lang="ru-RU" sz="1600" b="0" dirty="0" smtClean="0">
              <a:solidFill>
                <a:schemeClr val="tx1"/>
              </a:solidFill>
            </a:endParaRPr>
          </a:p>
          <a:p>
            <a:pPr algn="r"/>
            <a:r>
              <a:rPr lang="ru-RU" sz="1200" b="0" dirty="0" smtClean="0">
                <a:solidFill>
                  <a:schemeClr val="tx1"/>
                </a:solidFill>
              </a:rPr>
              <a:t> </a:t>
            </a:r>
            <a:endParaRPr lang="ru-RU" sz="1200" b="0" dirty="0">
              <a:solidFill>
                <a:schemeClr val="tx1"/>
              </a:solidFill>
            </a:endParaRPr>
          </a:p>
        </p:txBody>
      </p:sp>
      <p:grpSp>
        <p:nvGrpSpPr>
          <p:cNvPr id="8" name="Google Shape;75;p12"/>
          <p:cNvGrpSpPr/>
          <p:nvPr/>
        </p:nvGrpSpPr>
        <p:grpSpPr>
          <a:xfrm>
            <a:off x="773625" y="1319178"/>
            <a:ext cx="992667" cy="814998"/>
            <a:chOff x="2599525" y="3688600"/>
            <a:chExt cx="428675" cy="351950"/>
          </a:xfrm>
        </p:grpSpPr>
        <p:sp>
          <p:nvSpPr>
            <p:cNvPr id="9" name="Google Shape;76;p12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7;p12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8;p12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04903"/>
            <a:ext cx="3816424" cy="136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6DB">
            <a:alpha val="70000"/>
          </a:srgbClr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457200" y="5585576"/>
            <a:ext cx="5487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2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6" name="Google Shape;88;p13"/>
          <p:cNvGrpSpPr/>
          <p:nvPr/>
        </p:nvGrpSpPr>
        <p:grpSpPr>
          <a:xfrm>
            <a:off x="582377" y="903857"/>
            <a:ext cx="298946" cy="364550"/>
            <a:chOff x="596350" y="929175"/>
            <a:chExt cx="407950" cy="497475"/>
          </a:xfrm>
        </p:grpSpPr>
        <p:sp>
          <p:nvSpPr>
            <p:cNvPr id="17" name="Google Shape;89;p1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0;p1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1;p13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2;p1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3;p1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4;p13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5;p13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74;p12"/>
          <p:cNvSpPr txBox="1">
            <a:spLocks/>
          </p:cNvSpPr>
          <p:nvPr/>
        </p:nvSpPr>
        <p:spPr>
          <a:xfrm>
            <a:off x="589514" y="1772816"/>
            <a:ext cx="8086942" cy="720080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uk-UA" sz="3600" dirty="0">
                <a:solidFill>
                  <a:srgbClr val="002060"/>
                </a:solidFill>
              </a:rPr>
              <a:t>СПОСОБИ РЕЙДЕРСТВА</a:t>
            </a:r>
            <a:endParaRPr lang="ru-RU" sz="3600" dirty="0">
              <a:solidFill>
                <a:srgbClr val="002060"/>
              </a:solidFill>
            </a:endParaRPr>
          </a:p>
        </p:txBody>
      </p:sp>
      <p:cxnSp>
        <p:nvCxnSpPr>
          <p:cNvPr id="4" name="Прямая со стрелкой 3"/>
          <p:cNvCxnSpPr>
            <a:endCxn id="10" idx="0"/>
          </p:cNvCxnSpPr>
          <p:nvPr/>
        </p:nvCxnSpPr>
        <p:spPr>
          <a:xfrm>
            <a:off x="1667731" y="2492896"/>
            <a:ext cx="7264" cy="756084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40" idx="0"/>
          </p:cNvCxnSpPr>
          <p:nvPr/>
        </p:nvCxnSpPr>
        <p:spPr>
          <a:xfrm>
            <a:off x="7528178" y="2492896"/>
            <a:ext cx="12835" cy="756084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632985" y="2492896"/>
            <a:ext cx="0" cy="756084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50198" y="3248980"/>
            <a:ext cx="2049594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Шахрайство</a:t>
            </a:r>
            <a:endParaRPr lang="ru-RU" dirty="0" smtClean="0">
              <a:solidFill>
                <a:srgbClr val="0070C0"/>
              </a:solidFill>
              <a:latin typeface="Montserrat" panose="00000500000000000000" pitchFamily="2" charset="-52"/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(</a:t>
            </a:r>
            <a:r>
              <a:rPr lang="uk-UA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підробка документів</a:t>
            </a:r>
            <a:r>
              <a:rPr lang="en-US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)</a:t>
            </a:r>
            <a:endParaRPr lang="ru-RU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764181" y="4725144"/>
            <a:ext cx="2267045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Montserrat" panose="00000500000000000000" pitchFamily="2" charset="-52"/>
              </a:rPr>
              <a:t>Зміна власника в реєстрі через несанкціонований доступ</a:t>
            </a:r>
            <a:endParaRPr lang="ru-RU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608188" y="3248980"/>
            <a:ext cx="2049594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Montserrat" panose="00000500000000000000" pitchFamily="2" charset="-52"/>
              </a:rPr>
              <a:t>Зміна власника в реєстрі ключем неіснуючого реєстратора</a:t>
            </a:r>
            <a:endParaRPr lang="ru-RU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516216" y="3248980"/>
            <a:ext cx="2049594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Зміна власника в реєстрі через незаконні </a:t>
            </a:r>
            <a:r>
              <a:rPr lang="uk-UA" b="1" dirty="0">
                <a:solidFill>
                  <a:srgbClr val="0070C0"/>
                </a:solidFill>
                <a:latin typeface="Montserrat" panose="00000500000000000000" pitchFamily="2" charset="-52"/>
              </a:rPr>
              <a:t>дії </a:t>
            </a:r>
            <a:r>
              <a:rPr lang="uk-UA" b="1" dirty="0" err="1">
                <a:solidFill>
                  <a:srgbClr val="0070C0"/>
                </a:solidFill>
                <a:latin typeface="Montserrat" panose="00000500000000000000" pitchFamily="2" charset="-52"/>
              </a:rPr>
              <a:t>держреєстратора</a:t>
            </a:r>
            <a:endParaRPr lang="ru-RU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76056" y="4725144"/>
            <a:ext cx="2049594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Montserrat" panose="00000500000000000000" pitchFamily="2" charset="-52"/>
              </a:rPr>
              <a:t>Зникнення запису про власність з </a:t>
            </a:r>
            <a:r>
              <a:rPr lang="uk-UA" b="1" dirty="0" err="1">
                <a:solidFill>
                  <a:srgbClr val="0070C0"/>
                </a:solidFill>
                <a:latin typeface="Montserrat" panose="00000500000000000000" pitchFamily="2" charset="-52"/>
              </a:rPr>
              <a:t>держреєстру</a:t>
            </a:r>
            <a:endParaRPr lang="ru-RU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50" y="5778416"/>
            <a:ext cx="1626596" cy="580014"/>
          </a:xfrm>
          <a:prstGeom prst="rect">
            <a:avLst/>
          </a:prstGeom>
        </p:spPr>
      </p:pic>
      <p:cxnSp>
        <p:nvCxnSpPr>
          <p:cNvPr id="28" name="Прямая со стрелкой 27"/>
          <p:cNvCxnSpPr>
            <a:endCxn id="41" idx="0"/>
          </p:cNvCxnSpPr>
          <p:nvPr/>
        </p:nvCxnSpPr>
        <p:spPr>
          <a:xfrm>
            <a:off x="6100853" y="2492896"/>
            <a:ext cx="0" cy="2232248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38" idx="0"/>
          </p:cNvCxnSpPr>
          <p:nvPr/>
        </p:nvCxnSpPr>
        <p:spPr>
          <a:xfrm>
            <a:off x="2897704" y="2492896"/>
            <a:ext cx="0" cy="2232248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6DB">
            <a:alpha val="70000"/>
          </a:srgbClr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457200" y="5585576"/>
            <a:ext cx="5487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3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" name="Google Shape;74;p12"/>
          <p:cNvSpPr txBox="1">
            <a:spLocks/>
          </p:cNvSpPr>
          <p:nvPr/>
        </p:nvSpPr>
        <p:spPr>
          <a:xfrm>
            <a:off x="1168232" y="908720"/>
            <a:ext cx="736420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uk-UA" sz="2600" dirty="0">
                <a:solidFill>
                  <a:srgbClr val="002060"/>
                </a:solidFill>
              </a:rPr>
              <a:t>ПРИЧИНИ ВИНИКНЕННЯ РЕЙДЕРСТВА</a:t>
            </a:r>
            <a:endParaRPr lang="ru-RU" sz="2600" dirty="0">
              <a:solidFill>
                <a:srgbClr val="002060"/>
              </a:solidFill>
            </a:endParaRPr>
          </a:p>
        </p:txBody>
      </p:sp>
      <p:grpSp>
        <p:nvGrpSpPr>
          <p:cNvPr id="13" name="Google Shape;88;p13"/>
          <p:cNvGrpSpPr/>
          <p:nvPr/>
        </p:nvGrpSpPr>
        <p:grpSpPr>
          <a:xfrm>
            <a:off x="582377" y="903857"/>
            <a:ext cx="298946" cy="364550"/>
            <a:chOff x="596350" y="929175"/>
            <a:chExt cx="407950" cy="497475"/>
          </a:xfrm>
        </p:grpSpPr>
        <p:sp>
          <p:nvSpPr>
            <p:cNvPr id="14" name="Google Shape;89;p1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;p1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1;p13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2;p1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3;p1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4;p13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5;p13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79;p19"/>
          <p:cNvSpPr txBox="1">
            <a:spLocks noGrp="1"/>
          </p:cNvSpPr>
          <p:nvPr>
            <p:ph type="body" idx="1"/>
          </p:nvPr>
        </p:nvSpPr>
        <p:spPr>
          <a:xfrm>
            <a:off x="577068" y="1700808"/>
            <a:ext cx="7955371" cy="4176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uk-UA" b="1" i="1" dirty="0" smtClean="0">
                <a:solidFill>
                  <a:srgbClr val="002060"/>
                </a:solidFill>
                <a:latin typeface="Raleway Black" panose="020B0A03030101060003" pitchFamily="34" charset="-52"/>
              </a:rPr>
              <a:t>НЕЯКІСНЕ ЗАКОНОДАВСТВО</a:t>
            </a:r>
            <a:endParaRPr lang="ru-RU" b="1" i="1" dirty="0" smtClean="0">
              <a:solidFill>
                <a:srgbClr val="002060"/>
              </a:solidFill>
              <a:latin typeface="Raleway Black" panose="020B0A03030101060003" pitchFamily="34" charset="-5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002060"/>
                </a:solidFill>
              </a:rPr>
              <a:t>Недосконала реформа в сфері державної реєстрації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002060"/>
                </a:solidFill>
              </a:rPr>
              <a:t>Відсутність жорстких вимог доступу до права бути </a:t>
            </a:r>
            <a:r>
              <a:rPr lang="uk-UA" sz="2000" b="1" dirty="0" err="1">
                <a:solidFill>
                  <a:srgbClr val="002060"/>
                </a:solidFill>
              </a:rPr>
              <a:t>суб</a:t>
            </a:r>
            <a:r>
              <a:rPr lang="ru-RU" sz="2000" b="1" dirty="0">
                <a:solidFill>
                  <a:srgbClr val="002060"/>
                </a:solidFill>
              </a:rPr>
              <a:t>’</a:t>
            </a:r>
            <a:r>
              <a:rPr lang="uk-UA" sz="2000" b="1" dirty="0" err="1">
                <a:solidFill>
                  <a:srgbClr val="002060"/>
                </a:solidFill>
              </a:rPr>
              <a:t>єктом</a:t>
            </a:r>
            <a:r>
              <a:rPr lang="uk-UA" sz="2000" b="1" dirty="0">
                <a:solidFill>
                  <a:srgbClr val="002060"/>
                </a:solidFill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</a:rPr>
              <a:t>держреєстрації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002060"/>
                </a:solidFill>
              </a:rPr>
              <a:t>Відсутність контролю держави за оформленням документів, на підставі яких виникають, змінюються або припиняються права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000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03" y="5733256"/>
            <a:ext cx="1753243" cy="62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6DB">
            <a:alpha val="70000"/>
          </a:srgbClr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457200" y="5585576"/>
            <a:ext cx="5487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4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" name="Google Shape;74;p12"/>
          <p:cNvSpPr txBox="1">
            <a:spLocks/>
          </p:cNvSpPr>
          <p:nvPr/>
        </p:nvSpPr>
        <p:spPr>
          <a:xfrm>
            <a:off x="1168232" y="908720"/>
            <a:ext cx="736420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uk-UA" sz="2600" dirty="0">
                <a:solidFill>
                  <a:srgbClr val="002060"/>
                </a:solidFill>
              </a:rPr>
              <a:t>ПРИЧИНИ ВИНИКНЕННЯ РЕЙДЕРСТВА</a:t>
            </a:r>
            <a:endParaRPr lang="ru-RU" sz="2600" dirty="0">
              <a:solidFill>
                <a:srgbClr val="002060"/>
              </a:solidFill>
            </a:endParaRPr>
          </a:p>
        </p:txBody>
      </p:sp>
      <p:grpSp>
        <p:nvGrpSpPr>
          <p:cNvPr id="13" name="Google Shape;88;p13"/>
          <p:cNvGrpSpPr/>
          <p:nvPr/>
        </p:nvGrpSpPr>
        <p:grpSpPr>
          <a:xfrm>
            <a:off x="582377" y="903857"/>
            <a:ext cx="298946" cy="364550"/>
            <a:chOff x="596350" y="929175"/>
            <a:chExt cx="407950" cy="497475"/>
          </a:xfrm>
        </p:grpSpPr>
        <p:sp>
          <p:nvSpPr>
            <p:cNvPr id="14" name="Google Shape;89;p1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;p1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1;p13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2;p1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3;p1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4;p13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5;p13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179;p19"/>
          <p:cNvSpPr txBox="1">
            <a:spLocks noGrp="1"/>
          </p:cNvSpPr>
          <p:nvPr>
            <p:ph type="body" idx="1"/>
          </p:nvPr>
        </p:nvSpPr>
        <p:spPr>
          <a:xfrm>
            <a:off x="577068" y="1700808"/>
            <a:ext cx="7955371" cy="4176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uk-UA" b="1" i="1" dirty="0" smtClean="0">
                <a:solidFill>
                  <a:srgbClr val="002060"/>
                </a:solidFill>
                <a:latin typeface="Raleway Black" panose="020B0A03030101060003" pitchFamily="34" charset="-52"/>
              </a:rPr>
              <a:t>ПРОБЛЕМИ ПРАВОВОЇ СИСТЕМИ</a:t>
            </a:r>
            <a:endParaRPr lang="ru-RU" i="1" dirty="0" smtClean="0">
              <a:solidFill>
                <a:srgbClr val="002060"/>
              </a:solidFill>
              <a:latin typeface="Raleway Black" panose="020B0A03030101060003" pitchFamily="34" charset="-5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002060"/>
                </a:solidFill>
              </a:rPr>
              <a:t>Корумпованість органів влади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002060"/>
                </a:solidFill>
              </a:rPr>
              <a:t>Відсутність державних інститутів, які б ефективно захищали права власника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002060"/>
                </a:solidFill>
              </a:rPr>
              <a:t>Низький рівень правової культури громадян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002060"/>
                </a:solidFill>
              </a:rPr>
              <a:t>Правовий нігілізм як суб'єктів господарювання, так і представників влади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002060"/>
                </a:solidFill>
              </a:rPr>
              <a:t>Зловживання власником своїми правами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002060"/>
                </a:solidFill>
              </a:rPr>
              <a:t>Безкарність рейдерів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03" y="5733256"/>
            <a:ext cx="1753243" cy="62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6DB">
            <a:alpha val="70000"/>
          </a:srgbClr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457200" y="5585576"/>
            <a:ext cx="5487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5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" name="Google Shape;74;p12"/>
          <p:cNvSpPr txBox="1">
            <a:spLocks/>
          </p:cNvSpPr>
          <p:nvPr/>
        </p:nvSpPr>
        <p:spPr>
          <a:xfrm>
            <a:off x="1168232" y="908720"/>
            <a:ext cx="736420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uk-UA" sz="2600" dirty="0">
                <a:solidFill>
                  <a:srgbClr val="253976"/>
                </a:solidFill>
              </a:rPr>
              <a:t>ПРИЧИНИ ВИНИКНЕННЯ РЕЙДЕРСТВА</a:t>
            </a:r>
            <a:endParaRPr lang="ru-RU" sz="2600" dirty="0">
              <a:solidFill>
                <a:srgbClr val="253976"/>
              </a:solidFill>
            </a:endParaRPr>
          </a:p>
        </p:txBody>
      </p:sp>
      <p:grpSp>
        <p:nvGrpSpPr>
          <p:cNvPr id="13" name="Google Shape;88;p13"/>
          <p:cNvGrpSpPr/>
          <p:nvPr/>
        </p:nvGrpSpPr>
        <p:grpSpPr>
          <a:xfrm>
            <a:off x="582377" y="903857"/>
            <a:ext cx="298946" cy="364550"/>
            <a:chOff x="596350" y="929175"/>
            <a:chExt cx="407950" cy="497475"/>
          </a:xfrm>
        </p:grpSpPr>
        <p:sp>
          <p:nvSpPr>
            <p:cNvPr id="14" name="Google Shape;89;p1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;p1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1;p13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2;p1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3;p1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4;p13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5;p13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179;p19"/>
          <p:cNvSpPr txBox="1">
            <a:spLocks noGrp="1"/>
          </p:cNvSpPr>
          <p:nvPr>
            <p:ph type="body" idx="1"/>
          </p:nvPr>
        </p:nvSpPr>
        <p:spPr>
          <a:xfrm>
            <a:off x="577068" y="1700808"/>
            <a:ext cx="7955371" cy="4176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uk-UA" b="1" i="1" dirty="0" smtClean="0">
                <a:solidFill>
                  <a:srgbClr val="002060"/>
                </a:solidFill>
                <a:latin typeface="Raleway Black" panose="020B0A03030101060003" pitchFamily="34" charset="-52"/>
              </a:rPr>
              <a:t>ТЕХНІЧНІ НЕДОЛІКИ</a:t>
            </a:r>
            <a:endParaRPr lang="ru-RU" b="1" i="1" dirty="0" smtClean="0">
              <a:solidFill>
                <a:srgbClr val="002060"/>
              </a:solidFill>
              <a:latin typeface="Raleway Black" panose="020B0A03030101060003" pitchFamily="34" charset="-5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rgbClr val="253976"/>
                </a:solidFill>
              </a:rPr>
              <a:t>Недосконала </a:t>
            </a:r>
            <a:r>
              <a:rPr lang="uk-UA" sz="2000" b="1" dirty="0">
                <a:solidFill>
                  <a:srgbClr val="253976"/>
                </a:solidFill>
              </a:rPr>
              <a:t>система державних реєстрів</a:t>
            </a:r>
            <a:endParaRPr lang="ru-RU" sz="2000" b="1" dirty="0">
              <a:solidFill>
                <a:srgbClr val="253976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253976"/>
                </a:solidFill>
              </a:rPr>
              <a:t>Відкритість державних реєстрів</a:t>
            </a:r>
            <a:endParaRPr lang="ru-RU" sz="2000" b="1" dirty="0">
              <a:solidFill>
                <a:srgbClr val="253976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253976"/>
                </a:solidFill>
              </a:rPr>
              <a:t>Відсутність надійного захисту входу до державних реєстрів</a:t>
            </a:r>
            <a:endParaRPr lang="ru-RU" sz="2000" b="1" dirty="0">
              <a:solidFill>
                <a:srgbClr val="253976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253976"/>
                </a:solidFill>
              </a:rPr>
              <a:t>Відсутність обміну даними між державним реєстратором і технічним адміністратором реєстрів через надійні канали передачі даних</a:t>
            </a:r>
            <a:endParaRPr lang="ru-RU" sz="2000" b="1" dirty="0">
              <a:solidFill>
                <a:srgbClr val="253976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253976"/>
                </a:solidFill>
              </a:rPr>
              <a:t>Відсутність відповідальності технічного адміністратора </a:t>
            </a:r>
            <a:r>
              <a:rPr lang="uk-UA" sz="2000" b="1" dirty="0" err="1">
                <a:solidFill>
                  <a:srgbClr val="253976"/>
                </a:solidFill>
              </a:rPr>
              <a:t>держреєстрів</a:t>
            </a:r>
            <a:r>
              <a:rPr lang="uk-UA" sz="2000" b="1" dirty="0">
                <a:solidFill>
                  <a:srgbClr val="253976"/>
                </a:solidFill>
              </a:rPr>
              <a:t> щодо забезпечення захисту інформації </a:t>
            </a:r>
            <a:endParaRPr lang="ru-RU" sz="2000" b="1" dirty="0">
              <a:solidFill>
                <a:srgbClr val="253976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03" y="5733256"/>
            <a:ext cx="1753243" cy="625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6DB">
            <a:alpha val="70000"/>
          </a:srgbClr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>
            <a:spLocks noGrp="1"/>
          </p:cNvSpPr>
          <p:nvPr>
            <p:ph type="sldNum" idx="12"/>
          </p:nvPr>
        </p:nvSpPr>
        <p:spPr>
          <a:xfrm>
            <a:off x="457200" y="5585576"/>
            <a:ext cx="5487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4" name="Google Shape;88;p13"/>
          <p:cNvGrpSpPr/>
          <p:nvPr/>
        </p:nvGrpSpPr>
        <p:grpSpPr>
          <a:xfrm>
            <a:off x="582377" y="903857"/>
            <a:ext cx="298946" cy="364550"/>
            <a:chOff x="596350" y="929175"/>
            <a:chExt cx="407950" cy="497475"/>
          </a:xfrm>
        </p:grpSpPr>
        <p:sp>
          <p:nvSpPr>
            <p:cNvPr id="15" name="Google Shape;89;p1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;p1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1;p13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2;p1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3;p1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4;p13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5;p13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74;p12"/>
          <p:cNvSpPr txBox="1">
            <a:spLocks/>
          </p:cNvSpPr>
          <p:nvPr/>
        </p:nvSpPr>
        <p:spPr>
          <a:xfrm>
            <a:off x="1168232" y="567418"/>
            <a:ext cx="736420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2800" dirty="0">
                <a:solidFill>
                  <a:srgbClr val="002060"/>
                </a:solidFill>
              </a:rPr>
              <a:t>АНТИРЕЙДЕРСЬКІ </a:t>
            </a:r>
            <a:r>
              <a:rPr lang="en-US" sz="2800" dirty="0" smtClean="0">
                <a:solidFill>
                  <a:srgbClr val="002060"/>
                </a:solidFill>
              </a:rPr>
              <a:t/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МЕХАНІЗМИ </a:t>
            </a:r>
            <a:r>
              <a:rPr lang="ru-RU" sz="2800" dirty="0">
                <a:solidFill>
                  <a:srgbClr val="002060"/>
                </a:solidFill>
              </a:rPr>
              <a:t>ЗАХИСТУ 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26" name="Google Shape;179;p19"/>
          <p:cNvSpPr txBox="1">
            <a:spLocks noGrp="1"/>
          </p:cNvSpPr>
          <p:nvPr>
            <p:ph type="body" idx="1"/>
          </p:nvPr>
        </p:nvSpPr>
        <p:spPr>
          <a:xfrm>
            <a:off x="577068" y="1700808"/>
            <a:ext cx="7955371" cy="4176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ru-RU" sz="2000" b="1" dirty="0" err="1" smtClean="0">
                <a:solidFill>
                  <a:srgbClr val="002060"/>
                </a:solidFill>
              </a:rPr>
              <a:t>Якісні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зміни</a:t>
            </a:r>
            <a:r>
              <a:rPr lang="ru-RU" sz="2000" b="1" dirty="0">
                <a:solidFill>
                  <a:srgbClr val="002060"/>
                </a:solidFill>
              </a:rPr>
              <a:t> до </a:t>
            </a:r>
            <a:r>
              <a:rPr lang="ru-RU" sz="2000" b="1" dirty="0" err="1">
                <a:solidFill>
                  <a:srgbClr val="002060"/>
                </a:solidFill>
              </a:rPr>
              <a:t>законодавства</a:t>
            </a:r>
            <a:r>
              <a:rPr lang="ru-RU" sz="2000" b="1" dirty="0">
                <a:solidFill>
                  <a:srgbClr val="002060"/>
                </a:solidFill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</a:rPr>
              <a:t>сфері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нотаріату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ru-RU" sz="2000" b="1" dirty="0" err="1" smtClean="0">
                <a:solidFill>
                  <a:srgbClr val="002060"/>
                </a:solidFill>
              </a:rPr>
              <a:t>Створення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Е-</a:t>
            </a:r>
            <a:r>
              <a:rPr lang="ru-RU" sz="2000" b="1" dirty="0" err="1">
                <a:solidFill>
                  <a:srgbClr val="002060"/>
                </a:solidFill>
              </a:rPr>
              <a:t>нотаріату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ru-RU" sz="2000" b="1" dirty="0" err="1" smtClean="0">
                <a:solidFill>
                  <a:srgbClr val="002060"/>
                </a:solidFill>
              </a:rPr>
              <a:t>Запровадження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механізму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єдиного</a:t>
            </a:r>
            <a:r>
              <a:rPr lang="ru-RU" sz="2000" b="1" dirty="0">
                <a:solidFill>
                  <a:srgbClr val="002060"/>
                </a:solidFill>
              </a:rPr>
              <a:t> циклу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ru-RU" sz="2000" b="1" dirty="0" err="1" smtClean="0">
                <a:solidFill>
                  <a:srgbClr val="002060"/>
                </a:solidFill>
              </a:rPr>
              <a:t>Захист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державою </a:t>
            </a:r>
            <a:r>
              <a:rPr lang="ru-RU" sz="2000" b="1" dirty="0" err="1">
                <a:solidFill>
                  <a:srgbClr val="002060"/>
                </a:solidFill>
              </a:rPr>
              <a:t>документів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від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підробки</a:t>
            </a:r>
            <a:r>
              <a:rPr lang="ru-RU" sz="2000" b="1" dirty="0">
                <a:solidFill>
                  <a:srgbClr val="002060"/>
                </a:solidFill>
              </a:rPr>
              <a:t> 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ru-RU" sz="2000" b="1" dirty="0" err="1" smtClean="0">
                <a:solidFill>
                  <a:srgbClr val="002060"/>
                </a:solidFill>
              </a:rPr>
              <a:t>Встановлення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жорстких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вимог</a:t>
            </a:r>
            <a:r>
              <a:rPr lang="ru-RU" sz="2000" b="1" dirty="0">
                <a:solidFill>
                  <a:srgbClr val="002060"/>
                </a:solidFill>
              </a:rPr>
              <a:t> до </a:t>
            </a:r>
            <a:r>
              <a:rPr lang="ru-RU" sz="2000" b="1" dirty="0" err="1">
                <a:solidFill>
                  <a:srgbClr val="002060"/>
                </a:solidFill>
              </a:rPr>
              <a:t>кваліфікації</a:t>
            </a:r>
            <a:r>
              <a:rPr lang="ru-RU" sz="2000" b="1" dirty="0">
                <a:solidFill>
                  <a:srgbClr val="002060"/>
                </a:solidFill>
              </a:rPr>
              <a:t> державного </a:t>
            </a:r>
            <a:r>
              <a:rPr lang="ru-RU" sz="2000" b="1" dirty="0" err="1">
                <a:solidFill>
                  <a:srgbClr val="002060"/>
                </a:solidFill>
              </a:rPr>
              <a:t>реєстратора</a:t>
            </a:r>
            <a:r>
              <a:rPr lang="ru-RU" sz="2000" b="1" dirty="0">
                <a:solidFill>
                  <a:srgbClr val="002060"/>
                </a:solidFill>
              </a:rPr>
              <a:t> 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03" y="5733256"/>
            <a:ext cx="1753243" cy="625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6DB">
            <a:alpha val="70000"/>
          </a:srgbClr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>
            <a:spLocks noGrp="1"/>
          </p:cNvSpPr>
          <p:nvPr>
            <p:ph type="sldNum" idx="12"/>
          </p:nvPr>
        </p:nvSpPr>
        <p:spPr>
          <a:xfrm>
            <a:off x="457200" y="5585576"/>
            <a:ext cx="5487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4" name="Google Shape;88;p13"/>
          <p:cNvGrpSpPr/>
          <p:nvPr/>
        </p:nvGrpSpPr>
        <p:grpSpPr>
          <a:xfrm>
            <a:off x="582377" y="903857"/>
            <a:ext cx="298946" cy="364550"/>
            <a:chOff x="596350" y="929175"/>
            <a:chExt cx="407950" cy="497475"/>
          </a:xfrm>
        </p:grpSpPr>
        <p:sp>
          <p:nvSpPr>
            <p:cNvPr id="15" name="Google Shape;89;p1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;p1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1;p13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2;p1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3;p1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4;p13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5;p13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74;p12"/>
          <p:cNvSpPr txBox="1">
            <a:spLocks/>
          </p:cNvSpPr>
          <p:nvPr/>
        </p:nvSpPr>
        <p:spPr>
          <a:xfrm>
            <a:off x="1168232" y="567418"/>
            <a:ext cx="736420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2800" dirty="0">
                <a:solidFill>
                  <a:srgbClr val="002060"/>
                </a:solidFill>
              </a:rPr>
              <a:t>АНТИРЕЙДЕРСЬКІ </a:t>
            </a:r>
            <a:r>
              <a:rPr lang="en-US" sz="2800" dirty="0" smtClean="0">
                <a:solidFill>
                  <a:srgbClr val="002060"/>
                </a:solidFill>
              </a:rPr>
              <a:t/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МЕХАНІЗМИ </a:t>
            </a:r>
            <a:r>
              <a:rPr lang="ru-RU" sz="2800" dirty="0">
                <a:solidFill>
                  <a:srgbClr val="002060"/>
                </a:solidFill>
              </a:rPr>
              <a:t>ЗАХИСТУ 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26" name="Google Shape;179;p19"/>
          <p:cNvSpPr txBox="1">
            <a:spLocks noGrp="1"/>
          </p:cNvSpPr>
          <p:nvPr>
            <p:ph type="body" idx="1"/>
          </p:nvPr>
        </p:nvSpPr>
        <p:spPr>
          <a:xfrm>
            <a:off x="577068" y="1700808"/>
            <a:ext cx="7955371" cy="4176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ru-RU" sz="2000" b="1" dirty="0" err="1" smtClean="0">
                <a:solidFill>
                  <a:srgbClr val="002060"/>
                </a:solidFill>
              </a:rPr>
              <a:t>Ефективна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боротьба</a:t>
            </a:r>
            <a:r>
              <a:rPr lang="ru-RU" sz="2000" b="1" dirty="0">
                <a:solidFill>
                  <a:srgbClr val="002060"/>
                </a:solidFill>
              </a:rPr>
              <a:t> з </a:t>
            </a:r>
            <a:r>
              <a:rPr lang="ru-RU" sz="2000" b="1" dirty="0" err="1">
                <a:solidFill>
                  <a:srgbClr val="002060"/>
                </a:solidFill>
              </a:rPr>
              <a:t>корупцією</a:t>
            </a:r>
            <a:r>
              <a:rPr lang="ru-RU" sz="2000" b="1" dirty="0">
                <a:solidFill>
                  <a:srgbClr val="002060"/>
                </a:solidFill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</a:rPr>
              <a:t>сфері</a:t>
            </a:r>
            <a:r>
              <a:rPr lang="ru-RU" sz="2000" b="1" dirty="0">
                <a:solidFill>
                  <a:srgbClr val="002060"/>
                </a:solidFill>
              </a:rPr>
              <a:t> контролю </a:t>
            </a:r>
            <a:r>
              <a:rPr lang="ru-RU" sz="2000" b="1" dirty="0" err="1">
                <a:solidFill>
                  <a:srgbClr val="002060"/>
                </a:solidFill>
              </a:rPr>
              <a:t>державної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реєстрації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ru-RU" sz="2000" b="1" dirty="0" err="1" smtClean="0">
                <a:solidFill>
                  <a:srgbClr val="002060"/>
                </a:solidFill>
              </a:rPr>
              <a:t>Встановлення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багатофакторної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автентифікації</a:t>
            </a:r>
            <a:r>
              <a:rPr lang="ru-RU" sz="2000" b="1" dirty="0">
                <a:solidFill>
                  <a:srgbClr val="002060"/>
                </a:solidFill>
              </a:rPr>
              <a:t> для </a:t>
            </a:r>
            <a:r>
              <a:rPr lang="ru-RU" sz="2000" b="1" dirty="0" smtClean="0">
                <a:solidFill>
                  <a:srgbClr val="002060"/>
                </a:solidFill>
              </a:rPr>
              <a:t>входу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до </a:t>
            </a:r>
            <a:r>
              <a:rPr lang="ru-RU" sz="2000" b="1" dirty="0" err="1">
                <a:solidFill>
                  <a:srgbClr val="002060"/>
                </a:solidFill>
              </a:rPr>
              <a:t>державних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реєстрів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ru-RU" sz="2000" b="1" dirty="0" err="1" smtClean="0">
                <a:solidFill>
                  <a:srgbClr val="002060"/>
                </a:solidFill>
              </a:rPr>
              <a:t>Обмін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даними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між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державним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реєстратором</a:t>
            </a:r>
            <a:r>
              <a:rPr lang="ru-RU" sz="2000" b="1" dirty="0">
                <a:solidFill>
                  <a:srgbClr val="002060"/>
                </a:solidFill>
              </a:rPr>
              <a:t> і ДП «НАІС» шляхом </a:t>
            </a:r>
            <a:r>
              <a:rPr lang="ru-RU" sz="2000" b="1" dirty="0" err="1">
                <a:solidFill>
                  <a:srgbClr val="002060"/>
                </a:solidFill>
              </a:rPr>
              <a:t>запровадження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VPN-</a:t>
            </a:r>
            <a:r>
              <a:rPr lang="ru-RU" sz="2000" b="1" dirty="0">
                <a:solidFill>
                  <a:srgbClr val="002060"/>
                </a:solidFill>
              </a:rPr>
              <a:t>каналу </a:t>
            </a:r>
            <a:r>
              <a:rPr lang="ru-RU" sz="2000" b="1" dirty="0" err="1">
                <a:solidFill>
                  <a:srgbClr val="002060"/>
                </a:solidFill>
              </a:rPr>
              <a:t>передачі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даних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ru-RU" sz="2000" b="1" dirty="0" err="1" smtClean="0">
                <a:solidFill>
                  <a:srgbClr val="002060"/>
                </a:solidFill>
              </a:rPr>
              <a:t>Встановлення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відповідальності</a:t>
            </a:r>
            <a:r>
              <a:rPr lang="ru-RU" sz="2000" b="1" dirty="0">
                <a:solidFill>
                  <a:srgbClr val="002060"/>
                </a:solidFill>
              </a:rPr>
              <a:t> ДП «НАІС» </a:t>
            </a:r>
            <a:r>
              <a:rPr lang="ru-RU" sz="2000" b="1" dirty="0" err="1">
                <a:solidFill>
                  <a:srgbClr val="002060"/>
                </a:solidFill>
              </a:rPr>
              <a:t>щодо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забезпечення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захисту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інформації</a:t>
            </a:r>
            <a:r>
              <a:rPr lang="ru-RU" sz="2000" b="1" dirty="0">
                <a:solidFill>
                  <a:srgbClr val="002060"/>
                </a:solidFill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</a:rPr>
              <a:t>держреєстрах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03" y="5733256"/>
            <a:ext cx="1753243" cy="62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212</Words>
  <Application>Microsoft Office PowerPoint</Application>
  <PresentationFormat>Экран (4:3)</PresentationFormat>
  <Paragraphs>50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Raleway Black</vt:lpstr>
      <vt:lpstr>Montserrat</vt:lpstr>
      <vt:lpstr>Wingdings</vt:lpstr>
      <vt:lpstr>Raleway</vt:lpstr>
      <vt:lpstr>Marina template</vt:lpstr>
      <vt:lpstr>Причини виникнення рейдерства в Україні. Антирейдерські механізми захисту нерухомого майна та бізнесу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Причини виникнення рейдерства в Україні. Антирейдерські механізми захисту нерухомого майна та бізнесу</dc:title>
  <dc:creator>Nikolay</dc:creator>
  <cp:lastModifiedBy>Nikolay</cp:lastModifiedBy>
  <cp:revision>15</cp:revision>
  <cp:lastPrinted>2018-12-03T13:57:13Z</cp:lastPrinted>
  <dcterms:modified xsi:type="dcterms:W3CDTF">2018-12-04T07:16:14Z</dcterms:modified>
</cp:coreProperties>
</file>