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6" r:id="rId2"/>
    <p:sldId id="284" r:id="rId3"/>
    <p:sldId id="285" r:id="rId4"/>
    <p:sldId id="258" r:id="rId5"/>
    <p:sldId id="261" r:id="rId6"/>
  </p:sldIdLst>
  <p:sldSz cx="9144000" cy="6858000" type="screen4x3"/>
  <p:notesSz cx="6797675" cy="9928225"/>
  <p:embeddedFontLst>
    <p:embeddedFont>
      <p:font typeface="Raleway" panose="020B0503030101060003" pitchFamily="34" charset="-52"/>
      <p:regular r:id="rId8"/>
      <p:bold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Medium" panose="00000600000000000000" pitchFamily="2" charset="-52"/>
      <p:regular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268C5C5-54B4-4F2E-A965-A89FA610B751}">
  <a:tblStyle styleId="{0268C5C5-54B4-4F2E-A965-A89FA610B7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0417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buildings4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02058" y="2388324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85800" y="2452567"/>
            <a:ext cx="6036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 descr="buildings2.jpg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283500" y="386033"/>
            <a:ext cx="8577000" cy="60860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579050" y="1446791"/>
            <a:ext cx="2352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486D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528033"/>
            <a:ext cx="2154600" cy="1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61550" y="1528033"/>
            <a:ext cx="5502900" cy="47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Char char="▫"/>
              <a:defRPr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ctrTitle"/>
          </p:nvPr>
        </p:nvSpPr>
        <p:spPr>
          <a:xfrm>
            <a:off x="613792" y="3933056"/>
            <a:ext cx="7990656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uk-UA" sz="3600" dirty="0">
                <a:solidFill>
                  <a:srgbClr val="253976"/>
                </a:solidFill>
              </a:rPr>
              <a:t>Рейдерство – наслідок бездіяльності держави у сфері безпеки використання реєстрів</a:t>
            </a:r>
            <a:endParaRPr lang="ru-RU" sz="3600" dirty="0">
              <a:solidFill>
                <a:srgbClr val="253976"/>
              </a:solidFill>
            </a:endParaRPr>
          </a:p>
        </p:txBody>
      </p:sp>
      <p:sp>
        <p:nvSpPr>
          <p:cNvPr id="7" name="Google Shape;74;p12"/>
          <p:cNvSpPr txBox="1">
            <a:spLocks/>
          </p:cNvSpPr>
          <p:nvPr/>
        </p:nvSpPr>
        <p:spPr>
          <a:xfrm>
            <a:off x="3635896" y="2060848"/>
            <a:ext cx="5110336" cy="1623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r"/>
            <a:r>
              <a:rPr lang="uk-UA" sz="1800" dirty="0" smtClean="0">
                <a:solidFill>
                  <a:schemeClr val="tx1"/>
                </a:solidFill>
              </a:rPr>
              <a:t>НАТАЛІЯ КОЗАЄВА,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r"/>
            <a: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Голова комісії Нотаріальної палати України </a:t>
            </a:r>
            <a:r>
              <a:rPr lang="en-US" sz="1600" b="0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uk-UA" sz="1600" b="0" dirty="0" smtClean="0">
                <a:solidFill>
                  <a:schemeClr val="tx1"/>
                </a:solidFill>
                <a:latin typeface="Montserrat Medium" panose="00000600000000000000" pitchFamily="2" charset="-52"/>
              </a:rPr>
              <a:t>з </a:t>
            </a:r>
            <a: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питань запобігання та протидії кіберзлочинності </a:t>
            </a:r>
            <a:b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Приватний нотаріус</a:t>
            </a:r>
            <a:b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</a:br>
            <a:r>
              <a:rPr lang="uk-UA" sz="1600" b="0" dirty="0">
                <a:solidFill>
                  <a:schemeClr val="tx1"/>
                </a:solidFill>
                <a:latin typeface="Montserrat Medium" panose="00000600000000000000" pitchFamily="2" charset="-52"/>
              </a:rPr>
              <a:t>Київ</a:t>
            </a:r>
            <a:endParaRPr lang="ru-RU" sz="1600" b="0" dirty="0">
              <a:solidFill>
                <a:schemeClr val="tx1"/>
              </a:solidFill>
              <a:latin typeface="Montserrat Medium" panose="00000600000000000000" pitchFamily="2" charset="-52"/>
            </a:endParaRPr>
          </a:p>
        </p:txBody>
      </p:sp>
      <p:grpSp>
        <p:nvGrpSpPr>
          <p:cNvPr id="8" name="Google Shape;75;p12"/>
          <p:cNvGrpSpPr/>
          <p:nvPr/>
        </p:nvGrpSpPr>
        <p:grpSpPr>
          <a:xfrm>
            <a:off x="773625" y="1319178"/>
            <a:ext cx="992667" cy="814998"/>
            <a:chOff x="2599525" y="3688600"/>
            <a:chExt cx="428675" cy="351950"/>
          </a:xfrm>
        </p:grpSpPr>
        <p:sp>
          <p:nvSpPr>
            <p:cNvPr id="9" name="Google Shape;76;p12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7;p12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8;p12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04903"/>
            <a:ext cx="3816424" cy="136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2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573643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uk-UA" sz="2800" dirty="0" smtClean="0">
                <a:solidFill>
                  <a:srgbClr val="253976"/>
                </a:solidFill>
              </a:rPr>
              <a:t>МЕХАНІЗМИ ЗАХИСТУ </a:t>
            </a:r>
            <a:r>
              <a:rPr lang="en-US" sz="2800" dirty="0" smtClean="0">
                <a:solidFill>
                  <a:srgbClr val="253976"/>
                </a:solidFill>
              </a:rPr>
              <a:t/>
            </a:r>
            <a:br>
              <a:rPr lang="en-US" sz="2800" dirty="0" smtClean="0">
                <a:solidFill>
                  <a:srgbClr val="253976"/>
                </a:solidFill>
              </a:rPr>
            </a:br>
            <a:r>
              <a:rPr lang="uk-UA" sz="2800" dirty="0" smtClean="0">
                <a:solidFill>
                  <a:srgbClr val="253976"/>
                </a:solidFill>
              </a:rPr>
              <a:t>РОБОЧОГО МІСЦЯ</a:t>
            </a:r>
            <a:endParaRPr lang="ru-RU" sz="28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06" y="921185"/>
            <a:ext cx="7712082" cy="643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3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68232" y="90872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800" dirty="0" smtClean="0">
                <a:solidFill>
                  <a:srgbClr val="253976"/>
                </a:solidFill>
              </a:rPr>
              <a:t>СЬОГОДНІ</a:t>
            </a:r>
            <a:endParaRPr lang="ru-RU" sz="26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2" y="1620516"/>
            <a:ext cx="8175744" cy="394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Raleway"/>
                <a:ea typeface="Raleway"/>
                <a:cs typeface="Raleway"/>
                <a:sym typeface="Raleway"/>
              </a:rPr>
              <a:t>4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" name="Google Shape;74;p12"/>
          <p:cNvSpPr txBox="1">
            <a:spLocks/>
          </p:cNvSpPr>
          <p:nvPr/>
        </p:nvSpPr>
        <p:spPr>
          <a:xfrm>
            <a:off x="1185784" y="855450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800" dirty="0" smtClean="0">
                <a:solidFill>
                  <a:srgbClr val="253976"/>
                </a:solidFill>
              </a:rPr>
              <a:t>ПРОПОНУЄТЬСЯ</a:t>
            </a:r>
            <a:endParaRPr lang="ru-RU" sz="2800" dirty="0">
              <a:solidFill>
                <a:srgbClr val="253976"/>
              </a:solidFill>
            </a:endParaRPr>
          </a:p>
        </p:txBody>
      </p:sp>
      <p:grpSp>
        <p:nvGrpSpPr>
          <p:cNvPr id="13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4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82377" y="1556792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1800" b="1" dirty="0" err="1">
                <a:solidFill>
                  <a:srgbClr val="253976"/>
                </a:solidFill>
              </a:rPr>
              <a:t>підключення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кінцевих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робочих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станцій</a:t>
            </a:r>
            <a:r>
              <a:rPr lang="ru-RU" sz="1800" b="1" dirty="0">
                <a:solidFill>
                  <a:srgbClr val="253976"/>
                </a:solidFill>
              </a:rPr>
              <a:t> з </a:t>
            </a:r>
            <a:r>
              <a:rPr lang="ru-RU" sz="1800" b="1" dirty="0" err="1">
                <a:solidFill>
                  <a:srgbClr val="253976"/>
                </a:solidFill>
              </a:rPr>
              <a:t>використанням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спеціалізованого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кліента</a:t>
            </a:r>
            <a:r>
              <a:rPr lang="ru-RU" sz="1800" b="1" dirty="0">
                <a:solidFill>
                  <a:srgbClr val="253976"/>
                </a:solidFill>
              </a:rPr>
              <a:t> до </a:t>
            </a:r>
            <a:r>
              <a:rPr lang="ru-RU" sz="1800" b="1" dirty="0" err="1">
                <a:solidFill>
                  <a:srgbClr val="253976"/>
                </a:solidFill>
              </a:rPr>
              <a:t>спеціалізованої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захищеної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мережевої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системи</a:t>
            </a:r>
            <a:r>
              <a:rPr lang="ru-RU" sz="1800" b="1" dirty="0">
                <a:solidFill>
                  <a:srgbClr val="253976"/>
                </a:solidFill>
              </a:rPr>
              <a:t>, </a:t>
            </a:r>
            <a:r>
              <a:rPr lang="ru-RU" sz="1800" b="1" dirty="0" err="1">
                <a:solidFill>
                  <a:srgbClr val="253976"/>
                </a:solidFill>
              </a:rPr>
              <a:t>із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застосуванням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криптографічно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захищених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каналів</a:t>
            </a:r>
            <a:r>
              <a:rPr lang="ru-RU" sz="1800" b="1" dirty="0">
                <a:solidFill>
                  <a:srgbClr val="253976"/>
                </a:solidFill>
              </a:rPr>
              <a:t> та </a:t>
            </a:r>
            <a:r>
              <a:rPr lang="ru-RU" sz="1800" b="1" dirty="0" err="1">
                <a:solidFill>
                  <a:srgbClr val="253976"/>
                </a:solidFill>
              </a:rPr>
              <a:t>обовязковим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застосуванням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двофакторної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автентифікації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uk-UA" sz="1800" b="1" dirty="0">
                <a:solidFill>
                  <a:srgbClr val="253976"/>
                </a:solidFill>
              </a:rPr>
              <a:t>у форматі </a:t>
            </a:r>
            <a:r>
              <a:rPr lang="ru-RU" sz="1800" b="1" dirty="0" err="1">
                <a:solidFill>
                  <a:srgbClr val="253976"/>
                </a:solidFill>
              </a:rPr>
              <a:t>фізичних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або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електронних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токенів</a:t>
            </a:r>
            <a:r>
              <a:rPr lang="ru-RU" sz="1800" b="1" dirty="0">
                <a:solidFill>
                  <a:srgbClr val="253976"/>
                </a:solidFill>
              </a:rPr>
              <a:t> - для </a:t>
            </a:r>
            <a:r>
              <a:rPr lang="ru-RU" sz="1800" b="1" dirty="0" err="1">
                <a:solidFill>
                  <a:srgbClr val="253976"/>
                </a:solidFill>
              </a:rPr>
              <a:t>забезпечення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uk-UA" sz="1800" b="1" dirty="0">
                <a:solidFill>
                  <a:srgbClr val="253976"/>
                </a:solidFill>
              </a:rPr>
              <a:t>додаткового більш </a:t>
            </a:r>
            <a:r>
              <a:rPr lang="ru-RU" sz="1800" b="1" dirty="0" err="1">
                <a:solidFill>
                  <a:srgbClr val="253976"/>
                </a:solidFill>
              </a:rPr>
              <a:t>високого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рівню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захищеності</a:t>
            </a:r>
            <a:r>
              <a:rPr lang="ru-RU" sz="1800" b="1" dirty="0">
                <a:solidFill>
                  <a:srgbClr val="253976"/>
                </a:solidFill>
              </a:rPr>
              <a:t> доступу до </a:t>
            </a:r>
            <a:r>
              <a:rPr lang="ru-RU" sz="1800" b="1" dirty="0" err="1">
                <a:solidFill>
                  <a:srgbClr val="253976"/>
                </a:solidFill>
              </a:rPr>
              <a:t>мережі</a:t>
            </a:r>
            <a:r>
              <a:rPr lang="ru-RU" sz="1800" b="1" dirty="0">
                <a:solidFill>
                  <a:srgbClr val="253976"/>
                </a:solidFill>
              </a:rPr>
              <a:t>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1" dirty="0" err="1">
                <a:solidFill>
                  <a:srgbClr val="253976"/>
                </a:solidFill>
              </a:rPr>
              <a:t>автоматизоване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зебезпечення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мережевою</a:t>
            </a:r>
            <a:r>
              <a:rPr lang="ru-RU" sz="1800" b="1" dirty="0">
                <a:solidFill>
                  <a:srgbClr val="253976"/>
                </a:solidFill>
              </a:rPr>
              <a:t> системою </a:t>
            </a:r>
            <a:r>
              <a:rPr lang="ru-RU" sz="1800" b="1" dirty="0" err="1">
                <a:solidFill>
                  <a:srgbClr val="253976"/>
                </a:solidFill>
              </a:rPr>
              <a:t>захисту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фільтрації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трафіку</a:t>
            </a:r>
            <a:r>
              <a:rPr lang="ru-RU" sz="1800" b="1" dirty="0">
                <a:solidFill>
                  <a:srgbClr val="253976"/>
                </a:solidFill>
              </a:rPr>
              <a:t> з </a:t>
            </a:r>
            <a:r>
              <a:rPr lang="ru-RU" sz="1800" b="1" dirty="0" err="1">
                <a:solidFill>
                  <a:srgbClr val="253976"/>
                </a:solidFill>
              </a:rPr>
              <a:t>виявленням</a:t>
            </a:r>
            <a:r>
              <a:rPr lang="ru-RU" sz="1800" b="1" dirty="0">
                <a:solidFill>
                  <a:srgbClr val="253976"/>
                </a:solidFill>
              </a:rPr>
              <a:t> та </a:t>
            </a:r>
            <a:r>
              <a:rPr lang="ru-RU" sz="1800" b="1" dirty="0" err="1">
                <a:solidFill>
                  <a:srgbClr val="253976"/>
                </a:solidFill>
              </a:rPr>
              <a:t>блокуванням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спроб</a:t>
            </a:r>
            <a:r>
              <a:rPr lang="ru-RU" sz="1800" b="1" dirty="0">
                <a:solidFill>
                  <a:srgbClr val="253976"/>
                </a:solidFill>
              </a:rPr>
              <a:t> до </a:t>
            </a:r>
            <a:r>
              <a:rPr lang="ru-RU" sz="1800" b="1" dirty="0" err="1">
                <a:solidFill>
                  <a:srgbClr val="253976"/>
                </a:solidFill>
              </a:rPr>
              <a:t>вторгнень</a:t>
            </a:r>
            <a:r>
              <a:rPr lang="ru-RU" sz="1800" b="1" dirty="0">
                <a:solidFill>
                  <a:srgbClr val="253976"/>
                </a:solidFill>
              </a:rPr>
              <a:t>, </a:t>
            </a:r>
            <a:r>
              <a:rPr lang="ru-RU" sz="1800" b="1" dirty="0" err="1">
                <a:solidFill>
                  <a:srgbClr val="253976"/>
                </a:solidFill>
              </a:rPr>
              <a:t>антивірусного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сканування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трафіку</a:t>
            </a:r>
            <a:r>
              <a:rPr lang="ru-RU" sz="1800" b="1" dirty="0">
                <a:solidFill>
                  <a:srgbClr val="253976"/>
                </a:solidFill>
              </a:rPr>
              <a:t> та </a:t>
            </a:r>
            <a:r>
              <a:rPr lang="ru-RU" sz="1800" b="1" dirty="0" err="1">
                <a:solidFill>
                  <a:srgbClr val="253976"/>
                </a:solidFill>
              </a:rPr>
              <a:t>блокування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вірусної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активності</a:t>
            </a:r>
            <a:r>
              <a:rPr lang="ru-RU" sz="1800" b="1" dirty="0">
                <a:solidFill>
                  <a:srgbClr val="253976"/>
                </a:solidFill>
              </a:rPr>
              <a:t>, </a:t>
            </a:r>
            <a:r>
              <a:rPr lang="ru-RU" sz="1800" b="1" dirty="0" err="1">
                <a:solidFill>
                  <a:srgbClr val="253976"/>
                </a:solidFill>
              </a:rPr>
              <a:t>захисту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від</a:t>
            </a:r>
            <a:r>
              <a:rPr lang="ru-RU" sz="1800" b="1" dirty="0">
                <a:solidFill>
                  <a:srgbClr val="253976"/>
                </a:solidFill>
              </a:rPr>
              <a:t> атак на </a:t>
            </a:r>
            <a:r>
              <a:rPr lang="ru-RU" sz="1800" b="1" dirty="0" err="1">
                <a:solidFill>
                  <a:srgbClr val="253976"/>
                </a:solidFill>
              </a:rPr>
              <a:t>відмову</a:t>
            </a:r>
            <a:r>
              <a:rPr lang="ru-RU" sz="1800" b="1" dirty="0">
                <a:solidFill>
                  <a:srgbClr val="253976"/>
                </a:solidFill>
              </a:rPr>
              <a:t> та </a:t>
            </a:r>
            <a:r>
              <a:rPr lang="ru-RU" sz="1800" b="1" dirty="0" err="1">
                <a:solidFill>
                  <a:srgbClr val="253976"/>
                </a:solidFill>
              </a:rPr>
              <a:t>розподілених</a:t>
            </a:r>
            <a:r>
              <a:rPr lang="ru-RU" sz="1800" b="1" dirty="0">
                <a:solidFill>
                  <a:srgbClr val="253976"/>
                </a:solidFill>
              </a:rPr>
              <a:t> атак на </a:t>
            </a:r>
            <a:r>
              <a:rPr lang="ru-RU" sz="1800" b="1" dirty="0" err="1">
                <a:solidFill>
                  <a:srgbClr val="253976"/>
                </a:solidFill>
              </a:rPr>
              <a:t>відмову</a:t>
            </a:r>
            <a:r>
              <a:rPr lang="ru-RU" sz="1800" b="1" dirty="0">
                <a:solidFill>
                  <a:srgbClr val="253976"/>
                </a:solidFill>
              </a:rPr>
              <a:t>, </a:t>
            </a:r>
            <a:r>
              <a:rPr lang="ru-RU" sz="1800" b="1" dirty="0" err="1">
                <a:solidFill>
                  <a:srgbClr val="253976"/>
                </a:solidFill>
              </a:rPr>
              <a:t>загальної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мережевої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фільтрації</a:t>
            </a:r>
            <a:r>
              <a:rPr lang="ru-RU" sz="1800" b="1" dirty="0">
                <a:solidFill>
                  <a:srgbClr val="253976"/>
                </a:solidFill>
              </a:rPr>
              <a:t> для </a:t>
            </a:r>
            <a:r>
              <a:rPr lang="ru-RU" sz="1800" b="1" dirty="0" err="1">
                <a:solidFill>
                  <a:srgbClr val="253976"/>
                </a:solidFill>
              </a:rPr>
              <a:t>всіх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клієнтських</a:t>
            </a:r>
            <a:r>
              <a:rPr lang="ru-RU" sz="1800" b="1" dirty="0">
                <a:solidFill>
                  <a:srgbClr val="253976"/>
                </a:solidFill>
              </a:rPr>
              <a:t> систем, </a:t>
            </a:r>
            <a:r>
              <a:rPr lang="ru-RU" sz="1800" b="1" dirty="0" err="1">
                <a:solidFill>
                  <a:srgbClr val="253976"/>
                </a:solidFill>
              </a:rPr>
              <a:t>які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підключені</a:t>
            </a:r>
            <a:r>
              <a:rPr lang="ru-RU" sz="1800" b="1" dirty="0">
                <a:solidFill>
                  <a:srgbClr val="253976"/>
                </a:solidFill>
              </a:rPr>
              <a:t> до </a:t>
            </a:r>
            <a:r>
              <a:rPr lang="ru-RU" sz="1800" b="1" dirty="0" err="1">
                <a:solidFill>
                  <a:srgbClr val="253976"/>
                </a:solidFill>
              </a:rPr>
              <a:t>даної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мережі</a:t>
            </a:r>
            <a:r>
              <a:rPr lang="ru-RU" sz="1800" b="1" dirty="0">
                <a:solidFill>
                  <a:srgbClr val="253976"/>
                </a:solidFill>
              </a:rPr>
              <a:t>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1" dirty="0" err="1">
                <a:solidFill>
                  <a:srgbClr val="253976"/>
                </a:solidFill>
              </a:rPr>
              <a:t>неможливість</a:t>
            </a:r>
            <a:r>
              <a:rPr lang="ru-RU" sz="1800" b="1" dirty="0">
                <a:solidFill>
                  <a:srgbClr val="253976"/>
                </a:solidFill>
              </a:rPr>
              <a:t> доступу до </a:t>
            </a:r>
            <a:r>
              <a:rPr lang="ru-RU" sz="1800" b="1" dirty="0" err="1">
                <a:solidFill>
                  <a:srgbClr val="253976"/>
                </a:solidFill>
              </a:rPr>
              <a:t>кінцевих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робочих</a:t>
            </a:r>
            <a:r>
              <a:rPr lang="ru-RU" sz="1800" b="1" dirty="0">
                <a:solidFill>
                  <a:srgbClr val="253976"/>
                </a:solidFill>
              </a:rPr>
              <a:t> </a:t>
            </a:r>
            <a:r>
              <a:rPr lang="ru-RU" sz="1800" b="1" dirty="0" err="1">
                <a:solidFill>
                  <a:srgbClr val="253976"/>
                </a:solidFill>
              </a:rPr>
              <a:t>станцій</a:t>
            </a:r>
            <a:r>
              <a:rPr lang="ru-RU" sz="1800" b="1" dirty="0">
                <a:solidFill>
                  <a:srgbClr val="253976"/>
                </a:solidFill>
              </a:rPr>
              <a:t> через </a:t>
            </a:r>
            <a:r>
              <a:rPr lang="ru-RU" sz="1800" b="1" dirty="0" err="1">
                <a:solidFill>
                  <a:srgbClr val="253976"/>
                </a:solidFill>
              </a:rPr>
              <a:t>wi-fi</a:t>
            </a:r>
            <a:r>
              <a:rPr lang="ru-RU" sz="1800" b="1" dirty="0">
                <a:solidFill>
                  <a:srgbClr val="253976"/>
                </a:solidFill>
              </a:rPr>
              <a:t>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DB">
            <a:alpha val="70000"/>
          </a:srgbClr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sldNum" idx="12"/>
          </p:nvPr>
        </p:nvSpPr>
        <p:spPr>
          <a:xfrm>
            <a:off x="457200" y="5585576"/>
            <a:ext cx="548700" cy="7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4" name="Google Shape;88;p13"/>
          <p:cNvGrpSpPr/>
          <p:nvPr/>
        </p:nvGrpSpPr>
        <p:grpSpPr>
          <a:xfrm>
            <a:off x="582377" y="903857"/>
            <a:ext cx="298946" cy="364550"/>
            <a:chOff x="596350" y="929175"/>
            <a:chExt cx="407950" cy="497475"/>
          </a:xfrm>
        </p:grpSpPr>
        <p:sp>
          <p:nvSpPr>
            <p:cNvPr id="15" name="Google Shape;89;p13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;p1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1;p13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2;p13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;p1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;p13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5;p13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74;p12"/>
          <p:cNvSpPr txBox="1">
            <a:spLocks/>
          </p:cNvSpPr>
          <p:nvPr/>
        </p:nvSpPr>
        <p:spPr>
          <a:xfrm>
            <a:off x="1168232" y="567418"/>
            <a:ext cx="736420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1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2800" dirty="0" err="1" smtClean="0">
                <a:solidFill>
                  <a:srgbClr val="253976"/>
                </a:solidFill>
              </a:rPr>
              <a:t>Загальні</a:t>
            </a:r>
            <a:r>
              <a:rPr lang="ru-RU" sz="2800" dirty="0" smtClean="0">
                <a:solidFill>
                  <a:srgbClr val="253976"/>
                </a:solidFill>
              </a:rPr>
              <a:t> </a:t>
            </a:r>
            <a:r>
              <a:rPr lang="ru-RU" sz="2800" dirty="0">
                <a:solidFill>
                  <a:srgbClr val="253976"/>
                </a:solidFill>
              </a:rPr>
              <a:t>характеристики </a:t>
            </a:r>
            <a:r>
              <a:rPr lang="ru-RU" sz="2800" dirty="0" err="1">
                <a:solidFill>
                  <a:srgbClr val="253976"/>
                </a:solidFill>
              </a:rPr>
              <a:t>моделі</a:t>
            </a:r>
            <a:r>
              <a:rPr lang="ru-RU" sz="2800" dirty="0">
                <a:solidFill>
                  <a:srgbClr val="253976"/>
                </a:solidFill>
              </a:rPr>
              <a:t>, </a:t>
            </a:r>
            <a:r>
              <a:rPr lang="uk-UA" sz="2800" dirty="0">
                <a:solidFill>
                  <a:srgbClr val="253976"/>
                </a:solidFill>
              </a:rPr>
              <a:t>запропонованої НПУ:</a:t>
            </a:r>
            <a:endParaRPr lang="ru-RU" sz="2600" dirty="0">
              <a:solidFill>
                <a:srgbClr val="253976"/>
              </a:solidFill>
            </a:endParaRPr>
          </a:p>
        </p:txBody>
      </p:sp>
      <p:sp>
        <p:nvSpPr>
          <p:cNvPr id="26" name="Google Shape;179;p19"/>
          <p:cNvSpPr txBox="1">
            <a:spLocks noGrp="1"/>
          </p:cNvSpPr>
          <p:nvPr>
            <p:ph type="body" idx="1"/>
          </p:nvPr>
        </p:nvSpPr>
        <p:spPr>
          <a:xfrm>
            <a:off x="577068" y="1700808"/>
            <a:ext cx="7955371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багаторівневий захист від різноманітних </a:t>
            </a:r>
            <a:r>
              <a:rPr lang="uk-UA" sz="2000" b="1" dirty="0" err="1">
                <a:solidFill>
                  <a:srgbClr val="253976"/>
                </a:solidFill>
              </a:rPr>
              <a:t>кіберзагроз</a:t>
            </a:r>
            <a:r>
              <a:rPr lang="uk-UA" sz="2000" b="1" dirty="0">
                <a:solidFill>
                  <a:srgbClr val="253976"/>
                </a:solidFill>
              </a:rPr>
              <a:t>;</a:t>
            </a:r>
            <a:endParaRPr lang="ru-RU" sz="2000" b="1" dirty="0">
              <a:solidFill>
                <a:srgbClr val="25397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 err="1">
                <a:solidFill>
                  <a:srgbClr val="253976"/>
                </a:solidFill>
              </a:rPr>
              <a:t>двофакторна</a:t>
            </a:r>
            <a:r>
              <a:rPr lang="uk-UA" sz="2000" b="1" dirty="0">
                <a:solidFill>
                  <a:srgbClr val="253976"/>
                </a:solidFill>
              </a:rPr>
              <a:t> </a:t>
            </a:r>
            <a:r>
              <a:rPr lang="uk-UA" sz="2000" b="1" dirty="0" err="1">
                <a:solidFill>
                  <a:srgbClr val="253976"/>
                </a:solidFill>
              </a:rPr>
              <a:t>автентифікаціявходу</a:t>
            </a:r>
            <a:r>
              <a:rPr lang="uk-UA" sz="2000" b="1" dirty="0">
                <a:solidFill>
                  <a:srgbClr val="253976"/>
                </a:solidFill>
              </a:rPr>
              <a:t> до державних реєстрів;</a:t>
            </a:r>
            <a:endParaRPr lang="ru-RU" sz="2000" b="1" dirty="0">
              <a:solidFill>
                <a:srgbClr val="25397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цілодобове оновлення всіх компонентів моделі в реальному часі;</a:t>
            </a:r>
            <a:endParaRPr lang="ru-RU" sz="2000" b="1" dirty="0">
              <a:solidFill>
                <a:srgbClr val="25397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пропускна здатність від одного до десятків </a:t>
            </a:r>
            <a:r>
              <a:rPr lang="uk-UA" sz="2000" b="1" dirty="0" err="1">
                <a:solidFill>
                  <a:srgbClr val="253976"/>
                </a:solidFill>
              </a:rPr>
              <a:t>гігабіт</a:t>
            </a:r>
            <a:r>
              <a:rPr lang="uk-UA" sz="2000" b="1" dirty="0">
                <a:solidFill>
                  <a:srgbClr val="253976"/>
                </a:solidFill>
              </a:rPr>
              <a:t> в секунду;</a:t>
            </a:r>
            <a:endParaRPr lang="ru-RU" sz="2000" b="1" dirty="0">
              <a:solidFill>
                <a:srgbClr val="25397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наявність позитивного висновку </a:t>
            </a:r>
            <a:r>
              <a:rPr lang="uk-UA" sz="2000" b="1" dirty="0" err="1">
                <a:solidFill>
                  <a:srgbClr val="253976"/>
                </a:solidFill>
              </a:rPr>
              <a:t>Держспецзв’язку</a:t>
            </a:r>
            <a:r>
              <a:rPr lang="uk-UA" sz="2000" b="1" dirty="0">
                <a:solidFill>
                  <a:srgbClr val="253976"/>
                </a:solidFill>
              </a:rPr>
              <a:t>;</a:t>
            </a:r>
            <a:endParaRPr lang="ru-RU" sz="2000" b="1" dirty="0">
              <a:solidFill>
                <a:srgbClr val="253976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rgbClr val="253976"/>
                </a:solidFill>
              </a:rPr>
              <a:t>можливість негайного цілодобового блокування ключа доступу.</a:t>
            </a:r>
            <a:endParaRPr lang="ru-RU" sz="2000" b="1" dirty="0">
              <a:solidFill>
                <a:srgbClr val="253976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3" y="5733256"/>
            <a:ext cx="1753243" cy="62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175</Words>
  <Application>Microsoft Office PowerPoint</Application>
  <PresentationFormat>Экран (4:3)</PresentationFormat>
  <Paragraphs>20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Raleway</vt:lpstr>
      <vt:lpstr>Wingdings</vt:lpstr>
      <vt:lpstr>Montserrat</vt:lpstr>
      <vt:lpstr>Montserrat Medium</vt:lpstr>
      <vt:lpstr>Marina template</vt:lpstr>
      <vt:lpstr>Рейдерство – наслідок бездіяльності держави у сфері безпеки використання реєстрів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виникнення рейдерства в Україні. Антирейдерські механізми захисту нерухомого майна та бізнесу</dc:title>
  <dc:creator>Nikolay</dc:creator>
  <cp:lastModifiedBy>Nikolay</cp:lastModifiedBy>
  <cp:revision>18</cp:revision>
  <cp:lastPrinted>2018-12-03T13:57:13Z</cp:lastPrinted>
  <dcterms:modified xsi:type="dcterms:W3CDTF">2018-12-04T13:46:29Z</dcterms:modified>
</cp:coreProperties>
</file>