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8" r:id="rId1"/>
  </p:sldMasterIdLst>
  <p:notesMasterIdLst>
    <p:notesMasterId r:id="rId14"/>
  </p:notesMasterIdLst>
  <p:sldIdLst>
    <p:sldId id="256" r:id="rId2"/>
    <p:sldId id="284" r:id="rId3"/>
    <p:sldId id="285" r:id="rId4"/>
    <p:sldId id="258" r:id="rId5"/>
    <p:sldId id="261" r:id="rId6"/>
    <p:sldId id="286" r:id="rId7"/>
    <p:sldId id="287" r:id="rId8"/>
    <p:sldId id="288" r:id="rId9"/>
    <p:sldId id="289" r:id="rId10"/>
    <p:sldId id="290" r:id="rId11"/>
    <p:sldId id="291" r:id="rId12"/>
    <p:sldId id="292" r:id="rId13"/>
  </p:sldIdLst>
  <p:sldSz cx="9144000" cy="6858000" type="screen4x3"/>
  <p:notesSz cx="6797675" cy="9928225"/>
  <p:embeddedFontLst>
    <p:embeddedFont>
      <p:font typeface="Raleway" panose="020B0503030101060003" pitchFamily="34" charset="-52"/>
      <p:regular r:id="rId15"/>
      <p:bold r:id="rId16"/>
    </p:embeddedFont>
    <p:embeddedFont>
      <p:font typeface="Wingdings 2" panose="05020102010507070707" pitchFamily="18" charset="2"/>
      <p:regular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Montserrat" panose="00000500000000000000" pitchFamily="2" charset="-52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39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0268C5C5-54B4-4F2E-A965-A89FA610B751}">
  <a:tblStyle styleId="{0268C5C5-54B4-4F2E-A965-A89FA610B75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29" autoAdjust="0"/>
  </p:normalViewPr>
  <p:slideViewPr>
    <p:cSldViewPr>
      <p:cViewPr>
        <p:scale>
          <a:sx n="100" d="100"/>
          <a:sy n="100" d="100"/>
        </p:scale>
        <p:origin x="-1944" y="-3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4041717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35f391192_00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p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p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p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35f391192_04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35f391192_04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35f391192_04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p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p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p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p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p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 descr="buildings4.jpg"/>
          <p:cNvPicPr preferRelativeResize="0"/>
          <p:nvPr/>
        </p:nvPicPr>
        <p:blipFill>
          <a:blip r:embed="rId2">
            <a:alphaModFix amt="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/>
          <p:nvPr/>
        </p:nvSpPr>
        <p:spPr>
          <a:xfrm>
            <a:off x="283500" y="386033"/>
            <a:ext cx="8577000" cy="6086000"/>
          </a:xfrm>
          <a:prstGeom prst="rect">
            <a:avLst/>
          </a:prstGeom>
          <a:noFill/>
          <a:ln w="28575" cap="flat" cmpd="sng">
            <a:solidFill>
              <a:srgbClr val="FFFFFF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2" name="Google Shape;12;p2"/>
          <p:cNvCxnSpPr/>
          <p:nvPr/>
        </p:nvCxnSpPr>
        <p:spPr>
          <a:xfrm>
            <a:off x="802058" y="2388324"/>
            <a:ext cx="235200" cy="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685800" y="2452567"/>
            <a:ext cx="6036600" cy="154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oogle Shape;28;p5" descr="buildings2.jpg"/>
          <p:cNvPicPr preferRelativeResize="0"/>
          <p:nvPr/>
        </p:nvPicPr>
        <p:blipFill>
          <a:blip r:embed="rId2">
            <a:alphaModFix amt="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5"/>
          <p:cNvSpPr/>
          <p:nvPr/>
        </p:nvSpPr>
        <p:spPr>
          <a:xfrm>
            <a:off x="283500" y="386033"/>
            <a:ext cx="8577000" cy="6086000"/>
          </a:xfrm>
          <a:prstGeom prst="rect">
            <a:avLst/>
          </a:prstGeom>
          <a:noFill/>
          <a:ln w="28575" cap="flat" cmpd="sng">
            <a:solidFill>
              <a:srgbClr val="FFFFFF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0" name="Google Shape;30;p5"/>
          <p:cNvCxnSpPr/>
          <p:nvPr/>
        </p:nvCxnSpPr>
        <p:spPr>
          <a:xfrm>
            <a:off x="579050" y="1446791"/>
            <a:ext cx="235200" cy="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1" name="Google Shape;31;p5"/>
          <p:cNvSpPr txBox="1">
            <a:spLocks noGrp="1"/>
          </p:cNvSpPr>
          <p:nvPr>
            <p:ph type="title"/>
          </p:nvPr>
        </p:nvSpPr>
        <p:spPr>
          <a:xfrm>
            <a:off x="457200" y="1528033"/>
            <a:ext cx="2154600" cy="1088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1"/>
          </p:nvPr>
        </p:nvSpPr>
        <p:spPr>
          <a:xfrm>
            <a:off x="2961550" y="1528033"/>
            <a:ext cx="5502900" cy="4730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Font typeface="Raleway"/>
              <a:buChar char="▫"/>
              <a:defRPr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Font typeface="Raleway"/>
              <a:buChar char="▫"/>
              <a:defRPr>
                <a:latin typeface="Raleway"/>
                <a:ea typeface="Raleway"/>
                <a:cs typeface="Raleway"/>
                <a:sym typeface="Raleway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Font typeface="Raleway"/>
              <a:buChar char="▫"/>
              <a:defRPr>
                <a:latin typeface="Raleway"/>
                <a:ea typeface="Raleway"/>
                <a:cs typeface="Raleway"/>
                <a:sym typeface="Raleway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Font typeface="Raleway"/>
              <a:buChar char="▫"/>
              <a:defRPr>
                <a:latin typeface="Raleway"/>
                <a:ea typeface="Raleway"/>
                <a:cs typeface="Raleway"/>
                <a:sym typeface="Raleway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Font typeface="Raleway"/>
              <a:buChar char="▫"/>
              <a:defRPr>
                <a:latin typeface="Raleway"/>
                <a:ea typeface="Raleway"/>
                <a:cs typeface="Raleway"/>
                <a:sym typeface="Raleway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Font typeface="Raleway"/>
              <a:buChar char="▫"/>
              <a:defRPr>
                <a:latin typeface="Raleway"/>
                <a:ea typeface="Raleway"/>
                <a:cs typeface="Raleway"/>
                <a:sym typeface="Raleway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Font typeface="Raleway"/>
              <a:buChar char="▫"/>
              <a:defRPr>
                <a:latin typeface="Raleway"/>
                <a:ea typeface="Raleway"/>
                <a:cs typeface="Raleway"/>
                <a:sym typeface="Raleway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Font typeface="Raleway"/>
              <a:buChar char="▫"/>
              <a:defRPr>
                <a:latin typeface="Raleway"/>
                <a:ea typeface="Raleway"/>
                <a:cs typeface="Raleway"/>
                <a:sym typeface="Raleway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Font typeface="Raleway"/>
              <a:buChar char="▫"/>
              <a:defRPr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sldNum" idx="12"/>
          </p:nvPr>
        </p:nvSpPr>
        <p:spPr>
          <a:xfrm>
            <a:off x="457200" y="5585576"/>
            <a:ext cx="548700" cy="72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buNone/>
              <a:defRPr>
                <a:latin typeface="Raleway"/>
                <a:ea typeface="Raleway"/>
                <a:cs typeface="Raleway"/>
                <a:sym typeface="Raleway"/>
              </a:defRPr>
            </a:lvl1pPr>
            <a:lvl2pPr lvl="1">
              <a:buNone/>
              <a:defRPr>
                <a:latin typeface="Raleway"/>
                <a:ea typeface="Raleway"/>
                <a:cs typeface="Raleway"/>
                <a:sym typeface="Raleway"/>
              </a:defRPr>
            </a:lvl2pPr>
            <a:lvl3pPr lvl="2">
              <a:buNone/>
              <a:defRPr>
                <a:latin typeface="Raleway"/>
                <a:ea typeface="Raleway"/>
                <a:cs typeface="Raleway"/>
                <a:sym typeface="Raleway"/>
              </a:defRPr>
            </a:lvl3pPr>
            <a:lvl4pPr lvl="3">
              <a:buNone/>
              <a:defRPr>
                <a:latin typeface="Raleway"/>
                <a:ea typeface="Raleway"/>
                <a:cs typeface="Raleway"/>
                <a:sym typeface="Raleway"/>
              </a:defRPr>
            </a:lvl4pPr>
            <a:lvl5pPr lvl="4">
              <a:buNone/>
              <a:defRPr>
                <a:latin typeface="Raleway"/>
                <a:ea typeface="Raleway"/>
                <a:cs typeface="Raleway"/>
                <a:sym typeface="Raleway"/>
              </a:defRPr>
            </a:lvl5pPr>
            <a:lvl6pPr lvl="5">
              <a:buNone/>
              <a:defRPr>
                <a:latin typeface="Raleway"/>
                <a:ea typeface="Raleway"/>
                <a:cs typeface="Raleway"/>
                <a:sym typeface="Raleway"/>
              </a:defRPr>
            </a:lvl6pPr>
            <a:lvl7pPr lvl="6">
              <a:buNone/>
              <a:defRPr>
                <a:latin typeface="Raleway"/>
                <a:ea typeface="Raleway"/>
                <a:cs typeface="Raleway"/>
                <a:sym typeface="Raleway"/>
              </a:defRPr>
            </a:lvl7pPr>
            <a:lvl8pPr lvl="7">
              <a:buNone/>
              <a:defRPr>
                <a:latin typeface="Raleway"/>
                <a:ea typeface="Raleway"/>
                <a:cs typeface="Raleway"/>
                <a:sym typeface="Raleway"/>
              </a:defRPr>
            </a:lvl8pPr>
            <a:lvl9pPr lvl="8">
              <a:buNone/>
              <a:defRPr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rgbClr val="6486DB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1528033"/>
            <a:ext cx="2154600" cy="10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"/>
              <a:buNone/>
              <a:defRPr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"/>
              <a:buNone/>
              <a:defRPr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"/>
              <a:buNone/>
              <a:defRPr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"/>
              <a:buNone/>
              <a:defRPr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"/>
              <a:buNone/>
              <a:defRPr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"/>
              <a:buNone/>
              <a:defRPr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"/>
              <a:buNone/>
              <a:defRPr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"/>
              <a:buNone/>
              <a:defRPr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"/>
              <a:buNone/>
              <a:defRPr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2961550" y="1528033"/>
            <a:ext cx="5502900" cy="473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Char char="▫"/>
              <a:defRPr sz="24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Char char="▫"/>
              <a:defRPr sz="24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Char char="▫"/>
              <a:defRPr sz="24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Char char="▫"/>
              <a:defRPr sz="24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Char char="▫"/>
              <a:defRPr sz="24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Char char="▫"/>
              <a:defRPr sz="24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Char char="▫"/>
              <a:defRPr sz="24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Char char="▫"/>
              <a:defRPr sz="24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Char char="▫"/>
              <a:defRPr sz="24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457200" y="5585576"/>
            <a:ext cx="548700" cy="7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buNone/>
              <a:defRPr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buNone/>
              <a:defRPr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buNone/>
              <a:defRPr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buNone/>
              <a:defRPr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buNone/>
              <a:defRPr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buNone/>
              <a:defRPr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buNone/>
              <a:defRPr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buNone/>
              <a:defRPr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buNone/>
              <a:defRPr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486DB">
            <a:alpha val="70000"/>
          </a:srgbClr>
        </a:soli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2"/>
          <p:cNvSpPr txBox="1">
            <a:spLocks noGrp="1"/>
          </p:cNvSpPr>
          <p:nvPr>
            <p:ph type="ctrTitle"/>
          </p:nvPr>
        </p:nvSpPr>
        <p:spPr>
          <a:xfrm>
            <a:off x="613792" y="3684779"/>
            <a:ext cx="7990656" cy="15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ru-RU" sz="2800" dirty="0" err="1"/>
              <a:t>Особливості</a:t>
            </a:r>
            <a:r>
              <a:rPr lang="ru-RU" sz="2800" dirty="0"/>
              <a:t> аграрного </a:t>
            </a:r>
            <a:r>
              <a:rPr lang="ru-RU" sz="2800" dirty="0" err="1"/>
              <a:t>рейдерства</a:t>
            </a:r>
            <a:r>
              <a:rPr lang="ru-RU" sz="2800" dirty="0"/>
              <a:t>. Проблематика </a:t>
            </a:r>
            <a:r>
              <a:rPr lang="ru-RU" sz="2800" dirty="0" err="1"/>
              <a:t>законодавчого</a:t>
            </a:r>
            <a:r>
              <a:rPr lang="ru-RU" sz="2800" dirty="0"/>
              <a:t> </a:t>
            </a:r>
            <a:r>
              <a:rPr lang="ru-RU" sz="2800" dirty="0" err="1"/>
              <a:t>регулювання</a:t>
            </a:r>
            <a:r>
              <a:rPr lang="ru-RU" sz="2800" dirty="0"/>
              <a:t> </a:t>
            </a:r>
            <a:r>
              <a:rPr lang="ru-RU" sz="2800" dirty="0" err="1"/>
              <a:t>пролонгації</a:t>
            </a:r>
            <a:r>
              <a:rPr lang="ru-RU" sz="2800" dirty="0"/>
              <a:t> та </a:t>
            </a:r>
            <a:r>
              <a:rPr lang="ru-RU" sz="2800" dirty="0" err="1"/>
              <a:t>поновлення</a:t>
            </a:r>
            <a:r>
              <a:rPr lang="ru-RU" sz="2800" dirty="0"/>
              <a:t> </a:t>
            </a:r>
            <a:r>
              <a:rPr lang="ru-RU" sz="2800" dirty="0" err="1"/>
              <a:t>договорів</a:t>
            </a:r>
            <a:r>
              <a:rPr lang="ru-RU" sz="2800" dirty="0"/>
              <a:t> </a:t>
            </a:r>
            <a:r>
              <a:rPr lang="ru-RU" sz="2800" dirty="0" err="1"/>
              <a:t>оренди</a:t>
            </a:r>
            <a:r>
              <a:rPr lang="ru-RU" sz="2800" dirty="0"/>
              <a:t> </a:t>
            </a:r>
            <a:r>
              <a:rPr lang="ru-RU" sz="2800" dirty="0" err="1"/>
              <a:t>землі</a:t>
            </a:r>
            <a:r>
              <a:rPr lang="ru-RU" sz="2800" dirty="0"/>
              <a:t> в </a:t>
            </a:r>
            <a:r>
              <a:rPr lang="ru-RU" sz="2800" dirty="0" err="1"/>
              <a:t>аграрній</a:t>
            </a:r>
            <a:r>
              <a:rPr lang="ru-RU" sz="2800" dirty="0"/>
              <a:t> </a:t>
            </a:r>
            <a:r>
              <a:rPr lang="ru-RU" sz="2800" dirty="0" err="1"/>
              <a:t>сфері</a:t>
            </a:r>
            <a:r>
              <a:rPr lang="ru-RU" sz="2800" dirty="0"/>
              <a:t>. </a:t>
            </a:r>
            <a:r>
              <a:rPr lang="ru-RU" sz="2800" dirty="0" err="1"/>
              <a:t>Захист</a:t>
            </a:r>
            <a:r>
              <a:rPr lang="ru-RU" sz="2800" dirty="0"/>
              <a:t> прав </a:t>
            </a:r>
            <a:r>
              <a:rPr lang="ru-RU" sz="2800" dirty="0" err="1"/>
              <a:t>землевласників</a:t>
            </a:r>
            <a:r>
              <a:rPr lang="ru-RU" sz="2800" dirty="0"/>
              <a:t> та </a:t>
            </a:r>
            <a:r>
              <a:rPr lang="ru-RU" sz="2800" dirty="0" err="1"/>
              <a:t>землекористувачів</a:t>
            </a:r>
            <a:endParaRPr lang="ru-RU" sz="2800" dirty="0"/>
          </a:p>
        </p:txBody>
      </p:sp>
      <p:sp>
        <p:nvSpPr>
          <p:cNvPr id="7" name="Google Shape;74;p12"/>
          <p:cNvSpPr txBox="1">
            <a:spLocks/>
          </p:cNvSpPr>
          <p:nvPr/>
        </p:nvSpPr>
        <p:spPr>
          <a:xfrm>
            <a:off x="3635896" y="2060848"/>
            <a:ext cx="5110336" cy="1623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Montserrat"/>
              <a:buNone/>
              <a:defRPr sz="48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Montserrat"/>
              <a:buNone/>
              <a:defRPr sz="48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Montserrat"/>
              <a:buNone/>
              <a:defRPr sz="48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Montserrat"/>
              <a:buNone/>
              <a:defRPr sz="48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Montserrat"/>
              <a:buNone/>
              <a:defRPr sz="48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Montserrat"/>
              <a:buNone/>
              <a:defRPr sz="48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Montserrat"/>
              <a:buNone/>
              <a:defRPr sz="48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Montserrat"/>
              <a:buNone/>
              <a:defRPr sz="48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Montserrat"/>
              <a:buNone/>
              <a:defRPr sz="48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algn="r">
              <a:defRPr/>
            </a:pPr>
            <a:r>
              <a:rPr lang="ru-RU" altLang="ru-RU" sz="1800" dirty="0" err="1">
                <a:solidFill>
                  <a:srgbClr val="253976"/>
                </a:solidFill>
                <a:cs typeface="Times New Roman" pitchFamily="18" charset="0"/>
              </a:rPr>
              <a:t>Інна</a:t>
            </a:r>
            <a:r>
              <a:rPr lang="ru-RU" altLang="ru-RU" sz="1800" dirty="0">
                <a:solidFill>
                  <a:srgbClr val="253976"/>
                </a:solidFill>
                <a:cs typeface="Times New Roman" pitchFamily="18" charset="0"/>
              </a:rPr>
              <a:t> </a:t>
            </a:r>
            <a:r>
              <a:rPr lang="ru-RU" altLang="ru-RU" sz="1800" dirty="0" err="1">
                <a:solidFill>
                  <a:srgbClr val="253976"/>
                </a:solidFill>
                <a:cs typeface="Times New Roman" pitchFamily="18" charset="0"/>
              </a:rPr>
              <a:t>Бернацька</a:t>
            </a:r>
            <a:r>
              <a:rPr lang="ru-RU" altLang="ru-RU" sz="1800" dirty="0">
                <a:solidFill>
                  <a:srgbClr val="253976"/>
                </a:solidFill>
                <a:cs typeface="Times New Roman" pitchFamily="18" charset="0"/>
              </a:rPr>
              <a:t>, </a:t>
            </a:r>
          </a:p>
          <a:p>
            <a:pPr algn="r">
              <a:defRPr/>
            </a:pPr>
            <a:r>
              <a:rPr lang="ru-RU" altLang="ru-RU" sz="1800" b="0" dirty="0">
                <a:solidFill>
                  <a:srgbClr val="253976"/>
                </a:solidFill>
                <a:cs typeface="Times New Roman" pitchFamily="18" charset="0"/>
              </a:rPr>
              <a:t>Голова </a:t>
            </a:r>
            <a:r>
              <a:rPr lang="ru-RU" altLang="ru-RU" sz="1800" b="0" dirty="0" err="1">
                <a:solidFill>
                  <a:srgbClr val="253976"/>
                </a:solidFill>
                <a:cs typeface="Times New Roman" pitchFamily="18" charset="0"/>
              </a:rPr>
              <a:t>Відділення</a:t>
            </a:r>
            <a:r>
              <a:rPr lang="ru-RU" altLang="ru-RU" sz="1800" b="0" dirty="0">
                <a:solidFill>
                  <a:srgbClr val="253976"/>
                </a:solidFill>
                <a:cs typeface="Times New Roman" pitchFamily="18" charset="0"/>
              </a:rPr>
              <a:t> </a:t>
            </a:r>
            <a:r>
              <a:rPr lang="ru-RU" altLang="ru-RU" sz="1800" b="0" dirty="0" err="1">
                <a:solidFill>
                  <a:srgbClr val="253976"/>
                </a:solidFill>
                <a:cs typeface="Times New Roman" pitchFamily="18" charset="0"/>
              </a:rPr>
              <a:t>Нотаріальної</a:t>
            </a:r>
            <a:r>
              <a:rPr lang="ru-RU" altLang="ru-RU" sz="1800" b="0" dirty="0">
                <a:solidFill>
                  <a:srgbClr val="253976"/>
                </a:solidFill>
                <a:cs typeface="Times New Roman" pitchFamily="18" charset="0"/>
              </a:rPr>
              <a:t> </a:t>
            </a:r>
            <a:r>
              <a:rPr lang="ru-RU" altLang="ru-RU" sz="1800" b="0" dirty="0" err="1">
                <a:solidFill>
                  <a:srgbClr val="253976"/>
                </a:solidFill>
                <a:cs typeface="Times New Roman" pitchFamily="18" charset="0"/>
              </a:rPr>
              <a:t>палати</a:t>
            </a:r>
            <a:r>
              <a:rPr lang="ru-RU" altLang="ru-RU" sz="1800" b="0" dirty="0">
                <a:solidFill>
                  <a:srgbClr val="253976"/>
                </a:solidFill>
                <a:cs typeface="Times New Roman" pitchFamily="18" charset="0"/>
              </a:rPr>
              <a:t> </a:t>
            </a:r>
            <a:r>
              <a:rPr lang="ru-RU" altLang="ru-RU" sz="1800" b="0" dirty="0" err="1">
                <a:solidFill>
                  <a:srgbClr val="253976"/>
                </a:solidFill>
                <a:cs typeface="Times New Roman" pitchFamily="18" charset="0"/>
              </a:rPr>
              <a:t>України</a:t>
            </a:r>
            <a:r>
              <a:rPr lang="ru-RU" altLang="ru-RU" sz="1800" b="0" dirty="0">
                <a:solidFill>
                  <a:srgbClr val="253976"/>
                </a:solidFill>
                <a:cs typeface="Times New Roman" pitchFamily="18" charset="0"/>
              </a:rPr>
              <a:t> в </a:t>
            </a:r>
            <a:r>
              <a:rPr lang="ru-RU" altLang="ru-RU" sz="1800" b="0" dirty="0" err="1">
                <a:solidFill>
                  <a:srgbClr val="253976"/>
                </a:solidFill>
                <a:cs typeface="Times New Roman" pitchFamily="18" charset="0"/>
              </a:rPr>
              <a:t>Рівненській</a:t>
            </a:r>
            <a:r>
              <a:rPr lang="ru-RU" altLang="ru-RU" sz="1800" b="0" dirty="0">
                <a:solidFill>
                  <a:srgbClr val="253976"/>
                </a:solidFill>
                <a:cs typeface="Times New Roman" pitchFamily="18" charset="0"/>
              </a:rPr>
              <a:t> </a:t>
            </a:r>
            <a:r>
              <a:rPr lang="ru-RU" altLang="ru-RU" sz="1800" b="0" dirty="0" err="1">
                <a:solidFill>
                  <a:srgbClr val="253976"/>
                </a:solidFill>
                <a:cs typeface="Times New Roman" pitchFamily="18" charset="0"/>
              </a:rPr>
              <a:t>області</a:t>
            </a:r>
            <a:r>
              <a:rPr lang="ru-RU" altLang="ru-RU" sz="1800" b="0" dirty="0">
                <a:solidFill>
                  <a:srgbClr val="253976"/>
                </a:solidFill>
                <a:cs typeface="Times New Roman" pitchFamily="18" charset="0"/>
              </a:rPr>
              <a:t>, </a:t>
            </a:r>
            <a:r>
              <a:rPr lang="ru-RU" altLang="ru-RU" sz="1800" b="0" dirty="0" err="1">
                <a:solidFill>
                  <a:srgbClr val="253976"/>
                </a:solidFill>
                <a:cs typeface="Times New Roman" pitchFamily="18" charset="0"/>
              </a:rPr>
              <a:t>приватний</a:t>
            </a:r>
            <a:r>
              <a:rPr lang="ru-RU" altLang="ru-RU" sz="1800" b="0" dirty="0">
                <a:solidFill>
                  <a:srgbClr val="253976"/>
                </a:solidFill>
                <a:cs typeface="Times New Roman" pitchFamily="18" charset="0"/>
              </a:rPr>
              <a:t> </a:t>
            </a:r>
            <a:r>
              <a:rPr lang="ru-RU" altLang="ru-RU" sz="1800" b="0" dirty="0" err="1">
                <a:solidFill>
                  <a:srgbClr val="253976"/>
                </a:solidFill>
                <a:cs typeface="Times New Roman" pitchFamily="18" charset="0"/>
              </a:rPr>
              <a:t>нотаріус</a:t>
            </a:r>
            <a:endParaRPr lang="uk-UA" altLang="ru-RU" sz="1800" b="0" dirty="0">
              <a:solidFill>
                <a:srgbClr val="253976"/>
              </a:solidFill>
              <a:cs typeface="Times New Roman" pitchFamily="18" charset="0"/>
            </a:endParaRPr>
          </a:p>
        </p:txBody>
      </p:sp>
      <p:grpSp>
        <p:nvGrpSpPr>
          <p:cNvPr id="8" name="Google Shape;75;p12"/>
          <p:cNvGrpSpPr/>
          <p:nvPr/>
        </p:nvGrpSpPr>
        <p:grpSpPr>
          <a:xfrm>
            <a:off x="773625" y="1319178"/>
            <a:ext cx="992667" cy="814998"/>
            <a:chOff x="2599525" y="3688600"/>
            <a:chExt cx="428675" cy="351950"/>
          </a:xfrm>
        </p:grpSpPr>
        <p:sp>
          <p:nvSpPr>
            <p:cNvPr id="9" name="Google Shape;76;p12"/>
            <p:cNvSpPr/>
            <p:nvPr/>
          </p:nvSpPr>
          <p:spPr>
            <a:xfrm>
              <a:off x="2599525" y="3688600"/>
              <a:ext cx="428675" cy="168675"/>
            </a:xfrm>
            <a:custGeom>
              <a:avLst/>
              <a:gdLst/>
              <a:ahLst/>
              <a:cxnLst/>
              <a:rect l="l" t="t" r="r" b="b"/>
              <a:pathLst>
                <a:path w="17147" h="6747" fill="none" extrusionOk="0">
                  <a:moveTo>
                    <a:pt x="16660" y="1876"/>
                  </a:moveTo>
                  <a:lnTo>
                    <a:pt x="11594" y="1876"/>
                  </a:lnTo>
                  <a:lnTo>
                    <a:pt x="11594" y="1462"/>
                  </a:lnTo>
                  <a:lnTo>
                    <a:pt x="11594" y="1462"/>
                  </a:lnTo>
                  <a:lnTo>
                    <a:pt x="11594" y="1316"/>
                  </a:lnTo>
                  <a:lnTo>
                    <a:pt x="11569" y="1170"/>
                  </a:lnTo>
                  <a:lnTo>
                    <a:pt x="11472" y="902"/>
                  </a:lnTo>
                  <a:lnTo>
                    <a:pt x="11350" y="658"/>
                  </a:lnTo>
                  <a:lnTo>
                    <a:pt x="11155" y="439"/>
                  </a:lnTo>
                  <a:lnTo>
                    <a:pt x="10961" y="268"/>
                  </a:lnTo>
                  <a:lnTo>
                    <a:pt x="10693" y="122"/>
                  </a:lnTo>
                  <a:lnTo>
                    <a:pt x="10425" y="49"/>
                  </a:lnTo>
                  <a:lnTo>
                    <a:pt x="10279" y="25"/>
                  </a:lnTo>
                  <a:lnTo>
                    <a:pt x="10133" y="1"/>
                  </a:lnTo>
                  <a:lnTo>
                    <a:pt x="7015" y="1"/>
                  </a:lnTo>
                  <a:lnTo>
                    <a:pt x="7015" y="1"/>
                  </a:lnTo>
                  <a:lnTo>
                    <a:pt x="6869" y="25"/>
                  </a:lnTo>
                  <a:lnTo>
                    <a:pt x="6723" y="49"/>
                  </a:lnTo>
                  <a:lnTo>
                    <a:pt x="6455" y="122"/>
                  </a:lnTo>
                  <a:lnTo>
                    <a:pt x="6187" y="268"/>
                  </a:lnTo>
                  <a:lnTo>
                    <a:pt x="5992" y="439"/>
                  </a:lnTo>
                  <a:lnTo>
                    <a:pt x="5797" y="658"/>
                  </a:lnTo>
                  <a:lnTo>
                    <a:pt x="5676" y="902"/>
                  </a:lnTo>
                  <a:lnTo>
                    <a:pt x="5578" y="1170"/>
                  </a:lnTo>
                  <a:lnTo>
                    <a:pt x="5554" y="1316"/>
                  </a:lnTo>
                  <a:lnTo>
                    <a:pt x="5554" y="1462"/>
                  </a:lnTo>
                  <a:lnTo>
                    <a:pt x="5554" y="1876"/>
                  </a:lnTo>
                  <a:lnTo>
                    <a:pt x="488" y="1876"/>
                  </a:lnTo>
                  <a:lnTo>
                    <a:pt x="488" y="1876"/>
                  </a:lnTo>
                  <a:lnTo>
                    <a:pt x="391" y="1876"/>
                  </a:lnTo>
                  <a:lnTo>
                    <a:pt x="293" y="1900"/>
                  </a:lnTo>
                  <a:lnTo>
                    <a:pt x="220" y="1949"/>
                  </a:lnTo>
                  <a:lnTo>
                    <a:pt x="147" y="2022"/>
                  </a:lnTo>
                  <a:lnTo>
                    <a:pt x="74" y="2071"/>
                  </a:lnTo>
                  <a:lnTo>
                    <a:pt x="50" y="2168"/>
                  </a:lnTo>
                  <a:lnTo>
                    <a:pt x="1" y="2266"/>
                  </a:lnTo>
                  <a:lnTo>
                    <a:pt x="1" y="2363"/>
                  </a:lnTo>
                  <a:lnTo>
                    <a:pt x="1" y="5773"/>
                  </a:lnTo>
                  <a:lnTo>
                    <a:pt x="1" y="5773"/>
                  </a:lnTo>
                  <a:lnTo>
                    <a:pt x="25" y="5967"/>
                  </a:lnTo>
                  <a:lnTo>
                    <a:pt x="74" y="6138"/>
                  </a:lnTo>
                  <a:lnTo>
                    <a:pt x="171" y="6308"/>
                  </a:lnTo>
                  <a:lnTo>
                    <a:pt x="293" y="6455"/>
                  </a:lnTo>
                  <a:lnTo>
                    <a:pt x="439" y="6576"/>
                  </a:lnTo>
                  <a:lnTo>
                    <a:pt x="585" y="6674"/>
                  </a:lnTo>
                  <a:lnTo>
                    <a:pt x="780" y="6722"/>
                  </a:lnTo>
                  <a:lnTo>
                    <a:pt x="975" y="6747"/>
                  </a:lnTo>
                  <a:lnTo>
                    <a:pt x="7721" y="6747"/>
                  </a:lnTo>
                  <a:lnTo>
                    <a:pt x="7721" y="6138"/>
                  </a:lnTo>
                  <a:lnTo>
                    <a:pt x="7721" y="6138"/>
                  </a:lnTo>
                  <a:lnTo>
                    <a:pt x="7746" y="6041"/>
                  </a:lnTo>
                  <a:lnTo>
                    <a:pt x="7770" y="5967"/>
                  </a:lnTo>
                  <a:lnTo>
                    <a:pt x="7819" y="5870"/>
                  </a:lnTo>
                  <a:lnTo>
                    <a:pt x="7868" y="5797"/>
                  </a:lnTo>
                  <a:lnTo>
                    <a:pt x="7941" y="5748"/>
                  </a:lnTo>
                  <a:lnTo>
                    <a:pt x="8038" y="5700"/>
                  </a:lnTo>
                  <a:lnTo>
                    <a:pt x="8111" y="5675"/>
                  </a:lnTo>
                  <a:lnTo>
                    <a:pt x="8209" y="5651"/>
                  </a:lnTo>
                  <a:lnTo>
                    <a:pt x="8939" y="5651"/>
                  </a:lnTo>
                  <a:lnTo>
                    <a:pt x="8939" y="5651"/>
                  </a:lnTo>
                  <a:lnTo>
                    <a:pt x="9037" y="5675"/>
                  </a:lnTo>
                  <a:lnTo>
                    <a:pt x="9110" y="5700"/>
                  </a:lnTo>
                  <a:lnTo>
                    <a:pt x="9207" y="5748"/>
                  </a:lnTo>
                  <a:lnTo>
                    <a:pt x="9280" y="5797"/>
                  </a:lnTo>
                  <a:lnTo>
                    <a:pt x="9329" y="5870"/>
                  </a:lnTo>
                  <a:lnTo>
                    <a:pt x="9378" y="5967"/>
                  </a:lnTo>
                  <a:lnTo>
                    <a:pt x="9402" y="6041"/>
                  </a:lnTo>
                  <a:lnTo>
                    <a:pt x="9426" y="6138"/>
                  </a:lnTo>
                  <a:lnTo>
                    <a:pt x="9426" y="6747"/>
                  </a:lnTo>
                  <a:lnTo>
                    <a:pt x="16173" y="6747"/>
                  </a:lnTo>
                  <a:lnTo>
                    <a:pt x="16173" y="6747"/>
                  </a:lnTo>
                  <a:lnTo>
                    <a:pt x="16367" y="6722"/>
                  </a:lnTo>
                  <a:lnTo>
                    <a:pt x="16562" y="6674"/>
                  </a:lnTo>
                  <a:lnTo>
                    <a:pt x="16708" y="6576"/>
                  </a:lnTo>
                  <a:lnTo>
                    <a:pt x="16855" y="6455"/>
                  </a:lnTo>
                  <a:lnTo>
                    <a:pt x="16976" y="6308"/>
                  </a:lnTo>
                  <a:lnTo>
                    <a:pt x="17074" y="6138"/>
                  </a:lnTo>
                  <a:lnTo>
                    <a:pt x="17122" y="5967"/>
                  </a:lnTo>
                  <a:lnTo>
                    <a:pt x="17147" y="5773"/>
                  </a:lnTo>
                  <a:lnTo>
                    <a:pt x="17147" y="2363"/>
                  </a:lnTo>
                  <a:lnTo>
                    <a:pt x="17147" y="2363"/>
                  </a:lnTo>
                  <a:lnTo>
                    <a:pt x="17147" y="2266"/>
                  </a:lnTo>
                  <a:lnTo>
                    <a:pt x="17098" y="2168"/>
                  </a:lnTo>
                  <a:lnTo>
                    <a:pt x="17074" y="2071"/>
                  </a:lnTo>
                  <a:lnTo>
                    <a:pt x="17001" y="2022"/>
                  </a:lnTo>
                  <a:lnTo>
                    <a:pt x="16928" y="1949"/>
                  </a:lnTo>
                  <a:lnTo>
                    <a:pt x="16855" y="1900"/>
                  </a:lnTo>
                  <a:lnTo>
                    <a:pt x="16757" y="1876"/>
                  </a:lnTo>
                  <a:lnTo>
                    <a:pt x="16660" y="1876"/>
                  </a:lnTo>
                  <a:lnTo>
                    <a:pt x="16660" y="1876"/>
                  </a:lnTo>
                  <a:close/>
                  <a:moveTo>
                    <a:pt x="10620" y="1876"/>
                  </a:moveTo>
                  <a:lnTo>
                    <a:pt x="6528" y="1876"/>
                  </a:lnTo>
                  <a:lnTo>
                    <a:pt x="6528" y="1462"/>
                  </a:lnTo>
                  <a:lnTo>
                    <a:pt x="6528" y="1462"/>
                  </a:lnTo>
                  <a:lnTo>
                    <a:pt x="6528" y="1364"/>
                  </a:lnTo>
                  <a:lnTo>
                    <a:pt x="6577" y="1291"/>
                  </a:lnTo>
                  <a:lnTo>
                    <a:pt x="6601" y="1194"/>
                  </a:lnTo>
                  <a:lnTo>
                    <a:pt x="6674" y="1121"/>
                  </a:lnTo>
                  <a:lnTo>
                    <a:pt x="6747" y="1072"/>
                  </a:lnTo>
                  <a:lnTo>
                    <a:pt x="6820" y="1023"/>
                  </a:lnTo>
                  <a:lnTo>
                    <a:pt x="6918" y="999"/>
                  </a:lnTo>
                  <a:lnTo>
                    <a:pt x="7015" y="975"/>
                  </a:lnTo>
                  <a:lnTo>
                    <a:pt x="10133" y="975"/>
                  </a:lnTo>
                  <a:lnTo>
                    <a:pt x="10133" y="975"/>
                  </a:lnTo>
                  <a:lnTo>
                    <a:pt x="10230" y="999"/>
                  </a:lnTo>
                  <a:lnTo>
                    <a:pt x="10327" y="1023"/>
                  </a:lnTo>
                  <a:lnTo>
                    <a:pt x="10400" y="1072"/>
                  </a:lnTo>
                  <a:lnTo>
                    <a:pt x="10474" y="1121"/>
                  </a:lnTo>
                  <a:lnTo>
                    <a:pt x="10547" y="1194"/>
                  </a:lnTo>
                  <a:lnTo>
                    <a:pt x="10571" y="1291"/>
                  </a:lnTo>
                  <a:lnTo>
                    <a:pt x="10620" y="1364"/>
                  </a:lnTo>
                  <a:lnTo>
                    <a:pt x="10620" y="1462"/>
                  </a:lnTo>
                  <a:lnTo>
                    <a:pt x="10620" y="1876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77;p12"/>
            <p:cNvSpPr/>
            <p:nvPr/>
          </p:nvSpPr>
          <p:spPr>
            <a:xfrm>
              <a:off x="2792550" y="3862125"/>
              <a:ext cx="42650" cy="23775"/>
            </a:xfrm>
            <a:custGeom>
              <a:avLst/>
              <a:gdLst/>
              <a:ahLst/>
              <a:cxnLst/>
              <a:rect l="l" t="t" r="r" b="b"/>
              <a:pathLst>
                <a:path w="1706" h="951" fill="none" extrusionOk="0">
                  <a:moveTo>
                    <a:pt x="1705" y="1"/>
                  </a:moveTo>
                  <a:lnTo>
                    <a:pt x="1705" y="463"/>
                  </a:lnTo>
                  <a:lnTo>
                    <a:pt x="1705" y="463"/>
                  </a:lnTo>
                  <a:lnTo>
                    <a:pt x="1681" y="561"/>
                  </a:lnTo>
                  <a:lnTo>
                    <a:pt x="1657" y="658"/>
                  </a:lnTo>
                  <a:lnTo>
                    <a:pt x="1608" y="756"/>
                  </a:lnTo>
                  <a:lnTo>
                    <a:pt x="1559" y="804"/>
                  </a:lnTo>
                  <a:lnTo>
                    <a:pt x="1486" y="877"/>
                  </a:lnTo>
                  <a:lnTo>
                    <a:pt x="1389" y="926"/>
                  </a:lnTo>
                  <a:lnTo>
                    <a:pt x="1316" y="951"/>
                  </a:lnTo>
                  <a:lnTo>
                    <a:pt x="1218" y="951"/>
                  </a:lnTo>
                  <a:lnTo>
                    <a:pt x="488" y="951"/>
                  </a:lnTo>
                  <a:lnTo>
                    <a:pt x="488" y="951"/>
                  </a:lnTo>
                  <a:lnTo>
                    <a:pt x="390" y="951"/>
                  </a:lnTo>
                  <a:lnTo>
                    <a:pt x="317" y="926"/>
                  </a:lnTo>
                  <a:lnTo>
                    <a:pt x="220" y="877"/>
                  </a:lnTo>
                  <a:lnTo>
                    <a:pt x="147" y="804"/>
                  </a:lnTo>
                  <a:lnTo>
                    <a:pt x="98" y="756"/>
                  </a:lnTo>
                  <a:lnTo>
                    <a:pt x="49" y="658"/>
                  </a:lnTo>
                  <a:lnTo>
                    <a:pt x="25" y="561"/>
                  </a:lnTo>
                  <a:lnTo>
                    <a:pt x="0" y="463"/>
                  </a:ln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78;p12"/>
            <p:cNvSpPr/>
            <p:nvPr/>
          </p:nvSpPr>
          <p:spPr>
            <a:xfrm>
              <a:off x="2599525" y="3852375"/>
              <a:ext cx="428675" cy="188175"/>
            </a:xfrm>
            <a:custGeom>
              <a:avLst/>
              <a:gdLst/>
              <a:ahLst/>
              <a:cxnLst/>
              <a:rect l="l" t="t" r="r" b="b"/>
              <a:pathLst>
                <a:path w="17147" h="7527" fill="none" extrusionOk="0">
                  <a:moveTo>
                    <a:pt x="1" y="1"/>
                  </a:moveTo>
                  <a:lnTo>
                    <a:pt x="1" y="7040"/>
                  </a:lnTo>
                  <a:lnTo>
                    <a:pt x="1" y="7040"/>
                  </a:lnTo>
                  <a:lnTo>
                    <a:pt x="1" y="7137"/>
                  </a:lnTo>
                  <a:lnTo>
                    <a:pt x="50" y="7210"/>
                  </a:lnTo>
                  <a:lnTo>
                    <a:pt x="74" y="7307"/>
                  </a:lnTo>
                  <a:lnTo>
                    <a:pt x="147" y="7381"/>
                  </a:lnTo>
                  <a:lnTo>
                    <a:pt x="220" y="7429"/>
                  </a:lnTo>
                  <a:lnTo>
                    <a:pt x="293" y="7478"/>
                  </a:lnTo>
                  <a:lnTo>
                    <a:pt x="391" y="7502"/>
                  </a:lnTo>
                  <a:lnTo>
                    <a:pt x="488" y="7527"/>
                  </a:lnTo>
                  <a:lnTo>
                    <a:pt x="16660" y="7527"/>
                  </a:lnTo>
                  <a:lnTo>
                    <a:pt x="16660" y="7527"/>
                  </a:lnTo>
                  <a:lnTo>
                    <a:pt x="16757" y="7502"/>
                  </a:lnTo>
                  <a:lnTo>
                    <a:pt x="16855" y="7478"/>
                  </a:lnTo>
                  <a:lnTo>
                    <a:pt x="16928" y="7429"/>
                  </a:lnTo>
                  <a:lnTo>
                    <a:pt x="17001" y="7381"/>
                  </a:lnTo>
                  <a:lnTo>
                    <a:pt x="17074" y="7307"/>
                  </a:lnTo>
                  <a:lnTo>
                    <a:pt x="17098" y="7210"/>
                  </a:lnTo>
                  <a:lnTo>
                    <a:pt x="17147" y="7137"/>
                  </a:lnTo>
                  <a:lnTo>
                    <a:pt x="17147" y="7040"/>
                  </a:lnTo>
                  <a:lnTo>
                    <a:pt x="17147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604903"/>
            <a:ext cx="3816424" cy="13608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486DB">
            <a:alpha val="70000"/>
          </a:srgbClr>
        </a:solidFill>
        <a:effectLst/>
      </p:bgPr>
    </p:bg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7"/>
          <p:cNvSpPr txBox="1">
            <a:spLocks noGrp="1"/>
          </p:cNvSpPr>
          <p:nvPr>
            <p:ph type="sldNum" idx="12"/>
          </p:nvPr>
        </p:nvSpPr>
        <p:spPr>
          <a:xfrm>
            <a:off x="457200" y="5585576"/>
            <a:ext cx="548700" cy="72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grpSp>
        <p:nvGrpSpPr>
          <p:cNvPr id="14" name="Google Shape;88;p13"/>
          <p:cNvGrpSpPr/>
          <p:nvPr/>
        </p:nvGrpSpPr>
        <p:grpSpPr>
          <a:xfrm>
            <a:off x="582377" y="903857"/>
            <a:ext cx="298946" cy="364550"/>
            <a:chOff x="596350" y="929175"/>
            <a:chExt cx="407950" cy="497475"/>
          </a:xfrm>
        </p:grpSpPr>
        <p:sp>
          <p:nvSpPr>
            <p:cNvPr id="15" name="Google Shape;89;p13"/>
            <p:cNvSpPr/>
            <p:nvPr/>
          </p:nvSpPr>
          <p:spPr>
            <a:xfrm>
              <a:off x="596350" y="953550"/>
              <a:ext cx="387250" cy="473100"/>
            </a:xfrm>
            <a:custGeom>
              <a:avLst/>
              <a:gdLst/>
              <a:ahLst/>
              <a:cxnLst/>
              <a:rect l="l" t="t" r="r" b="b"/>
              <a:pathLst>
                <a:path w="15490" h="18924" fill="none" extrusionOk="0">
                  <a:moveTo>
                    <a:pt x="15490" y="17828"/>
                  </a:moveTo>
                  <a:lnTo>
                    <a:pt x="15490" y="17828"/>
                  </a:lnTo>
                  <a:lnTo>
                    <a:pt x="15466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8" y="18534"/>
                  </a:lnTo>
                  <a:lnTo>
                    <a:pt x="15052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3" y="18900"/>
                  </a:lnTo>
                  <a:lnTo>
                    <a:pt x="682" y="18802"/>
                  </a:lnTo>
                  <a:lnTo>
                    <a:pt x="512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8" y="18169"/>
                  </a:lnTo>
                  <a:lnTo>
                    <a:pt x="25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5" y="706"/>
                  </a:lnTo>
                  <a:lnTo>
                    <a:pt x="98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90;p13"/>
            <p:cNvSpPr/>
            <p:nvPr/>
          </p:nvSpPr>
          <p:spPr>
            <a:xfrm>
              <a:off x="626775" y="9291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7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2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91;p13"/>
            <p:cNvSpPr/>
            <p:nvPr/>
          </p:nvSpPr>
          <p:spPr>
            <a:xfrm>
              <a:off x="688900" y="12561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92;p13"/>
            <p:cNvSpPr/>
            <p:nvPr/>
          </p:nvSpPr>
          <p:spPr>
            <a:xfrm>
              <a:off x="688900" y="1201350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93;p13"/>
            <p:cNvSpPr/>
            <p:nvPr/>
          </p:nvSpPr>
          <p:spPr>
            <a:xfrm>
              <a:off x="688900" y="1145950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94;p13"/>
            <p:cNvSpPr/>
            <p:nvPr/>
          </p:nvSpPr>
          <p:spPr>
            <a:xfrm>
              <a:off x="688900" y="10905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95;p13"/>
            <p:cNvSpPr/>
            <p:nvPr/>
          </p:nvSpPr>
          <p:spPr>
            <a:xfrm>
              <a:off x="920250" y="929175"/>
              <a:ext cx="84050" cy="84050"/>
            </a:xfrm>
            <a:custGeom>
              <a:avLst/>
              <a:gdLst/>
              <a:ahLst/>
              <a:cxnLst/>
              <a:rect l="l" t="t" r="r" b="b"/>
              <a:pathLst>
                <a:path w="3362" h="3362" fill="none" extrusionOk="0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" name="Google Shape;74;p12"/>
          <p:cNvSpPr txBox="1">
            <a:spLocks/>
          </p:cNvSpPr>
          <p:nvPr/>
        </p:nvSpPr>
        <p:spPr>
          <a:xfrm>
            <a:off x="1168232" y="567418"/>
            <a:ext cx="7364208" cy="576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"/>
              <a:buNone/>
              <a:defRPr sz="18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"/>
              <a:buNone/>
              <a:defRPr sz="18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"/>
              <a:buNone/>
              <a:defRPr sz="18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"/>
              <a:buNone/>
              <a:defRPr sz="18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"/>
              <a:buNone/>
              <a:defRPr sz="18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"/>
              <a:buNone/>
              <a:defRPr sz="18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"/>
              <a:buNone/>
              <a:defRPr sz="18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"/>
              <a:buNone/>
              <a:defRPr sz="18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"/>
              <a:buNone/>
              <a:defRPr sz="18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uk-UA" altLang="ru-RU" sz="2800" dirty="0"/>
              <a:t>Ревізія довіреностей, заповітів, паспортів</a:t>
            </a:r>
            <a:endParaRPr lang="ru-RU" sz="2600" dirty="0">
              <a:solidFill>
                <a:srgbClr val="253976"/>
              </a:solidFill>
            </a:endParaRPr>
          </a:p>
        </p:txBody>
      </p:sp>
      <p:sp>
        <p:nvSpPr>
          <p:cNvPr id="26" name="Google Shape;179;p19"/>
          <p:cNvSpPr txBox="1">
            <a:spLocks noGrp="1"/>
          </p:cNvSpPr>
          <p:nvPr>
            <p:ph type="body" idx="1"/>
          </p:nvPr>
        </p:nvSpPr>
        <p:spPr>
          <a:xfrm>
            <a:off x="562502" y="2132856"/>
            <a:ext cx="7955371" cy="417646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uk-UA" altLang="ru-RU" sz="2000" b="1" dirty="0" smtClean="0">
                <a:solidFill>
                  <a:srgbClr val="253976"/>
                </a:solidFill>
              </a:rPr>
              <a:t>ДОВІРЕНОСТЕЙ  </a:t>
            </a:r>
            <a:r>
              <a:rPr lang="uk-UA" altLang="ru-RU" sz="2000" b="1" dirty="0">
                <a:solidFill>
                  <a:srgbClr val="253976"/>
                </a:solidFill>
              </a:rPr>
              <a:t>(недійсні видані в період дії мораторію, </a:t>
            </a:r>
            <a:r>
              <a:rPr lang="en-US" altLang="ru-RU" sz="2000" b="1" dirty="0" smtClean="0">
                <a:solidFill>
                  <a:srgbClr val="253976"/>
                </a:solidFill>
              </a:rPr>
              <a:t/>
            </a:r>
            <a:br>
              <a:rPr lang="en-US" altLang="ru-RU" sz="2000" b="1" dirty="0" smtClean="0">
                <a:solidFill>
                  <a:srgbClr val="253976"/>
                </a:solidFill>
              </a:rPr>
            </a:br>
            <a:r>
              <a:rPr lang="uk-UA" altLang="ru-RU" sz="2000" b="1" dirty="0" smtClean="0">
                <a:solidFill>
                  <a:srgbClr val="253976"/>
                </a:solidFill>
              </a:rPr>
              <a:t>в </a:t>
            </a:r>
            <a:r>
              <a:rPr lang="uk-UA" altLang="ru-RU" sz="2000" b="1" dirty="0">
                <a:solidFill>
                  <a:srgbClr val="253976"/>
                </a:solidFill>
              </a:rPr>
              <a:t>тому числі загальні)</a:t>
            </a:r>
          </a:p>
          <a:p>
            <a:pPr eaLnBrk="1" hangingPunct="1">
              <a:buFont typeface="Wingdings" pitchFamily="2" charset="2"/>
              <a:buNone/>
            </a:pPr>
            <a:r>
              <a:rPr lang="uk-UA" altLang="ru-RU" sz="2000" b="1" dirty="0" smtClean="0">
                <a:solidFill>
                  <a:srgbClr val="253976"/>
                </a:solidFill>
              </a:rPr>
              <a:t>ЗАПОВІТІВ </a:t>
            </a:r>
            <a:r>
              <a:rPr lang="uk-UA" altLang="ru-RU" sz="2000" b="1" dirty="0">
                <a:solidFill>
                  <a:srgbClr val="253976"/>
                </a:solidFill>
              </a:rPr>
              <a:t>(нові скасовують попередні);</a:t>
            </a:r>
            <a:endParaRPr lang="en-US" altLang="ru-RU" sz="2000" b="1" dirty="0">
              <a:solidFill>
                <a:srgbClr val="253976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uk-UA" altLang="ru-RU" sz="2000" b="1" dirty="0" smtClean="0">
                <a:solidFill>
                  <a:srgbClr val="253976"/>
                </a:solidFill>
              </a:rPr>
              <a:t>ПАСПОРТІВ </a:t>
            </a:r>
            <a:endParaRPr lang="uk-UA" altLang="ru-RU" sz="2000" b="1" dirty="0">
              <a:solidFill>
                <a:srgbClr val="253976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uk-UA" altLang="ru-RU" sz="2000" b="1" dirty="0">
                <a:solidFill>
                  <a:srgbClr val="253976"/>
                </a:solidFill>
              </a:rPr>
              <a:t>(паспорт не можна передавати іншій особі</a:t>
            </a:r>
          </a:p>
          <a:p>
            <a:pPr eaLnBrk="1" hangingPunct="1">
              <a:buFont typeface="Wingdings" pitchFamily="2" charset="2"/>
              <a:buNone/>
            </a:pPr>
            <a:r>
              <a:rPr lang="uk-UA" altLang="ru-RU" sz="2000" b="1" dirty="0">
                <a:solidFill>
                  <a:srgbClr val="253976"/>
                </a:solidFill>
              </a:rPr>
              <a:t>втрата паспорту – </a:t>
            </a:r>
            <a:r>
              <a:rPr lang="uk-UA" altLang="ru-RU" sz="2000" b="1" dirty="0">
                <a:solidFill>
                  <a:schemeClr val="bg1"/>
                </a:solidFill>
              </a:rPr>
              <a:t>заява в поліцію та ДМС)</a:t>
            </a:r>
            <a:endParaRPr lang="en-US" altLang="ru-RU" sz="2000" b="1" dirty="0">
              <a:solidFill>
                <a:schemeClr val="bg1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endParaRPr lang="uk-UA" altLang="ru-RU" sz="2000" b="1" dirty="0">
              <a:solidFill>
                <a:schemeClr val="bg1"/>
              </a:solidFill>
            </a:endParaRPr>
          </a:p>
          <a:p>
            <a:pPr algn="ctr" eaLnBrk="1" hangingPunct="1">
              <a:buFont typeface="Wingdings" pitchFamily="2" charset="2"/>
              <a:buNone/>
            </a:pPr>
            <a:r>
              <a:rPr lang="uk-UA" altLang="ru-RU" sz="2000" b="1" dirty="0">
                <a:solidFill>
                  <a:schemeClr val="bg1"/>
                </a:solidFill>
              </a:rPr>
              <a:t>ВИКРАДЕННЯ/ВТРАТА ДОКУМЕНТІВ </a:t>
            </a:r>
            <a:r>
              <a:rPr lang="en-US" altLang="ru-RU" sz="2000" b="1" dirty="0">
                <a:solidFill>
                  <a:schemeClr val="bg1"/>
                </a:solidFill>
              </a:rPr>
              <a:t>-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uk-UA" altLang="ru-RU" sz="2000" b="1" dirty="0">
                <a:solidFill>
                  <a:schemeClr val="bg1"/>
                </a:solidFill>
              </a:rPr>
              <a:t>ТЕРМІНОВО ДО ПОЛІЦІЇ/НОТАРІУСА!!!</a:t>
            </a: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9003" y="5733256"/>
            <a:ext cx="1753243" cy="625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551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486DB">
            <a:alpha val="70000"/>
          </a:srgbClr>
        </a:solidFill>
        <a:effectLst/>
      </p:bgPr>
    </p:bg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7"/>
          <p:cNvSpPr txBox="1">
            <a:spLocks noGrp="1"/>
          </p:cNvSpPr>
          <p:nvPr>
            <p:ph type="sldNum" idx="12"/>
          </p:nvPr>
        </p:nvSpPr>
        <p:spPr>
          <a:xfrm>
            <a:off x="457200" y="5585576"/>
            <a:ext cx="548700" cy="72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grpSp>
        <p:nvGrpSpPr>
          <p:cNvPr id="14" name="Google Shape;88;p13"/>
          <p:cNvGrpSpPr/>
          <p:nvPr/>
        </p:nvGrpSpPr>
        <p:grpSpPr>
          <a:xfrm>
            <a:off x="582377" y="903857"/>
            <a:ext cx="298946" cy="364550"/>
            <a:chOff x="596350" y="929175"/>
            <a:chExt cx="407950" cy="497475"/>
          </a:xfrm>
        </p:grpSpPr>
        <p:sp>
          <p:nvSpPr>
            <p:cNvPr id="15" name="Google Shape;89;p13"/>
            <p:cNvSpPr/>
            <p:nvPr/>
          </p:nvSpPr>
          <p:spPr>
            <a:xfrm>
              <a:off x="596350" y="953550"/>
              <a:ext cx="387250" cy="473100"/>
            </a:xfrm>
            <a:custGeom>
              <a:avLst/>
              <a:gdLst/>
              <a:ahLst/>
              <a:cxnLst/>
              <a:rect l="l" t="t" r="r" b="b"/>
              <a:pathLst>
                <a:path w="15490" h="18924" fill="none" extrusionOk="0">
                  <a:moveTo>
                    <a:pt x="15490" y="17828"/>
                  </a:moveTo>
                  <a:lnTo>
                    <a:pt x="15490" y="17828"/>
                  </a:lnTo>
                  <a:lnTo>
                    <a:pt x="15466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8" y="18534"/>
                  </a:lnTo>
                  <a:lnTo>
                    <a:pt x="15052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3" y="18900"/>
                  </a:lnTo>
                  <a:lnTo>
                    <a:pt x="682" y="18802"/>
                  </a:lnTo>
                  <a:lnTo>
                    <a:pt x="512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8" y="18169"/>
                  </a:lnTo>
                  <a:lnTo>
                    <a:pt x="25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5" y="706"/>
                  </a:lnTo>
                  <a:lnTo>
                    <a:pt x="98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90;p13"/>
            <p:cNvSpPr/>
            <p:nvPr/>
          </p:nvSpPr>
          <p:spPr>
            <a:xfrm>
              <a:off x="626775" y="9291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7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2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91;p13"/>
            <p:cNvSpPr/>
            <p:nvPr/>
          </p:nvSpPr>
          <p:spPr>
            <a:xfrm>
              <a:off x="688900" y="12561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92;p13"/>
            <p:cNvSpPr/>
            <p:nvPr/>
          </p:nvSpPr>
          <p:spPr>
            <a:xfrm>
              <a:off x="688900" y="1201350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93;p13"/>
            <p:cNvSpPr/>
            <p:nvPr/>
          </p:nvSpPr>
          <p:spPr>
            <a:xfrm>
              <a:off x="688900" y="1145950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94;p13"/>
            <p:cNvSpPr/>
            <p:nvPr/>
          </p:nvSpPr>
          <p:spPr>
            <a:xfrm>
              <a:off x="688900" y="10905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95;p13"/>
            <p:cNvSpPr/>
            <p:nvPr/>
          </p:nvSpPr>
          <p:spPr>
            <a:xfrm>
              <a:off x="920250" y="929175"/>
              <a:ext cx="84050" cy="84050"/>
            </a:xfrm>
            <a:custGeom>
              <a:avLst/>
              <a:gdLst/>
              <a:ahLst/>
              <a:cxnLst/>
              <a:rect l="l" t="t" r="r" b="b"/>
              <a:pathLst>
                <a:path w="3362" h="3362" fill="none" extrusionOk="0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" name="Google Shape;74;p12"/>
          <p:cNvSpPr txBox="1">
            <a:spLocks/>
          </p:cNvSpPr>
          <p:nvPr/>
        </p:nvSpPr>
        <p:spPr>
          <a:xfrm>
            <a:off x="1168232" y="856350"/>
            <a:ext cx="7364208" cy="576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"/>
              <a:buNone/>
              <a:defRPr sz="18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"/>
              <a:buNone/>
              <a:defRPr sz="18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"/>
              <a:buNone/>
              <a:defRPr sz="18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"/>
              <a:buNone/>
              <a:defRPr sz="18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"/>
              <a:buNone/>
              <a:defRPr sz="18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"/>
              <a:buNone/>
              <a:defRPr sz="18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"/>
              <a:buNone/>
              <a:defRPr sz="18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"/>
              <a:buNone/>
              <a:defRPr sz="18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"/>
              <a:buNone/>
              <a:defRPr sz="18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uk-UA" sz="2800" dirty="0"/>
              <a:t>Ревізія договорів користування</a:t>
            </a:r>
            <a:endParaRPr lang="ru-RU" sz="2600" dirty="0">
              <a:solidFill>
                <a:srgbClr val="253976"/>
              </a:solidFill>
            </a:endParaRPr>
          </a:p>
        </p:txBody>
      </p:sp>
      <p:sp>
        <p:nvSpPr>
          <p:cNvPr id="26" name="Google Shape;179;p19"/>
          <p:cNvSpPr txBox="1">
            <a:spLocks noGrp="1"/>
          </p:cNvSpPr>
          <p:nvPr>
            <p:ph type="body" idx="1"/>
          </p:nvPr>
        </p:nvSpPr>
        <p:spPr>
          <a:xfrm>
            <a:off x="577069" y="1586266"/>
            <a:ext cx="7955371" cy="417646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74320" indent="-274320">
              <a:buClr>
                <a:schemeClr val="bg1"/>
              </a:buClr>
              <a:buNone/>
              <a:defRPr/>
            </a:pPr>
            <a:r>
              <a:rPr lang="en-US" sz="1400" b="1" dirty="0">
                <a:solidFill>
                  <a:srgbClr val="253976"/>
                </a:solidFill>
              </a:rPr>
              <a:t> </a:t>
            </a:r>
            <a:r>
              <a:rPr lang="uk-UA" sz="1400" b="1" dirty="0">
                <a:solidFill>
                  <a:srgbClr val="253976"/>
                </a:solidFill>
              </a:rPr>
              <a:t>ДОГОВІР ОРЕНДИ  - ВХІД ДЛЯ РЕЙДЕРА</a:t>
            </a:r>
          </a:p>
          <a:p>
            <a:pPr marL="274320" indent="-274320">
              <a:buClr>
                <a:schemeClr val="bg1"/>
              </a:buClr>
              <a:buFont typeface="Wingdings 2"/>
              <a:buChar char=""/>
              <a:defRPr/>
            </a:pPr>
            <a:r>
              <a:rPr lang="uk-UA" sz="1400" b="1" dirty="0">
                <a:solidFill>
                  <a:srgbClr val="253976"/>
                </a:solidFill>
              </a:rPr>
              <a:t>1. Наявність оригіналу (укладається не менше як у 2 примірниках)</a:t>
            </a:r>
          </a:p>
          <a:p>
            <a:pPr marL="274320" indent="-274320">
              <a:buClr>
                <a:schemeClr val="bg1"/>
              </a:buClr>
              <a:buFont typeface="Wingdings 2"/>
              <a:buChar char=""/>
              <a:defRPr/>
            </a:pPr>
            <a:r>
              <a:rPr lang="uk-UA" sz="1400" b="1" dirty="0">
                <a:solidFill>
                  <a:srgbClr val="253976"/>
                </a:solidFill>
              </a:rPr>
              <a:t>2. Наявність документального підтвердження державної реєстрації договору/права</a:t>
            </a:r>
          </a:p>
          <a:p>
            <a:pPr marL="274320" indent="-274320">
              <a:buClr>
                <a:schemeClr val="bg1"/>
              </a:buClr>
              <a:buFont typeface="Wingdings 2"/>
              <a:buChar char=""/>
              <a:defRPr/>
            </a:pPr>
            <a:r>
              <a:rPr lang="uk-UA" sz="1400" b="1" dirty="0">
                <a:solidFill>
                  <a:srgbClr val="253976"/>
                </a:solidFill>
              </a:rPr>
              <a:t>3. Зміст </a:t>
            </a:r>
            <a:r>
              <a:rPr lang="uk-UA" sz="1400" b="1" dirty="0">
                <a:solidFill>
                  <a:schemeClr val="bg1"/>
                </a:solidFill>
              </a:rPr>
              <a:t>(УВАГА НА УМОВИ, СТРОКИ, ЧИННІСТЬ)</a:t>
            </a:r>
          </a:p>
          <a:p>
            <a:pPr marL="274320" indent="-274320">
              <a:buClr>
                <a:schemeClr val="bg1"/>
              </a:buClr>
              <a:buNone/>
              <a:defRPr/>
            </a:pPr>
            <a:r>
              <a:rPr lang="uk-UA" sz="1400" b="1" dirty="0">
                <a:solidFill>
                  <a:srgbClr val="253976"/>
                </a:solidFill>
              </a:rPr>
              <a:t>- строк</a:t>
            </a:r>
          </a:p>
          <a:p>
            <a:pPr marL="274320" indent="-274320">
              <a:buClr>
                <a:schemeClr val="bg1"/>
              </a:buClr>
              <a:buNone/>
              <a:defRPr/>
            </a:pPr>
            <a:r>
              <a:rPr lang="uk-UA" sz="1400" b="1" dirty="0">
                <a:solidFill>
                  <a:srgbClr val="253976"/>
                </a:solidFill>
              </a:rPr>
              <a:t>- продовження, право на поновлення </a:t>
            </a:r>
          </a:p>
          <a:p>
            <a:pPr marL="274320" indent="-274320">
              <a:buClr>
                <a:schemeClr val="bg1"/>
              </a:buClr>
              <a:buNone/>
              <a:defRPr/>
            </a:pPr>
            <a:r>
              <a:rPr lang="uk-UA" sz="1400" b="1" dirty="0">
                <a:solidFill>
                  <a:srgbClr val="253976"/>
                </a:solidFill>
              </a:rPr>
              <a:t>- право передати в суборенду</a:t>
            </a:r>
          </a:p>
          <a:p>
            <a:pPr marL="274320" indent="-274320">
              <a:buClr>
                <a:schemeClr val="bg1"/>
              </a:buClr>
              <a:buNone/>
              <a:defRPr/>
            </a:pPr>
            <a:r>
              <a:rPr lang="uk-UA" sz="1400" b="1" dirty="0">
                <a:solidFill>
                  <a:srgbClr val="253976"/>
                </a:solidFill>
              </a:rPr>
              <a:t>- право на переважну купівлю у разі продажу</a:t>
            </a:r>
          </a:p>
          <a:p>
            <a:pPr marL="274320" indent="-274320">
              <a:buClr>
                <a:schemeClr val="bg1"/>
              </a:buClr>
              <a:buNone/>
              <a:defRPr/>
            </a:pPr>
            <a:r>
              <a:rPr lang="uk-UA" sz="1400" b="1" dirty="0">
                <a:solidFill>
                  <a:srgbClr val="253976"/>
                </a:solidFill>
              </a:rPr>
              <a:t>- право на забудову</a:t>
            </a:r>
          </a:p>
          <a:p>
            <a:pPr marL="274320" indent="-274320">
              <a:buClr>
                <a:schemeClr val="bg1"/>
              </a:buClr>
              <a:buNone/>
              <a:defRPr/>
            </a:pPr>
            <a:r>
              <a:rPr lang="uk-UA" sz="1400" b="1" dirty="0">
                <a:solidFill>
                  <a:srgbClr val="253976"/>
                </a:solidFill>
              </a:rPr>
              <a:t>- право на поліпшення та їх відшкодування</a:t>
            </a:r>
          </a:p>
          <a:p>
            <a:pPr marL="274320" indent="-274320">
              <a:buClr>
                <a:schemeClr val="bg1"/>
              </a:buClr>
              <a:buNone/>
              <a:defRPr/>
            </a:pPr>
            <a:r>
              <a:rPr lang="uk-UA" sz="1400" b="1" dirty="0">
                <a:solidFill>
                  <a:srgbClr val="253976"/>
                </a:solidFill>
              </a:rPr>
              <a:t>- умови сівозміни</a:t>
            </a:r>
          </a:p>
          <a:p>
            <a:pPr marL="274320" indent="-274320">
              <a:buClr>
                <a:schemeClr val="bg1"/>
              </a:buClr>
              <a:buNone/>
              <a:defRPr/>
            </a:pPr>
            <a:r>
              <a:rPr lang="uk-UA" sz="1400" b="1" dirty="0">
                <a:solidFill>
                  <a:srgbClr val="253976"/>
                </a:solidFill>
              </a:rPr>
              <a:t>- умови  та спосіб припинення/розірвання  </a:t>
            </a:r>
          </a:p>
          <a:p>
            <a:pPr marL="274320" indent="-274320">
              <a:buClr>
                <a:schemeClr val="bg1"/>
              </a:buClr>
              <a:buNone/>
              <a:defRPr/>
            </a:pPr>
            <a:r>
              <a:rPr lang="uk-UA" sz="1400" b="1" dirty="0">
                <a:solidFill>
                  <a:srgbClr val="253976"/>
                </a:solidFill>
              </a:rPr>
              <a:t>- розмір та спосіб виплати орендної плати, докази </a:t>
            </a:r>
          </a:p>
          <a:p>
            <a:pPr marL="274320" indent="-274320">
              <a:buClr>
                <a:schemeClr val="bg1"/>
              </a:buClr>
              <a:buNone/>
              <a:defRPr/>
            </a:pPr>
            <a:r>
              <a:rPr lang="en-US" sz="1400" b="1" dirty="0">
                <a:solidFill>
                  <a:srgbClr val="253976"/>
                </a:solidFill>
              </a:rPr>
              <a:t>- </a:t>
            </a:r>
            <a:r>
              <a:rPr lang="uk-UA" sz="1400" b="1" dirty="0">
                <a:solidFill>
                  <a:srgbClr val="253976"/>
                </a:solidFill>
              </a:rPr>
              <a:t>законні та незаконні санкції та штрафи</a:t>
            </a:r>
            <a:endParaRPr lang="en-US" sz="1400" b="1" dirty="0">
              <a:solidFill>
                <a:srgbClr val="253976"/>
              </a:solidFill>
            </a:endParaRPr>
          </a:p>
          <a:p>
            <a:pPr marL="274320" indent="-274320">
              <a:buClr>
                <a:schemeClr val="bg1"/>
              </a:buClr>
              <a:buNone/>
              <a:defRPr/>
            </a:pPr>
            <a:r>
              <a:rPr lang="en-US" sz="1400" b="1" dirty="0">
                <a:solidFill>
                  <a:srgbClr val="253976"/>
                </a:solidFill>
              </a:rPr>
              <a:t>-</a:t>
            </a:r>
            <a:r>
              <a:rPr lang="uk-UA" sz="1400" b="1" dirty="0">
                <a:solidFill>
                  <a:srgbClr val="253976"/>
                </a:solidFill>
              </a:rPr>
              <a:t> власноручне підписання (усунення підробки підписів та документів)</a:t>
            </a:r>
            <a:endParaRPr lang="en-US" sz="1400" b="1" dirty="0">
              <a:solidFill>
                <a:srgbClr val="253976"/>
              </a:solidFill>
            </a:endParaRPr>
          </a:p>
          <a:p>
            <a:pPr marL="274320" indent="-274320">
              <a:buClr>
                <a:schemeClr val="bg1"/>
              </a:buClr>
              <a:buFontTx/>
              <a:buChar char="-"/>
              <a:defRPr/>
            </a:pPr>
            <a:endParaRPr lang="uk-UA" sz="1400" dirty="0">
              <a:solidFill>
                <a:srgbClr val="253976"/>
              </a:solidFill>
            </a:endParaRPr>
          </a:p>
          <a:p>
            <a:pPr marL="274320" indent="-274320">
              <a:buClr>
                <a:schemeClr val="bg1"/>
              </a:buClr>
              <a:buNone/>
              <a:defRPr/>
            </a:pPr>
            <a:endParaRPr lang="uk-UA" sz="1400" dirty="0">
              <a:solidFill>
                <a:srgbClr val="253976"/>
              </a:solidFill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9003" y="5733256"/>
            <a:ext cx="1753243" cy="625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723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486DB">
            <a:alpha val="70000"/>
          </a:srgbClr>
        </a:solidFill>
        <a:effectLst/>
      </p:bgPr>
    </p:bg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7"/>
          <p:cNvSpPr txBox="1">
            <a:spLocks noGrp="1"/>
          </p:cNvSpPr>
          <p:nvPr>
            <p:ph type="sldNum" idx="12"/>
          </p:nvPr>
        </p:nvSpPr>
        <p:spPr>
          <a:xfrm>
            <a:off x="457200" y="5585576"/>
            <a:ext cx="548700" cy="72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grpSp>
        <p:nvGrpSpPr>
          <p:cNvPr id="14" name="Google Shape;88;p13"/>
          <p:cNvGrpSpPr/>
          <p:nvPr/>
        </p:nvGrpSpPr>
        <p:grpSpPr>
          <a:xfrm>
            <a:off x="582377" y="903857"/>
            <a:ext cx="298946" cy="364550"/>
            <a:chOff x="596350" y="929175"/>
            <a:chExt cx="407950" cy="497475"/>
          </a:xfrm>
        </p:grpSpPr>
        <p:sp>
          <p:nvSpPr>
            <p:cNvPr id="15" name="Google Shape;89;p13"/>
            <p:cNvSpPr/>
            <p:nvPr/>
          </p:nvSpPr>
          <p:spPr>
            <a:xfrm>
              <a:off x="596350" y="953550"/>
              <a:ext cx="387250" cy="473100"/>
            </a:xfrm>
            <a:custGeom>
              <a:avLst/>
              <a:gdLst/>
              <a:ahLst/>
              <a:cxnLst/>
              <a:rect l="l" t="t" r="r" b="b"/>
              <a:pathLst>
                <a:path w="15490" h="18924" fill="none" extrusionOk="0">
                  <a:moveTo>
                    <a:pt x="15490" y="17828"/>
                  </a:moveTo>
                  <a:lnTo>
                    <a:pt x="15490" y="17828"/>
                  </a:lnTo>
                  <a:lnTo>
                    <a:pt x="15466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8" y="18534"/>
                  </a:lnTo>
                  <a:lnTo>
                    <a:pt x="15052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3" y="18900"/>
                  </a:lnTo>
                  <a:lnTo>
                    <a:pt x="682" y="18802"/>
                  </a:lnTo>
                  <a:lnTo>
                    <a:pt x="512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8" y="18169"/>
                  </a:lnTo>
                  <a:lnTo>
                    <a:pt x="25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5" y="706"/>
                  </a:lnTo>
                  <a:lnTo>
                    <a:pt x="98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90;p13"/>
            <p:cNvSpPr/>
            <p:nvPr/>
          </p:nvSpPr>
          <p:spPr>
            <a:xfrm>
              <a:off x="626775" y="9291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7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2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91;p13"/>
            <p:cNvSpPr/>
            <p:nvPr/>
          </p:nvSpPr>
          <p:spPr>
            <a:xfrm>
              <a:off x="688900" y="12561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92;p13"/>
            <p:cNvSpPr/>
            <p:nvPr/>
          </p:nvSpPr>
          <p:spPr>
            <a:xfrm>
              <a:off x="688900" y="1201350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93;p13"/>
            <p:cNvSpPr/>
            <p:nvPr/>
          </p:nvSpPr>
          <p:spPr>
            <a:xfrm>
              <a:off x="688900" y="1145950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94;p13"/>
            <p:cNvSpPr/>
            <p:nvPr/>
          </p:nvSpPr>
          <p:spPr>
            <a:xfrm>
              <a:off x="688900" y="10905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95;p13"/>
            <p:cNvSpPr/>
            <p:nvPr/>
          </p:nvSpPr>
          <p:spPr>
            <a:xfrm>
              <a:off x="920250" y="929175"/>
              <a:ext cx="84050" cy="84050"/>
            </a:xfrm>
            <a:custGeom>
              <a:avLst/>
              <a:gdLst/>
              <a:ahLst/>
              <a:cxnLst/>
              <a:rect l="l" t="t" r="r" b="b"/>
              <a:pathLst>
                <a:path w="3362" h="3362" fill="none" extrusionOk="0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" name="Google Shape;74;p12"/>
          <p:cNvSpPr txBox="1">
            <a:spLocks/>
          </p:cNvSpPr>
          <p:nvPr/>
        </p:nvSpPr>
        <p:spPr>
          <a:xfrm>
            <a:off x="1168232" y="887683"/>
            <a:ext cx="7364208" cy="576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"/>
              <a:buNone/>
              <a:defRPr sz="18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"/>
              <a:buNone/>
              <a:defRPr sz="18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"/>
              <a:buNone/>
              <a:defRPr sz="18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"/>
              <a:buNone/>
              <a:defRPr sz="18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"/>
              <a:buNone/>
              <a:defRPr sz="18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"/>
              <a:buNone/>
              <a:defRPr sz="18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"/>
              <a:buNone/>
              <a:defRPr sz="18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"/>
              <a:buNone/>
              <a:defRPr sz="18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"/>
              <a:buNone/>
              <a:defRPr sz="18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uk-UA" altLang="ru-RU" sz="2800" dirty="0"/>
              <a:t>Бережіть свою власність!</a:t>
            </a:r>
            <a:endParaRPr lang="ru-RU" sz="2600" dirty="0">
              <a:solidFill>
                <a:srgbClr val="253976"/>
              </a:solidFill>
            </a:endParaRPr>
          </a:p>
        </p:txBody>
      </p:sp>
      <p:sp>
        <p:nvSpPr>
          <p:cNvPr id="26" name="Google Shape;179;p19"/>
          <p:cNvSpPr txBox="1">
            <a:spLocks noGrp="1"/>
          </p:cNvSpPr>
          <p:nvPr>
            <p:ph type="body" idx="1"/>
          </p:nvPr>
        </p:nvSpPr>
        <p:spPr>
          <a:xfrm>
            <a:off x="577069" y="1772816"/>
            <a:ext cx="7955371" cy="417646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 eaLnBrk="1" hangingPunct="1">
              <a:buFont typeface="Wingdings" pitchFamily="2" charset="2"/>
              <a:buNone/>
            </a:pPr>
            <a:r>
              <a:rPr lang="uk-UA" altLang="ru-RU" sz="4800" b="1" dirty="0">
                <a:solidFill>
                  <a:srgbClr val="253976"/>
                </a:solidFill>
              </a:rPr>
              <a:t>ЗЕМЛЯ ТА </a:t>
            </a:r>
            <a:r>
              <a:rPr lang="uk-UA" altLang="ru-RU" sz="4800" b="1" dirty="0" smtClean="0">
                <a:solidFill>
                  <a:srgbClr val="253976"/>
                </a:solidFill>
              </a:rPr>
              <a:t>АГРОБІЗНЕС ПОТРЕБУЮТЬ </a:t>
            </a:r>
            <a:r>
              <a:rPr lang="uk-UA" altLang="ru-RU" sz="4800" b="1" dirty="0">
                <a:solidFill>
                  <a:srgbClr val="253976"/>
                </a:solidFill>
              </a:rPr>
              <a:t>ЗАХИСТУ ІНСТРУМЕНТАМИ НОТАРІАТУ!</a:t>
            </a:r>
          </a:p>
          <a:p>
            <a:pPr eaLnBrk="1" hangingPunct="1">
              <a:buFont typeface="Wingdings" pitchFamily="2" charset="2"/>
              <a:buNone/>
            </a:pPr>
            <a:endParaRPr lang="uk-UA" altLang="ru-RU" sz="2000" dirty="0">
              <a:solidFill>
                <a:srgbClr val="253976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uk-UA" altLang="ru-RU" sz="2000" dirty="0">
                <a:solidFill>
                  <a:srgbClr val="253976"/>
                </a:solidFill>
              </a:rPr>
              <a:t>                      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uk-UA" altLang="ru-RU" sz="2000" b="1" dirty="0">
                <a:solidFill>
                  <a:srgbClr val="253976"/>
                </a:solidFill>
              </a:rPr>
              <a:t>Дякую за увагу!</a:t>
            </a:r>
          </a:p>
          <a:p>
            <a:pPr eaLnBrk="1" hangingPunct="1"/>
            <a:endParaRPr lang="uk-UA" altLang="ru-RU" sz="2000" dirty="0">
              <a:solidFill>
                <a:srgbClr val="253976"/>
              </a:solidFill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9003" y="5733256"/>
            <a:ext cx="1753243" cy="625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549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486DB">
            <a:alpha val="70000"/>
          </a:srgbClr>
        </a:solid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4"/>
          <p:cNvSpPr txBox="1">
            <a:spLocks noGrp="1"/>
          </p:cNvSpPr>
          <p:nvPr>
            <p:ph type="sldNum" idx="12"/>
          </p:nvPr>
        </p:nvSpPr>
        <p:spPr>
          <a:xfrm>
            <a:off x="457200" y="5585576"/>
            <a:ext cx="548700" cy="72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latin typeface="Raleway"/>
                <a:ea typeface="Raleway"/>
                <a:cs typeface="Raleway"/>
                <a:sym typeface="Raleway"/>
              </a:rPr>
              <a:t>2</a:t>
            </a:fld>
            <a:endParaRPr>
              <a:latin typeface="Raleway"/>
              <a:ea typeface="Raleway"/>
              <a:cs typeface="Raleway"/>
              <a:sym typeface="Raleway"/>
            </a:endParaRPr>
          </a:p>
        </p:txBody>
      </p:sp>
      <p:grpSp>
        <p:nvGrpSpPr>
          <p:cNvPr id="13" name="Google Shape;88;p13"/>
          <p:cNvGrpSpPr/>
          <p:nvPr/>
        </p:nvGrpSpPr>
        <p:grpSpPr>
          <a:xfrm>
            <a:off x="582377" y="903857"/>
            <a:ext cx="298946" cy="364550"/>
            <a:chOff x="596350" y="929175"/>
            <a:chExt cx="407950" cy="497475"/>
          </a:xfrm>
        </p:grpSpPr>
        <p:sp>
          <p:nvSpPr>
            <p:cNvPr id="14" name="Google Shape;89;p13"/>
            <p:cNvSpPr/>
            <p:nvPr/>
          </p:nvSpPr>
          <p:spPr>
            <a:xfrm>
              <a:off x="596350" y="953550"/>
              <a:ext cx="387250" cy="473100"/>
            </a:xfrm>
            <a:custGeom>
              <a:avLst/>
              <a:gdLst/>
              <a:ahLst/>
              <a:cxnLst/>
              <a:rect l="l" t="t" r="r" b="b"/>
              <a:pathLst>
                <a:path w="15490" h="18924" fill="none" extrusionOk="0">
                  <a:moveTo>
                    <a:pt x="15490" y="17828"/>
                  </a:moveTo>
                  <a:lnTo>
                    <a:pt x="15490" y="17828"/>
                  </a:lnTo>
                  <a:lnTo>
                    <a:pt x="15466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8" y="18534"/>
                  </a:lnTo>
                  <a:lnTo>
                    <a:pt x="15052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3" y="18900"/>
                  </a:lnTo>
                  <a:lnTo>
                    <a:pt x="682" y="18802"/>
                  </a:lnTo>
                  <a:lnTo>
                    <a:pt x="512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8" y="18169"/>
                  </a:lnTo>
                  <a:lnTo>
                    <a:pt x="25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5" y="706"/>
                  </a:lnTo>
                  <a:lnTo>
                    <a:pt x="98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90;p13"/>
            <p:cNvSpPr/>
            <p:nvPr/>
          </p:nvSpPr>
          <p:spPr>
            <a:xfrm>
              <a:off x="626775" y="9291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7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2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91;p13"/>
            <p:cNvSpPr/>
            <p:nvPr/>
          </p:nvSpPr>
          <p:spPr>
            <a:xfrm>
              <a:off x="688900" y="12561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92;p13"/>
            <p:cNvSpPr/>
            <p:nvPr/>
          </p:nvSpPr>
          <p:spPr>
            <a:xfrm>
              <a:off x="688900" y="1201350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93;p13"/>
            <p:cNvSpPr/>
            <p:nvPr/>
          </p:nvSpPr>
          <p:spPr>
            <a:xfrm>
              <a:off x="688900" y="1145950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94;p13"/>
            <p:cNvSpPr/>
            <p:nvPr/>
          </p:nvSpPr>
          <p:spPr>
            <a:xfrm>
              <a:off x="688900" y="10905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95;p13"/>
            <p:cNvSpPr/>
            <p:nvPr/>
          </p:nvSpPr>
          <p:spPr>
            <a:xfrm>
              <a:off x="920250" y="929175"/>
              <a:ext cx="84050" cy="84050"/>
            </a:xfrm>
            <a:custGeom>
              <a:avLst/>
              <a:gdLst/>
              <a:ahLst/>
              <a:cxnLst/>
              <a:rect l="l" t="t" r="r" b="b"/>
              <a:pathLst>
                <a:path w="3362" h="3362" fill="none" extrusionOk="0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3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9003" y="5733256"/>
            <a:ext cx="1753243" cy="625174"/>
          </a:xfrm>
          <a:prstGeom prst="rect">
            <a:avLst/>
          </a:prstGeom>
        </p:spPr>
      </p:pic>
      <p:sp>
        <p:nvSpPr>
          <p:cNvPr id="21" name="Google Shape;179;p19"/>
          <p:cNvSpPr txBox="1">
            <a:spLocks noGrp="1"/>
          </p:cNvSpPr>
          <p:nvPr>
            <p:ph type="body" idx="1"/>
          </p:nvPr>
        </p:nvSpPr>
        <p:spPr>
          <a:xfrm>
            <a:off x="582377" y="1484784"/>
            <a:ext cx="7955371" cy="417646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76200" indent="0">
              <a:buNone/>
            </a:pPr>
            <a:r>
              <a:rPr lang="uk-UA" sz="1800" b="1" u="sng" dirty="0">
                <a:solidFill>
                  <a:srgbClr val="253976"/>
                </a:solidFill>
              </a:rPr>
              <a:t>РЕЙДЕРСТВО</a:t>
            </a:r>
            <a:r>
              <a:rPr lang="uk-UA" sz="1800" b="1" dirty="0">
                <a:solidFill>
                  <a:srgbClr val="253976"/>
                </a:solidFill>
              </a:rPr>
              <a:t> </a:t>
            </a:r>
            <a:r>
              <a:rPr lang="ru-RU" sz="1800" b="1" dirty="0">
                <a:solidFill>
                  <a:srgbClr val="253976"/>
                </a:solidFill>
              </a:rPr>
              <a:t>- </a:t>
            </a:r>
            <a:r>
              <a:rPr lang="uk-UA" sz="1800" b="1" dirty="0">
                <a:solidFill>
                  <a:srgbClr val="253976"/>
                </a:solidFill>
              </a:rPr>
              <a:t>отримання майна або майнових прав на нібито законних підставах, в основі виникнення яких лежать прогалини в законі або системні недоліки функціонування державних інституцій (судової та правоохоронної систем, системи державної реєстрації прав/бізнесу). </a:t>
            </a:r>
            <a:endParaRPr lang="en-US" sz="1800" b="1" dirty="0" smtClean="0">
              <a:solidFill>
                <a:srgbClr val="253976"/>
              </a:solidFill>
            </a:endParaRPr>
          </a:p>
          <a:p>
            <a:pPr marL="76200" indent="0">
              <a:buNone/>
            </a:pPr>
            <a:endParaRPr lang="en-US" sz="500" b="1" u="sng" dirty="0" smtClean="0">
              <a:solidFill>
                <a:srgbClr val="253976"/>
              </a:solidFill>
            </a:endParaRPr>
          </a:p>
          <a:p>
            <a:pPr marL="76200" indent="0">
              <a:buNone/>
            </a:pPr>
            <a:r>
              <a:rPr lang="uk-UA" sz="1800" b="1" u="sng" dirty="0" smtClean="0">
                <a:solidFill>
                  <a:srgbClr val="253976"/>
                </a:solidFill>
              </a:rPr>
              <a:t>ЦІЛЬ</a:t>
            </a:r>
            <a:r>
              <a:rPr lang="uk-UA" sz="1800" b="1" dirty="0" smtClean="0">
                <a:solidFill>
                  <a:srgbClr val="253976"/>
                </a:solidFill>
              </a:rPr>
              <a:t> </a:t>
            </a:r>
            <a:r>
              <a:rPr lang="uk-UA" sz="1800" b="1" dirty="0">
                <a:solidFill>
                  <a:srgbClr val="253976"/>
                </a:solidFill>
              </a:rPr>
              <a:t>– отримання </a:t>
            </a:r>
            <a:r>
              <a:rPr lang="uk-UA" sz="1800" b="1" dirty="0" smtClean="0">
                <a:solidFill>
                  <a:srgbClr val="253976"/>
                </a:solidFill>
              </a:rPr>
              <a:t>доходу</a:t>
            </a:r>
            <a:endParaRPr lang="en-US" sz="1800" b="1" dirty="0" smtClean="0">
              <a:solidFill>
                <a:srgbClr val="253976"/>
              </a:solidFill>
            </a:endParaRPr>
          </a:p>
          <a:p>
            <a:pPr marL="76200" indent="0">
              <a:buNone/>
            </a:pPr>
            <a:endParaRPr lang="en-US" sz="800" b="1" u="sng" dirty="0">
              <a:solidFill>
                <a:srgbClr val="253976"/>
              </a:solidFill>
            </a:endParaRPr>
          </a:p>
          <a:p>
            <a:pPr marL="76200" indent="0">
              <a:buNone/>
            </a:pPr>
            <a:r>
              <a:rPr lang="uk-UA" sz="1800" b="1" u="sng" dirty="0" smtClean="0">
                <a:solidFill>
                  <a:srgbClr val="253976"/>
                </a:solidFill>
              </a:rPr>
              <a:t>ОБ</a:t>
            </a:r>
            <a:r>
              <a:rPr lang="ru-RU" sz="1800" b="1" u="sng" dirty="0">
                <a:solidFill>
                  <a:srgbClr val="253976"/>
                </a:solidFill>
              </a:rPr>
              <a:t>’ЄКТИ </a:t>
            </a:r>
            <a:r>
              <a:rPr lang="uk-UA" sz="1800" b="1" dirty="0">
                <a:solidFill>
                  <a:srgbClr val="253976"/>
                </a:solidFill>
              </a:rPr>
              <a:t>рейдерства в аграрній </a:t>
            </a:r>
            <a:r>
              <a:rPr lang="uk-UA" sz="1800" b="1" dirty="0" smtClean="0">
                <a:solidFill>
                  <a:srgbClr val="253976"/>
                </a:solidFill>
              </a:rPr>
              <a:t>сфері:</a:t>
            </a:r>
            <a:endParaRPr lang="en-US" sz="1800" b="1" dirty="0" smtClean="0">
              <a:solidFill>
                <a:srgbClr val="253976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uk-UA" sz="1800" b="1" dirty="0" smtClean="0">
                <a:solidFill>
                  <a:srgbClr val="253976"/>
                </a:solidFill>
              </a:rPr>
              <a:t>юридичні особи аграрного сектору</a:t>
            </a:r>
            <a:endParaRPr lang="en-US" sz="1800" b="1" dirty="0" smtClean="0">
              <a:solidFill>
                <a:srgbClr val="253976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uk-UA" sz="1800" b="1" dirty="0" smtClean="0">
                <a:solidFill>
                  <a:srgbClr val="253976"/>
                </a:solidFill>
              </a:rPr>
              <a:t>права </a:t>
            </a:r>
            <a:r>
              <a:rPr lang="uk-UA" sz="1800" b="1" dirty="0">
                <a:solidFill>
                  <a:srgbClr val="253976"/>
                </a:solidFill>
              </a:rPr>
              <a:t>власності або </a:t>
            </a:r>
            <a:r>
              <a:rPr lang="uk-UA" sz="1800" b="1" u="sng" dirty="0">
                <a:solidFill>
                  <a:srgbClr val="253976"/>
                </a:solidFill>
              </a:rPr>
              <a:t>користування </a:t>
            </a:r>
            <a:r>
              <a:rPr lang="uk-UA" sz="1800" b="1" u="sng" dirty="0" smtClean="0">
                <a:solidFill>
                  <a:srgbClr val="253976"/>
                </a:solidFill>
              </a:rPr>
              <a:t>землями</a:t>
            </a:r>
            <a:endParaRPr lang="en-US" sz="1800" b="1" u="sng" dirty="0" smtClean="0">
              <a:solidFill>
                <a:srgbClr val="253976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uk-UA" sz="1800" b="1" dirty="0" smtClean="0">
                <a:solidFill>
                  <a:srgbClr val="253976"/>
                </a:solidFill>
              </a:rPr>
              <a:t>сільськогосподарського призначення</a:t>
            </a:r>
            <a:endParaRPr lang="en-US" sz="1800" b="1" dirty="0" smtClean="0">
              <a:solidFill>
                <a:srgbClr val="253976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uk-UA" sz="1800" b="1" dirty="0" smtClean="0">
                <a:solidFill>
                  <a:srgbClr val="253976"/>
                </a:solidFill>
              </a:rPr>
              <a:t>сільськогосподарська техніка</a:t>
            </a:r>
            <a:endParaRPr lang="en-US" sz="1800" b="1" dirty="0" smtClean="0">
              <a:solidFill>
                <a:srgbClr val="253976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uk-UA" sz="1800" b="1" dirty="0" smtClean="0">
                <a:solidFill>
                  <a:srgbClr val="253976"/>
                </a:solidFill>
              </a:rPr>
              <a:t>врожай</a:t>
            </a:r>
            <a:endParaRPr lang="ru-RU" sz="1800" dirty="0">
              <a:solidFill>
                <a:srgbClr val="25397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8524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486DB">
            <a:alpha val="70000"/>
          </a:srgbClr>
        </a:solid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4"/>
          <p:cNvSpPr txBox="1">
            <a:spLocks noGrp="1"/>
          </p:cNvSpPr>
          <p:nvPr>
            <p:ph type="sldNum" idx="12"/>
          </p:nvPr>
        </p:nvSpPr>
        <p:spPr>
          <a:xfrm>
            <a:off x="457200" y="5585576"/>
            <a:ext cx="548700" cy="72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latin typeface="Raleway"/>
                <a:ea typeface="Raleway"/>
                <a:cs typeface="Raleway"/>
                <a:sym typeface="Raleway"/>
              </a:rPr>
              <a:t>3</a:t>
            </a:fld>
            <a:endParaRPr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2" name="Google Shape;74;p12"/>
          <p:cNvSpPr txBox="1">
            <a:spLocks/>
          </p:cNvSpPr>
          <p:nvPr/>
        </p:nvSpPr>
        <p:spPr>
          <a:xfrm>
            <a:off x="1168232" y="908720"/>
            <a:ext cx="7364208" cy="576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"/>
              <a:buNone/>
              <a:defRPr sz="18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"/>
              <a:buNone/>
              <a:defRPr sz="18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"/>
              <a:buNone/>
              <a:defRPr sz="18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"/>
              <a:buNone/>
              <a:defRPr sz="18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"/>
              <a:buNone/>
              <a:defRPr sz="18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"/>
              <a:buNone/>
              <a:defRPr sz="18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"/>
              <a:buNone/>
              <a:defRPr sz="18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"/>
              <a:buNone/>
              <a:defRPr sz="18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"/>
              <a:buNone/>
              <a:defRPr sz="18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en-US" altLang="ru-RU" sz="2800" dirty="0">
                <a:solidFill>
                  <a:srgbClr val="253976"/>
                </a:solidFill>
              </a:rPr>
              <a:t> </a:t>
            </a:r>
            <a:r>
              <a:rPr lang="uk-UA" altLang="ru-RU" sz="2800" dirty="0">
                <a:solidFill>
                  <a:srgbClr val="253976"/>
                </a:solidFill>
              </a:rPr>
              <a:t>Рейдер використовує</a:t>
            </a:r>
            <a:endParaRPr lang="ru-RU" sz="2600" dirty="0">
              <a:solidFill>
                <a:srgbClr val="253976"/>
              </a:solidFill>
            </a:endParaRPr>
          </a:p>
        </p:txBody>
      </p:sp>
      <p:grpSp>
        <p:nvGrpSpPr>
          <p:cNvPr id="13" name="Google Shape;88;p13"/>
          <p:cNvGrpSpPr/>
          <p:nvPr/>
        </p:nvGrpSpPr>
        <p:grpSpPr>
          <a:xfrm>
            <a:off x="582377" y="903857"/>
            <a:ext cx="298946" cy="364550"/>
            <a:chOff x="596350" y="929175"/>
            <a:chExt cx="407950" cy="497475"/>
          </a:xfrm>
        </p:grpSpPr>
        <p:sp>
          <p:nvSpPr>
            <p:cNvPr id="14" name="Google Shape;89;p13"/>
            <p:cNvSpPr/>
            <p:nvPr/>
          </p:nvSpPr>
          <p:spPr>
            <a:xfrm>
              <a:off x="596350" y="953550"/>
              <a:ext cx="387250" cy="473100"/>
            </a:xfrm>
            <a:custGeom>
              <a:avLst/>
              <a:gdLst/>
              <a:ahLst/>
              <a:cxnLst/>
              <a:rect l="l" t="t" r="r" b="b"/>
              <a:pathLst>
                <a:path w="15490" h="18924" fill="none" extrusionOk="0">
                  <a:moveTo>
                    <a:pt x="15490" y="17828"/>
                  </a:moveTo>
                  <a:lnTo>
                    <a:pt x="15490" y="17828"/>
                  </a:lnTo>
                  <a:lnTo>
                    <a:pt x="15466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8" y="18534"/>
                  </a:lnTo>
                  <a:lnTo>
                    <a:pt x="15052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3" y="18900"/>
                  </a:lnTo>
                  <a:lnTo>
                    <a:pt x="682" y="18802"/>
                  </a:lnTo>
                  <a:lnTo>
                    <a:pt x="512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8" y="18169"/>
                  </a:lnTo>
                  <a:lnTo>
                    <a:pt x="25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5" y="706"/>
                  </a:lnTo>
                  <a:lnTo>
                    <a:pt x="98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90;p13"/>
            <p:cNvSpPr/>
            <p:nvPr/>
          </p:nvSpPr>
          <p:spPr>
            <a:xfrm>
              <a:off x="626775" y="9291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7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2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91;p13"/>
            <p:cNvSpPr/>
            <p:nvPr/>
          </p:nvSpPr>
          <p:spPr>
            <a:xfrm>
              <a:off x="688900" y="12561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92;p13"/>
            <p:cNvSpPr/>
            <p:nvPr/>
          </p:nvSpPr>
          <p:spPr>
            <a:xfrm>
              <a:off x="688900" y="1201350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93;p13"/>
            <p:cNvSpPr/>
            <p:nvPr/>
          </p:nvSpPr>
          <p:spPr>
            <a:xfrm>
              <a:off x="688900" y="1145950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94;p13"/>
            <p:cNvSpPr/>
            <p:nvPr/>
          </p:nvSpPr>
          <p:spPr>
            <a:xfrm>
              <a:off x="688900" y="10905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95;p13"/>
            <p:cNvSpPr/>
            <p:nvPr/>
          </p:nvSpPr>
          <p:spPr>
            <a:xfrm>
              <a:off x="920250" y="929175"/>
              <a:ext cx="84050" cy="84050"/>
            </a:xfrm>
            <a:custGeom>
              <a:avLst/>
              <a:gdLst/>
              <a:ahLst/>
              <a:cxnLst/>
              <a:rect l="l" t="t" r="r" b="b"/>
              <a:pathLst>
                <a:path w="3362" h="3362" fill="none" extrusionOk="0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3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9003" y="5733256"/>
            <a:ext cx="1753243" cy="625174"/>
          </a:xfrm>
          <a:prstGeom prst="rect">
            <a:avLst/>
          </a:prstGeom>
        </p:spPr>
      </p:pic>
      <p:sp>
        <p:nvSpPr>
          <p:cNvPr id="21" name="Google Shape;179;p19"/>
          <p:cNvSpPr txBox="1">
            <a:spLocks noGrp="1"/>
          </p:cNvSpPr>
          <p:nvPr>
            <p:ph type="body" idx="1"/>
          </p:nvPr>
        </p:nvSpPr>
        <p:spPr>
          <a:xfrm>
            <a:off x="604672" y="1700808"/>
            <a:ext cx="7955371" cy="417646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>
              <a:buClr>
                <a:schemeClr val="bg1"/>
              </a:buClr>
              <a:defRPr/>
            </a:pPr>
            <a:r>
              <a:rPr lang="uk-UA" sz="1800" b="1" dirty="0" smtClean="0">
                <a:solidFill>
                  <a:srgbClr val="253976"/>
                </a:solidFill>
              </a:rPr>
              <a:t>особливості </a:t>
            </a:r>
            <a:r>
              <a:rPr lang="uk-UA" sz="1800" b="1" dirty="0">
                <a:solidFill>
                  <a:srgbClr val="253976"/>
                </a:solidFill>
              </a:rPr>
              <a:t>соціальних верств власників пайових земель (відсутність правових знань у населення сільської місцевості, їх простота та довіра, низький рівень життя та доходу)</a:t>
            </a:r>
          </a:p>
          <a:p>
            <a:pPr marL="285750" indent="-285750">
              <a:buClr>
                <a:schemeClr val="bg1"/>
              </a:buClr>
              <a:defRPr/>
            </a:pPr>
            <a:r>
              <a:rPr lang="uk-UA" sz="1800" b="1" dirty="0" smtClean="0">
                <a:solidFill>
                  <a:srgbClr val="253976"/>
                </a:solidFill>
              </a:rPr>
              <a:t>відсутність </a:t>
            </a:r>
            <a:r>
              <a:rPr lang="uk-UA" sz="1800" b="1" dirty="0">
                <a:solidFill>
                  <a:srgbClr val="253976"/>
                </a:solidFill>
              </a:rPr>
              <a:t>гідних конкурентних пропозицій;</a:t>
            </a:r>
          </a:p>
          <a:p>
            <a:pPr marL="285750" indent="-285750">
              <a:buClr>
                <a:schemeClr val="bg1"/>
              </a:buClr>
              <a:defRPr/>
            </a:pPr>
            <a:r>
              <a:rPr lang="uk-UA" sz="1800" b="1" dirty="0" smtClean="0">
                <a:solidFill>
                  <a:srgbClr val="253976"/>
                </a:solidFill>
              </a:rPr>
              <a:t>недосконалість </a:t>
            </a:r>
            <a:r>
              <a:rPr lang="uk-UA" sz="1800" b="1" dirty="0">
                <a:solidFill>
                  <a:srgbClr val="253976"/>
                </a:solidFill>
              </a:rPr>
              <a:t>законодавства (</a:t>
            </a:r>
            <a:r>
              <a:rPr lang="uk-UA" sz="1800" b="1" dirty="0">
                <a:solidFill>
                  <a:schemeClr val="bg1"/>
                </a:solidFill>
              </a:rPr>
              <a:t>прогалини, суперечності </a:t>
            </a:r>
            <a:r>
              <a:rPr lang="uk-UA" sz="1800" b="1" dirty="0">
                <a:solidFill>
                  <a:srgbClr val="253976"/>
                </a:solidFill>
              </a:rPr>
              <a:t>тощо)</a:t>
            </a:r>
          </a:p>
          <a:p>
            <a:pPr marL="285750" indent="-285750">
              <a:buClr>
                <a:schemeClr val="bg1"/>
              </a:buClr>
              <a:defRPr/>
            </a:pPr>
            <a:r>
              <a:rPr lang="uk-UA" sz="1800" b="1" dirty="0" smtClean="0">
                <a:solidFill>
                  <a:srgbClr val="253976"/>
                </a:solidFill>
              </a:rPr>
              <a:t>проблеми </a:t>
            </a:r>
            <a:r>
              <a:rPr lang="uk-UA" sz="1800" b="1" dirty="0">
                <a:solidFill>
                  <a:srgbClr val="253976"/>
                </a:solidFill>
              </a:rPr>
              <a:t>у документальній та електронних формах фіксації відомостей про земельні ділянки та речові права на них (власності, оренди, емфітевзису)</a:t>
            </a:r>
          </a:p>
          <a:p>
            <a:pPr marL="285750" indent="-285750">
              <a:buClr>
                <a:schemeClr val="bg1"/>
              </a:buClr>
              <a:defRPr/>
            </a:pPr>
            <a:r>
              <a:rPr lang="uk-UA" sz="1800" b="1" dirty="0" smtClean="0">
                <a:solidFill>
                  <a:srgbClr val="253976"/>
                </a:solidFill>
              </a:rPr>
              <a:t>відсутність </a:t>
            </a:r>
            <a:r>
              <a:rPr lang="uk-UA" sz="1800" b="1" dirty="0">
                <a:solidFill>
                  <a:schemeClr val="bg1"/>
                </a:solidFill>
              </a:rPr>
              <a:t>контролю держави</a:t>
            </a:r>
            <a:r>
              <a:rPr lang="uk-UA" sz="1800" b="1" dirty="0">
                <a:solidFill>
                  <a:srgbClr val="FF0000"/>
                </a:solidFill>
              </a:rPr>
              <a:t> </a:t>
            </a:r>
            <a:r>
              <a:rPr lang="uk-UA" sz="1800" b="1" dirty="0">
                <a:solidFill>
                  <a:srgbClr val="253976"/>
                </a:solidFill>
              </a:rPr>
              <a:t>за процедурою укладення договорів оренди землі, відчуження корпоративних </a:t>
            </a:r>
            <a:r>
              <a:rPr lang="uk-UA" sz="1800" b="1" dirty="0" smtClean="0">
                <a:solidFill>
                  <a:srgbClr val="253976"/>
                </a:solidFill>
              </a:rPr>
              <a:t>прав</a:t>
            </a:r>
            <a:endParaRPr lang="uk-UA" sz="1800" dirty="0">
              <a:solidFill>
                <a:srgbClr val="25397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2995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486DB">
            <a:alpha val="70000"/>
          </a:srgbClr>
        </a:solid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4"/>
          <p:cNvSpPr txBox="1">
            <a:spLocks noGrp="1"/>
          </p:cNvSpPr>
          <p:nvPr>
            <p:ph type="sldNum" idx="12"/>
          </p:nvPr>
        </p:nvSpPr>
        <p:spPr>
          <a:xfrm>
            <a:off x="457200" y="5585576"/>
            <a:ext cx="548700" cy="72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latin typeface="Raleway"/>
                <a:ea typeface="Raleway"/>
                <a:cs typeface="Raleway"/>
                <a:sym typeface="Raleway"/>
              </a:rPr>
              <a:t>4</a:t>
            </a:fld>
            <a:endParaRPr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2" name="Google Shape;74;p12"/>
          <p:cNvSpPr txBox="1">
            <a:spLocks/>
          </p:cNvSpPr>
          <p:nvPr/>
        </p:nvSpPr>
        <p:spPr>
          <a:xfrm>
            <a:off x="1185784" y="855450"/>
            <a:ext cx="7364208" cy="576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"/>
              <a:buNone/>
              <a:defRPr sz="18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"/>
              <a:buNone/>
              <a:defRPr sz="18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"/>
              <a:buNone/>
              <a:defRPr sz="18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"/>
              <a:buNone/>
              <a:defRPr sz="18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"/>
              <a:buNone/>
              <a:defRPr sz="18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"/>
              <a:buNone/>
              <a:defRPr sz="18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"/>
              <a:buNone/>
              <a:defRPr sz="18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"/>
              <a:buNone/>
              <a:defRPr sz="18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"/>
              <a:buNone/>
              <a:defRPr sz="18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uk-UA" altLang="ru-RU" sz="2800" dirty="0"/>
              <a:t>Напрямки роботи щодо попередження та зупинення рейдерства</a:t>
            </a:r>
            <a:endParaRPr lang="ru-RU" sz="2800" dirty="0">
              <a:solidFill>
                <a:srgbClr val="253976"/>
              </a:solidFill>
            </a:endParaRPr>
          </a:p>
        </p:txBody>
      </p:sp>
      <p:grpSp>
        <p:nvGrpSpPr>
          <p:cNvPr id="13" name="Google Shape;88;p13"/>
          <p:cNvGrpSpPr/>
          <p:nvPr/>
        </p:nvGrpSpPr>
        <p:grpSpPr>
          <a:xfrm>
            <a:off x="582377" y="903857"/>
            <a:ext cx="298946" cy="364550"/>
            <a:chOff x="596350" y="929175"/>
            <a:chExt cx="407950" cy="497475"/>
          </a:xfrm>
        </p:grpSpPr>
        <p:sp>
          <p:nvSpPr>
            <p:cNvPr id="14" name="Google Shape;89;p13"/>
            <p:cNvSpPr/>
            <p:nvPr/>
          </p:nvSpPr>
          <p:spPr>
            <a:xfrm>
              <a:off x="596350" y="953550"/>
              <a:ext cx="387250" cy="473100"/>
            </a:xfrm>
            <a:custGeom>
              <a:avLst/>
              <a:gdLst/>
              <a:ahLst/>
              <a:cxnLst/>
              <a:rect l="l" t="t" r="r" b="b"/>
              <a:pathLst>
                <a:path w="15490" h="18924" fill="none" extrusionOk="0">
                  <a:moveTo>
                    <a:pt x="15490" y="17828"/>
                  </a:moveTo>
                  <a:lnTo>
                    <a:pt x="15490" y="17828"/>
                  </a:lnTo>
                  <a:lnTo>
                    <a:pt x="15466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8" y="18534"/>
                  </a:lnTo>
                  <a:lnTo>
                    <a:pt x="15052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3" y="18900"/>
                  </a:lnTo>
                  <a:lnTo>
                    <a:pt x="682" y="18802"/>
                  </a:lnTo>
                  <a:lnTo>
                    <a:pt x="512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8" y="18169"/>
                  </a:lnTo>
                  <a:lnTo>
                    <a:pt x="25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5" y="706"/>
                  </a:lnTo>
                  <a:lnTo>
                    <a:pt x="98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90;p13"/>
            <p:cNvSpPr/>
            <p:nvPr/>
          </p:nvSpPr>
          <p:spPr>
            <a:xfrm>
              <a:off x="626775" y="9291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7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2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91;p13"/>
            <p:cNvSpPr/>
            <p:nvPr/>
          </p:nvSpPr>
          <p:spPr>
            <a:xfrm>
              <a:off x="688900" y="12561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92;p13"/>
            <p:cNvSpPr/>
            <p:nvPr/>
          </p:nvSpPr>
          <p:spPr>
            <a:xfrm>
              <a:off x="688900" y="1201350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93;p13"/>
            <p:cNvSpPr/>
            <p:nvPr/>
          </p:nvSpPr>
          <p:spPr>
            <a:xfrm>
              <a:off x="688900" y="1145950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94;p13"/>
            <p:cNvSpPr/>
            <p:nvPr/>
          </p:nvSpPr>
          <p:spPr>
            <a:xfrm>
              <a:off x="688900" y="10905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95;p13"/>
            <p:cNvSpPr/>
            <p:nvPr/>
          </p:nvSpPr>
          <p:spPr>
            <a:xfrm>
              <a:off x="920250" y="929175"/>
              <a:ext cx="84050" cy="84050"/>
            </a:xfrm>
            <a:custGeom>
              <a:avLst/>
              <a:gdLst/>
              <a:ahLst/>
              <a:cxnLst/>
              <a:rect l="l" t="t" r="r" b="b"/>
              <a:pathLst>
                <a:path w="3362" h="3362" fill="none" extrusionOk="0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" name="Google Shape;179;p19"/>
          <p:cNvSpPr txBox="1">
            <a:spLocks noGrp="1"/>
          </p:cNvSpPr>
          <p:nvPr>
            <p:ph type="body" idx="1"/>
          </p:nvPr>
        </p:nvSpPr>
        <p:spPr>
          <a:xfrm>
            <a:off x="560090" y="2564904"/>
            <a:ext cx="7955371" cy="417646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eaLnBrk="1" hangingPunct="1"/>
            <a:endParaRPr lang="en-US" altLang="ru-RU" sz="1800" b="1" dirty="0">
              <a:solidFill>
                <a:srgbClr val="253976"/>
              </a:solidFill>
            </a:endParaRPr>
          </a:p>
          <a:p>
            <a:pPr eaLnBrk="1" hangingPunct="1"/>
            <a:r>
              <a:rPr lang="uk-UA" altLang="ru-RU" sz="1800" b="1" dirty="0">
                <a:solidFill>
                  <a:srgbClr val="253976"/>
                </a:solidFill>
              </a:rPr>
              <a:t>наповнення ДЗК та ДРРП </a:t>
            </a:r>
            <a:r>
              <a:rPr lang="uk-UA" altLang="ru-RU" sz="1800" b="1" u="sng" dirty="0">
                <a:solidFill>
                  <a:srgbClr val="253976"/>
                </a:solidFill>
              </a:rPr>
              <a:t>достовірними </a:t>
            </a:r>
            <a:r>
              <a:rPr lang="uk-UA" altLang="ru-RU" sz="1800" b="1" dirty="0">
                <a:solidFill>
                  <a:srgbClr val="253976"/>
                </a:solidFill>
              </a:rPr>
              <a:t>відомостями </a:t>
            </a:r>
            <a:endParaRPr lang="en-US" altLang="ru-RU" sz="1800" b="1" dirty="0" smtClean="0">
              <a:solidFill>
                <a:srgbClr val="253976"/>
              </a:solidFill>
            </a:endParaRPr>
          </a:p>
          <a:p>
            <a:pPr marL="76200" indent="0" eaLnBrk="1" hangingPunct="1">
              <a:buNone/>
            </a:pPr>
            <a:endParaRPr lang="uk-UA" altLang="ru-RU" sz="1800" b="1" dirty="0">
              <a:solidFill>
                <a:srgbClr val="253976"/>
              </a:solidFill>
            </a:endParaRPr>
          </a:p>
          <a:p>
            <a:r>
              <a:rPr lang="uk-UA" altLang="ru-RU" sz="1800" b="1" dirty="0" smtClean="0">
                <a:solidFill>
                  <a:srgbClr val="253976"/>
                </a:solidFill>
              </a:rPr>
              <a:t>перенесення </a:t>
            </a:r>
            <a:r>
              <a:rPr lang="uk-UA" altLang="ru-RU" sz="1800" b="1" dirty="0">
                <a:solidFill>
                  <a:srgbClr val="253976"/>
                </a:solidFill>
              </a:rPr>
              <a:t>з паперових носіїв та</a:t>
            </a:r>
            <a:endParaRPr lang="en-US" altLang="ru-RU" sz="1800" b="1" dirty="0">
              <a:solidFill>
                <a:srgbClr val="253976"/>
              </a:solidFill>
            </a:endParaRPr>
          </a:p>
          <a:p>
            <a:r>
              <a:rPr lang="uk-UA" altLang="ru-RU" sz="1800" b="1" dirty="0">
                <a:solidFill>
                  <a:srgbClr val="253976"/>
                </a:solidFill>
              </a:rPr>
              <a:t>Державного реєстру земель</a:t>
            </a:r>
          </a:p>
          <a:p>
            <a:r>
              <a:rPr lang="uk-UA" altLang="ru-RU" sz="1800" b="1" dirty="0" smtClean="0">
                <a:solidFill>
                  <a:srgbClr val="253976"/>
                </a:solidFill>
              </a:rPr>
              <a:t>обмін </a:t>
            </a:r>
            <a:r>
              <a:rPr lang="uk-UA" altLang="ru-RU" sz="1800" b="1" dirty="0">
                <a:solidFill>
                  <a:srgbClr val="253976"/>
                </a:solidFill>
              </a:rPr>
              <a:t>даними між ДЗК та ДРРП</a:t>
            </a:r>
          </a:p>
          <a:p>
            <a:r>
              <a:rPr lang="uk-UA" altLang="ru-RU" sz="1800" b="1" dirty="0" smtClean="0">
                <a:solidFill>
                  <a:srgbClr val="253976"/>
                </a:solidFill>
              </a:rPr>
              <a:t>уточнення </a:t>
            </a:r>
            <a:r>
              <a:rPr lang="uk-UA" altLang="ru-RU" sz="1800" b="1" dirty="0">
                <a:solidFill>
                  <a:srgbClr val="253976"/>
                </a:solidFill>
              </a:rPr>
              <a:t>інформації фізичними та юридичними особами</a:t>
            </a:r>
          </a:p>
          <a:p>
            <a:pPr eaLnBrk="1" hangingPunct="1"/>
            <a:endParaRPr lang="uk-UA" altLang="ru-RU" sz="1800" dirty="0">
              <a:solidFill>
                <a:srgbClr val="253976"/>
              </a:solidFill>
            </a:endParaRPr>
          </a:p>
          <a:p>
            <a:endParaRPr lang="uk-UA" altLang="ru-RU" sz="1600" dirty="0">
              <a:solidFill>
                <a:srgbClr val="253976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1" hangingPunct="1">
              <a:buFontTx/>
              <a:buChar char="-"/>
            </a:pPr>
            <a:endParaRPr lang="uk-UA" altLang="ru-RU" sz="1600" dirty="0">
              <a:solidFill>
                <a:srgbClr val="253976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eaLnBrk="1" hangingPunct="1"/>
            <a:endParaRPr lang="uk-UA" altLang="ru-RU" sz="1800" dirty="0">
              <a:solidFill>
                <a:srgbClr val="253976"/>
              </a:solidFill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9003" y="5733256"/>
            <a:ext cx="1753243" cy="6251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486DB">
            <a:alpha val="70000"/>
          </a:srgbClr>
        </a:solidFill>
        <a:effectLst/>
      </p:bgPr>
    </p:bg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7"/>
          <p:cNvSpPr txBox="1">
            <a:spLocks noGrp="1"/>
          </p:cNvSpPr>
          <p:nvPr>
            <p:ph type="sldNum" idx="12"/>
          </p:nvPr>
        </p:nvSpPr>
        <p:spPr>
          <a:xfrm>
            <a:off x="457200" y="5585576"/>
            <a:ext cx="548700" cy="72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grpSp>
        <p:nvGrpSpPr>
          <p:cNvPr id="14" name="Google Shape;88;p13"/>
          <p:cNvGrpSpPr/>
          <p:nvPr/>
        </p:nvGrpSpPr>
        <p:grpSpPr>
          <a:xfrm>
            <a:off x="582377" y="903857"/>
            <a:ext cx="298946" cy="364550"/>
            <a:chOff x="596350" y="929175"/>
            <a:chExt cx="407950" cy="497475"/>
          </a:xfrm>
        </p:grpSpPr>
        <p:sp>
          <p:nvSpPr>
            <p:cNvPr id="15" name="Google Shape;89;p13"/>
            <p:cNvSpPr/>
            <p:nvPr/>
          </p:nvSpPr>
          <p:spPr>
            <a:xfrm>
              <a:off x="596350" y="953550"/>
              <a:ext cx="387250" cy="473100"/>
            </a:xfrm>
            <a:custGeom>
              <a:avLst/>
              <a:gdLst/>
              <a:ahLst/>
              <a:cxnLst/>
              <a:rect l="l" t="t" r="r" b="b"/>
              <a:pathLst>
                <a:path w="15490" h="18924" fill="none" extrusionOk="0">
                  <a:moveTo>
                    <a:pt x="15490" y="17828"/>
                  </a:moveTo>
                  <a:lnTo>
                    <a:pt x="15490" y="17828"/>
                  </a:lnTo>
                  <a:lnTo>
                    <a:pt x="15466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8" y="18534"/>
                  </a:lnTo>
                  <a:lnTo>
                    <a:pt x="15052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3" y="18900"/>
                  </a:lnTo>
                  <a:lnTo>
                    <a:pt x="682" y="18802"/>
                  </a:lnTo>
                  <a:lnTo>
                    <a:pt x="512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8" y="18169"/>
                  </a:lnTo>
                  <a:lnTo>
                    <a:pt x="25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5" y="706"/>
                  </a:lnTo>
                  <a:lnTo>
                    <a:pt x="98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90;p13"/>
            <p:cNvSpPr/>
            <p:nvPr/>
          </p:nvSpPr>
          <p:spPr>
            <a:xfrm>
              <a:off x="626775" y="9291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7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2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91;p13"/>
            <p:cNvSpPr/>
            <p:nvPr/>
          </p:nvSpPr>
          <p:spPr>
            <a:xfrm>
              <a:off x="688900" y="12561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92;p13"/>
            <p:cNvSpPr/>
            <p:nvPr/>
          </p:nvSpPr>
          <p:spPr>
            <a:xfrm>
              <a:off x="688900" y="1201350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93;p13"/>
            <p:cNvSpPr/>
            <p:nvPr/>
          </p:nvSpPr>
          <p:spPr>
            <a:xfrm>
              <a:off x="688900" y="1145950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94;p13"/>
            <p:cNvSpPr/>
            <p:nvPr/>
          </p:nvSpPr>
          <p:spPr>
            <a:xfrm>
              <a:off x="688900" y="10905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95;p13"/>
            <p:cNvSpPr/>
            <p:nvPr/>
          </p:nvSpPr>
          <p:spPr>
            <a:xfrm>
              <a:off x="920250" y="929175"/>
              <a:ext cx="84050" cy="84050"/>
            </a:xfrm>
            <a:custGeom>
              <a:avLst/>
              <a:gdLst/>
              <a:ahLst/>
              <a:cxnLst/>
              <a:rect l="l" t="t" r="r" b="b"/>
              <a:pathLst>
                <a:path w="3362" h="3362" fill="none" extrusionOk="0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" name="Google Shape;74;p12"/>
          <p:cNvSpPr txBox="1">
            <a:spLocks/>
          </p:cNvSpPr>
          <p:nvPr/>
        </p:nvSpPr>
        <p:spPr>
          <a:xfrm>
            <a:off x="1168232" y="567418"/>
            <a:ext cx="7364208" cy="576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"/>
              <a:buNone/>
              <a:defRPr sz="18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"/>
              <a:buNone/>
              <a:defRPr sz="18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"/>
              <a:buNone/>
              <a:defRPr sz="18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"/>
              <a:buNone/>
              <a:defRPr sz="18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"/>
              <a:buNone/>
              <a:defRPr sz="18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"/>
              <a:buNone/>
              <a:defRPr sz="18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"/>
              <a:buNone/>
              <a:defRPr sz="18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"/>
              <a:buNone/>
              <a:defRPr sz="18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"/>
              <a:buNone/>
              <a:defRPr sz="18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uk-UA" altLang="ru-RU" sz="2600" dirty="0"/>
              <a:t>Напрямки роботи щодо попередження та зупинення рейдерства</a:t>
            </a:r>
            <a:endParaRPr lang="ru-RU" sz="2600" dirty="0">
              <a:solidFill>
                <a:srgbClr val="253976"/>
              </a:solidFill>
            </a:endParaRPr>
          </a:p>
        </p:txBody>
      </p:sp>
      <p:sp>
        <p:nvSpPr>
          <p:cNvPr id="26" name="Google Shape;179;p19"/>
          <p:cNvSpPr txBox="1">
            <a:spLocks noGrp="1"/>
          </p:cNvSpPr>
          <p:nvPr>
            <p:ph type="body" idx="1"/>
          </p:nvPr>
        </p:nvSpPr>
        <p:spPr>
          <a:xfrm>
            <a:off x="545468" y="1575098"/>
            <a:ext cx="7955371" cy="417646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76200" indent="0">
              <a:buNone/>
            </a:pPr>
            <a:r>
              <a:rPr lang="uk-UA" sz="2000" b="1" dirty="0">
                <a:solidFill>
                  <a:srgbClr val="253976"/>
                </a:solidFill>
              </a:rPr>
              <a:t>РЕАНІМАЦІЯ ЗАКОНОДАВСТВА</a:t>
            </a:r>
            <a:endParaRPr lang="ru-RU" sz="2000" dirty="0">
              <a:solidFill>
                <a:srgbClr val="253976"/>
              </a:solidFill>
            </a:endParaRPr>
          </a:p>
          <a:p>
            <a:pPr lvl="0"/>
            <a:r>
              <a:rPr lang="uk-UA" sz="2000" b="1" dirty="0" smtClean="0">
                <a:solidFill>
                  <a:srgbClr val="253976"/>
                </a:solidFill>
              </a:rPr>
              <a:t>чітка </a:t>
            </a:r>
            <a:r>
              <a:rPr lang="uk-UA" sz="2000" b="1" dirty="0">
                <a:solidFill>
                  <a:srgbClr val="253976"/>
                </a:solidFill>
              </a:rPr>
              <a:t>регламентація та розмежування процедур </a:t>
            </a:r>
            <a:r>
              <a:rPr lang="uk-UA" sz="2000" b="1" dirty="0">
                <a:solidFill>
                  <a:schemeClr val="bg1"/>
                </a:solidFill>
              </a:rPr>
              <a:t>продовження строку дії </a:t>
            </a:r>
            <a:r>
              <a:rPr lang="uk-UA" sz="2000" b="1" dirty="0">
                <a:solidFill>
                  <a:srgbClr val="253976"/>
                </a:solidFill>
              </a:rPr>
              <a:t>договору оренди землі (пролонгації), </a:t>
            </a:r>
            <a:r>
              <a:rPr lang="uk-UA" sz="2000" b="1" dirty="0" smtClean="0">
                <a:solidFill>
                  <a:schemeClr val="bg1"/>
                </a:solidFill>
              </a:rPr>
              <a:t>поновлення</a:t>
            </a:r>
            <a:r>
              <a:rPr lang="uk-UA" sz="2000" b="1" dirty="0">
                <a:solidFill>
                  <a:srgbClr val="253976"/>
                </a:solidFill>
              </a:rPr>
              <a:t>, реалізації </a:t>
            </a:r>
            <a:r>
              <a:rPr lang="uk-UA" sz="2000" b="1" dirty="0">
                <a:solidFill>
                  <a:schemeClr val="bg1"/>
                </a:solidFill>
              </a:rPr>
              <a:t>права на переважне </a:t>
            </a:r>
            <a:r>
              <a:rPr lang="uk-UA" sz="2000" b="1" dirty="0">
                <a:solidFill>
                  <a:srgbClr val="253976"/>
                </a:solidFill>
              </a:rPr>
              <a:t>укладення договору оренди землі</a:t>
            </a:r>
            <a:endParaRPr lang="ru-RU" sz="2000" dirty="0">
              <a:solidFill>
                <a:srgbClr val="253976"/>
              </a:solidFill>
            </a:endParaRPr>
          </a:p>
          <a:p>
            <a:r>
              <a:rPr lang="uk-UA" sz="2000" b="1" dirty="0" smtClean="0">
                <a:solidFill>
                  <a:srgbClr val="253976"/>
                </a:solidFill>
              </a:rPr>
              <a:t>нотаріальне </a:t>
            </a:r>
            <a:r>
              <a:rPr lang="uk-UA" sz="2000" b="1" dirty="0">
                <a:solidFill>
                  <a:srgbClr val="253976"/>
                </a:solidFill>
              </a:rPr>
              <a:t>посвідчення та супровід </a:t>
            </a:r>
            <a:endParaRPr lang="ru-RU" sz="2000" dirty="0">
              <a:solidFill>
                <a:srgbClr val="253976"/>
              </a:solidFill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uk-UA" sz="2000" b="1" dirty="0" smtClean="0">
                <a:solidFill>
                  <a:srgbClr val="253976"/>
                </a:solidFill>
              </a:rPr>
              <a:t>правочинів </a:t>
            </a:r>
            <a:r>
              <a:rPr lang="uk-UA" sz="2000" b="1" dirty="0">
                <a:solidFill>
                  <a:srgbClr val="253976"/>
                </a:solidFill>
              </a:rPr>
              <a:t>про відчуження корпоративних прав,</a:t>
            </a:r>
            <a:endParaRPr lang="ru-RU" sz="2000" dirty="0">
              <a:solidFill>
                <a:srgbClr val="253976"/>
              </a:solidFill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uk-UA" sz="2000" b="1" dirty="0" smtClean="0">
                <a:solidFill>
                  <a:srgbClr val="253976"/>
                </a:solidFill>
              </a:rPr>
              <a:t>правочинів </a:t>
            </a:r>
            <a:r>
              <a:rPr lang="uk-UA" sz="2000" b="1" dirty="0">
                <a:solidFill>
                  <a:srgbClr val="253976"/>
                </a:solidFill>
              </a:rPr>
              <a:t>про користування земельною ділянкою,</a:t>
            </a:r>
            <a:endParaRPr lang="ru-RU" sz="2000" dirty="0">
              <a:solidFill>
                <a:srgbClr val="253976"/>
              </a:solidFill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uk-UA" sz="2000" b="1" dirty="0" smtClean="0">
                <a:solidFill>
                  <a:srgbClr val="253976"/>
                </a:solidFill>
              </a:rPr>
              <a:t>справжності </a:t>
            </a:r>
            <a:r>
              <a:rPr lang="uk-UA" sz="2000" b="1" dirty="0">
                <a:solidFill>
                  <a:srgbClr val="253976"/>
                </a:solidFill>
              </a:rPr>
              <a:t>підписів на документах </a:t>
            </a:r>
            <a:endParaRPr lang="en-US" sz="2000" b="1" dirty="0" smtClean="0">
              <a:solidFill>
                <a:srgbClr val="253976"/>
              </a:solidFill>
            </a:endParaRPr>
          </a:p>
          <a:p>
            <a:pPr lvl="1">
              <a:buFont typeface="Courier New" panose="02070309020205020404" pitchFamily="49" charset="0"/>
              <a:buChar char="o"/>
            </a:pPr>
            <a:endParaRPr lang="en-US" sz="2000" b="1" dirty="0" smtClean="0">
              <a:solidFill>
                <a:srgbClr val="253976"/>
              </a:solidFill>
            </a:endParaRPr>
          </a:p>
          <a:p>
            <a:pPr marL="533400" lvl="1" indent="0">
              <a:buNone/>
            </a:pPr>
            <a:endParaRPr lang="en-US" sz="2000" b="1" dirty="0" smtClean="0">
              <a:solidFill>
                <a:srgbClr val="253976"/>
              </a:solidFill>
            </a:endParaRPr>
          </a:p>
          <a:p>
            <a:pPr marL="76200" indent="0">
              <a:buNone/>
            </a:pPr>
            <a:r>
              <a:rPr lang="uk-UA" sz="2000" b="1" dirty="0" smtClean="0">
                <a:solidFill>
                  <a:schemeClr val="bg1"/>
                </a:solidFill>
              </a:rPr>
              <a:t>основний </a:t>
            </a:r>
            <a:r>
              <a:rPr lang="uk-UA" sz="2000" b="1" dirty="0">
                <a:solidFill>
                  <a:schemeClr val="bg1"/>
                </a:solidFill>
              </a:rPr>
              <a:t>спосіб захисту землевласника/землекористувача</a:t>
            </a:r>
            <a:endParaRPr lang="ru-RU" sz="2000" dirty="0">
              <a:solidFill>
                <a:schemeClr val="bg1"/>
              </a:solidFill>
            </a:endParaRPr>
          </a:p>
          <a:p>
            <a:pPr marL="76200" indent="0">
              <a:buNone/>
            </a:pPr>
            <a:r>
              <a:rPr lang="ru-RU" sz="2000" dirty="0">
                <a:solidFill>
                  <a:srgbClr val="253976"/>
                </a:solidFill>
              </a:rPr>
              <a:t> </a:t>
            </a: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9003" y="5733256"/>
            <a:ext cx="1753243" cy="625174"/>
          </a:xfrm>
          <a:prstGeom prst="rect">
            <a:avLst/>
          </a:prstGeom>
        </p:spPr>
      </p:pic>
      <p:sp>
        <p:nvSpPr>
          <p:cNvPr id="23" name="Стрелка вниз 22"/>
          <p:cNvSpPr/>
          <p:nvPr/>
        </p:nvSpPr>
        <p:spPr>
          <a:xfrm>
            <a:off x="3833366" y="4797152"/>
            <a:ext cx="1584325" cy="474663"/>
          </a:xfrm>
          <a:prstGeom prst="downArrow">
            <a:avLst>
              <a:gd name="adj1" fmla="val 50000"/>
              <a:gd name="adj2" fmla="val 6265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486DB">
            <a:alpha val="70000"/>
          </a:srgbClr>
        </a:solidFill>
        <a:effectLst/>
      </p:bgPr>
    </p:bg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7"/>
          <p:cNvSpPr txBox="1">
            <a:spLocks noGrp="1"/>
          </p:cNvSpPr>
          <p:nvPr>
            <p:ph type="sldNum" idx="12"/>
          </p:nvPr>
        </p:nvSpPr>
        <p:spPr>
          <a:xfrm>
            <a:off x="457200" y="5585576"/>
            <a:ext cx="548700" cy="72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grpSp>
        <p:nvGrpSpPr>
          <p:cNvPr id="14" name="Google Shape;88;p13"/>
          <p:cNvGrpSpPr/>
          <p:nvPr/>
        </p:nvGrpSpPr>
        <p:grpSpPr>
          <a:xfrm>
            <a:off x="582377" y="903857"/>
            <a:ext cx="298946" cy="364550"/>
            <a:chOff x="596350" y="929175"/>
            <a:chExt cx="407950" cy="497475"/>
          </a:xfrm>
        </p:grpSpPr>
        <p:sp>
          <p:nvSpPr>
            <p:cNvPr id="15" name="Google Shape;89;p13"/>
            <p:cNvSpPr/>
            <p:nvPr/>
          </p:nvSpPr>
          <p:spPr>
            <a:xfrm>
              <a:off x="596350" y="953550"/>
              <a:ext cx="387250" cy="473100"/>
            </a:xfrm>
            <a:custGeom>
              <a:avLst/>
              <a:gdLst/>
              <a:ahLst/>
              <a:cxnLst/>
              <a:rect l="l" t="t" r="r" b="b"/>
              <a:pathLst>
                <a:path w="15490" h="18924" fill="none" extrusionOk="0">
                  <a:moveTo>
                    <a:pt x="15490" y="17828"/>
                  </a:moveTo>
                  <a:lnTo>
                    <a:pt x="15490" y="17828"/>
                  </a:lnTo>
                  <a:lnTo>
                    <a:pt x="15466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8" y="18534"/>
                  </a:lnTo>
                  <a:lnTo>
                    <a:pt x="15052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3" y="18900"/>
                  </a:lnTo>
                  <a:lnTo>
                    <a:pt x="682" y="18802"/>
                  </a:lnTo>
                  <a:lnTo>
                    <a:pt x="512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8" y="18169"/>
                  </a:lnTo>
                  <a:lnTo>
                    <a:pt x="25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5" y="706"/>
                  </a:lnTo>
                  <a:lnTo>
                    <a:pt x="98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90;p13"/>
            <p:cNvSpPr/>
            <p:nvPr/>
          </p:nvSpPr>
          <p:spPr>
            <a:xfrm>
              <a:off x="626775" y="9291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7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2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91;p13"/>
            <p:cNvSpPr/>
            <p:nvPr/>
          </p:nvSpPr>
          <p:spPr>
            <a:xfrm>
              <a:off x="688900" y="12561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92;p13"/>
            <p:cNvSpPr/>
            <p:nvPr/>
          </p:nvSpPr>
          <p:spPr>
            <a:xfrm>
              <a:off x="688900" y="1201350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93;p13"/>
            <p:cNvSpPr/>
            <p:nvPr/>
          </p:nvSpPr>
          <p:spPr>
            <a:xfrm>
              <a:off x="688900" y="1145950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94;p13"/>
            <p:cNvSpPr/>
            <p:nvPr/>
          </p:nvSpPr>
          <p:spPr>
            <a:xfrm>
              <a:off x="688900" y="10905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95;p13"/>
            <p:cNvSpPr/>
            <p:nvPr/>
          </p:nvSpPr>
          <p:spPr>
            <a:xfrm>
              <a:off x="920250" y="929175"/>
              <a:ext cx="84050" cy="84050"/>
            </a:xfrm>
            <a:custGeom>
              <a:avLst/>
              <a:gdLst/>
              <a:ahLst/>
              <a:cxnLst/>
              <a:rect l="l" t="t" r="r" b="b"/>
              <a:pathLst>
                <a:path w="3362" h="3362" fill="none" extrusionOk="0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" name="Google Shape;74;p12"/>
          <p:cNvSpPr txBox="1">
            <a:spLocks/>
          </p:cNvSpPr>
          <p:nvPr/>
        </p:nvSpPr>
        <p:spPr>
          <a:xfrm>
            <a:off x="1168232" y="567418"/>
            <a:ext cx="7364208" cy="576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"/>
              <a:buNone/>
              <a:defRPr sz="18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"/>
              <a:buNone/>
              <a:defRPr sz="18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"/>
              <a:buNone/>
              <a:defRPr sz="18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"/>
              <a:buNone/>
              <a:defRPr sz="18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"/>
              <a:buNone/>
              <a:defRPr sz="18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"/>
              <a:buNone/>
              <a:defRPr sz="18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"/>
              <a:buNone/>
              <a:defRPr sz="18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"/>
              <a:buNone/>
              <a:defRPr sz="18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"/>
              <a:buNone/>
              <a:defRPr sz="18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uk-UA" altLang="ru-RU" sz="2800" dirty="0"/>
              <a:t>Напрямки роботи щодо попередження та зупинення рейдерства</a:t>
            </a:r>
            <a:endParaRPr lang="ru-RU" sz="2600" dirty="0">
              <a:solidFill>
                <a:srgbClr val="253976"/>
              </a:solidFill>
            </a:endParaRPr>
          </a:p>
        </p:txBody>
      </p:sp>
      <p:sp>
        <p:nvSpPr>
          <p:cNvPr id="26" name="Google Shape;179;p19"/>
          <p:cNvSpPr txBox="1">
            <a:spLocks noGrp="1"/>
          </p:cNvSpPr>
          <p:nvPr>
            <p:ph type="body" idx="1"/>
          </p:nvPr>
        </p:nvSpPr>
        <p:spPr>
          <a:xfrm>
            <a:off x="562502" y="2132856"/>
            <a:ext cx="7955371" cy="417646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74320" indent="-274320">
              <a:buClr>
                <a:schemeClr val="accent3"/>
              </a:buClr>
              <a:buNone/>
              <a:defRPr/>
            </a:pPr>
            <a:r>
              <a:rPr lang="uk-UA" sz="3200" b="1" dirty="0">
                <a:solidFill>
                  <a:schemeClr val="bg1"/>
                </a:solidFill>
              </a:rPr>
              <a:t> </a:t>
            </a:r>
            <a:r>
              <a:rPr lang="uk-UA" sz="3200" b="1" u="sng" dirty="0">
                <a:solidFill>
                  <a:schemeClr val="bg1"/>
                </a:solidFill>
              </a:rPr>
              <a:t>“ЗАХИСТИ СЕБЕ САМ</a:t>
            </a:r>
            <a:r>
              <a:rPr lang="uk-UA" sz="3200" b="1" u="sng" dirty="0" smtClean="0">
                <a:solidFill>
                  <a:schemeClr val="bg1"/>
                </a:solidFill>
              </a:rPr>
              <a:t>!!!”</a:t>
            </a:r>
            <a:endParaRPr lang="en-US" sz="3200" b="1" u="sng" dirty="0" smtClean="0">
              <a:solidFill>
                <a:schemeClr val="bg1"/>
              </a:solidFill>
            </a:endParaRPr>
          </a:p>
          <a:p>
            <a:pPr marL="274320" indent="-274320">
              <a:buClr>
                <a:schemeClr val="accent3"/>
              </a:buClr>
              <a:buNone/>
              <a:defRPr/>
            </a:pPr>
            <a:endParaRPr lang="uk-UA" sz="2000" b="1" u="sng" dirty="0">
              <a:solidFill>
                <a:srgbClr val="253976"/>
              </a:solidFill>
            </a:endParaRPr>
          </a:p>
          <a:p>
            <a:pPr marL="274320" indent="-274320">
              <a:buClr>
                <a:schemeClr val="bg1"/>
              </a:buClr>
              <a:buFont typeface="Wingdings 2"/>
              <a:buChar char=""/>
              <a:defRPr/>
            </a:pPr>
            <a:r>
              <a:rPr lang="uk-UA" sz="2000" b="1" dirty="0">
                <a:solidFill>
                  <a:srgbClr val="253976"/>
                </a:solidFill>
              </a:rPr>
              <a:t>РЕВІЗІЯ </a:t>
            </a:r>
          </a:p>
          <a:p>
            <a:pPr marL="800100" lvl="1" indent="-342900">
              <a:buClr>
                <a:schemeClr val="bg1"/>
              </a:buClr>
              <a:defRPr/>
            </a:pPr>
            <a:r>
              <a:rPr lang="uk-UA" sz="2000" b="1" dirty="0" smtClean="0">
                <a:solidFill>
                  <a:srgbClr val="253976"/>
                </a:solidFill>
              </a:rPr>
              <a:t>УСТАНОВЧИХ </a:t>
            </a:r>
            <a:r>
              <a:rPr lang="uk-UA" sz="2000" b="1" dirty="0">
                <a:solidFill>
                  <a:srgbClr val="253976"/>
                </a:solidFill>
              </a:rPr>
              <a:t>ДОКУМЕНТІВ</a:t>
            </a:r>
          </a:p>
          <a:p>
            <a:pPr marL="800100" lvl="1" indent="-342900">
              <a:buClr>
                <a:schemeClr val="bg1"/>
              </a:buClr>
              <a:defRPr/>
            </a:pPr>
            <a:r>
              <a:rPr lang="uk-UA" sz="2000" b="1" dirty="0" smtClean="0">
                <a:solidFill>
                  <a:srgbClr val="253976"/>
                </a:solidFill>
              </a:rPr>
              <a:t>ПРАВОВСТАНОВЛЮЮЧИХ </a:t>
            </a:r>
            <a:r>
              <a:rPr lang="uk-UA" sz="2000" b="1" dirty="0">
                <a:solidFill>
                  <a:srgbClr val="253976"/>
                </a:solidFill>
              </a:rPr>
              <a:t>ДОКУМЕНТІВ</a:t>
            </a:r>
          </a:p>
          <a:p>
            <a:pPr marL="800100" lvl="1" indent="-342900">
              <a:buClr>
                <a:schemeClr val="bg1"/>
              </a:buClr>
              <a:defRPr/>
            </a:pPr>
            <a:r>
              <a:rPr lang="uk-UA" sz="2000" b="1" dirty="0" smtClean="0">
                <a:solidFill>
                  <a:srgbClr val="253976"/>
                </a:solidFill>
              </a:rPr>
              <a:t>ЗАРЕЄСТРОВАНИХ </a:t>
            </a:r>
            <a:r>
              <a:rPr lang="uk-UA" sz="2000" b="1" dirty="0">
                <a:solidFill>
                  <a:srgbClr val="253976"/>
                </a:solidFill>
              </a:rPr>
              <a:t>ПРАВ ВЛАСНОСТІ, ПОХІДНИХ ПРАВ (ОРЕНДИ/ЕМФІТЕВЗИСУ</a:t>
            </a:r>
            <a:r>
              <a:rPr lang="uk-UA" sz="2000" b="1" dirty="0" smtClean="0">
                <a:solidFill>
                  <a:srgbClr val="253976"/>
                </a:solidFill>
              </a:rPr>
              <a:t>)</a:t>
            </a:r>
            <a:endParaRPr lang="en-US" sz="2000" b="1" dirty="0" smtClean="0">
              <a:solidFill>
                <a:srgbClr val="253976"/>
              </a:solidFill>
            </a:endParaRPr>
          </a:p>
          <a:p>
            <a:pPr marL="457200" lvl="1" indent="0">
              <a:buClr>
                <a:schemeClr val="bg1"/>
              </a:buClr>
              <a:buNone/>
              <a:defRPr/>
            </a:pPr>
            <a:endParaRPr lang="uk-UA" sz="2000" b="1" dirty="0">
              <a:solidFill>
                <a:srgbClr val="253976"/>
              </a:solidFill>
            </a:endParaRPr>
          </a:p>
          <a:p>
            <a:pPr marL="342900" indent="-342900">
              <a:buClr>
                <a:schemeClr val="bg1"/>
              </a:buClr>
              <a:defRPr/>
            </a:pPr>
            <a:r>
              <a:rPr lang="uk-UA" sz="2000" b="1" dirty="0" smtClean="0">
                <a:solidFill>
                  <a:srgbClr val="253976"/>
                </a:solidFill>
              </a:rPr>
              <a:t>ДОВІРЕНОСТЕЙ</a:t>
            </a:r>
            <a:r>
              <a:rPr lang="uk-UA" sz="2000" b="1" dirty="0">
                <a:solidFill>
                  <a:srgbClr val="253976"/>
                </a:solidFill>
              </a:rPr>
              <a:t>, ЗАПОВІТІВ, ПАСПОРТІВ</a:t>
            </a: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9003" y="5733256"/>
            <a:ext cx="1753243" cy="625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580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486DB">
            <a:alpha val="70000"/>
          </a:srgbClr>
        </a:solidFill>
        <a:effectLst/>
      </p:bgPr>
    </p:bg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7"/>
          <p:cNvSpPr txBox="1">
            <a:spLocks noGrp="1"/>
          </p:cNvSpPr>
          <p:nvPr>
            <p:ph type="sldNum" idx="12"/>
          </p:nvPr>
        </p:nvSpPr>
        <p:spPr>
          <a:xfrm>
            <a:off x="457200" y="5585576"/>
            <a:ext cx="548700" cy="72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grpSp>
        <p:nvGrpSpPr>
          <p:cNvPr id="14" name="Google Shape;88;p13"/>
          <p:cNvGrpSpPr/>
          <p:nvPr/>
        </p:nvGrpSpPr>
        <p:grpSpPr>
          <a:xfrm>
            <a:off x="582377" y="903857"/>
            <a:ext cx="298946" cy="364550"/>
            <a:chOff x="596350" y="929175"/>
            <a:chExt cx="407950" cy="497475"/>
          </a:xfrm>
        </p:grpSpPr>
        <p:sp>
          <p:nvSpPr>
            <p:cNvPr id="15" name="Google Shape;89;p13"/>
            <p:cNvSpPr/>
            <p:nvPr/>
          </p:nvSpPr>
          <p:spPr>
            <a:xfrm>
              <a:off x="596350" y="953550"/>
              <a:ext cx="387250" cy="473100"/>
            </a:xfrm>
            <a:custGeom>
              <a:avLst/>
              <a:gdLst/>
              <a:ahLst/>
              <a:cxnLst/>
              <a:rect l="l" t="t" r="r" b="b"/>
              <a:pathLst>
                <a:path w="15490" h="18924" fill="none" extrusionOk="0">
                  <a:moveTo>
                    <a:pt x="15490" y="17828"/>
                  </a:moveTo>
                  <a:lnTo>
                    <a:pt x="15490" y="17828"/>
                  </a:lnTo>
                  <a:lnTo>
                    <a:pt x="15466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8" y="18534"/>
                  </a:lnTo>
                  <a:lnTo>
                    <a:pt x="15052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3" y="18900"/>
                  </a:lnTo>
                  <a:lnTo>
                    <a:pt x="682" y="18802"/>
                  </a:lnTo>
                  <a:lnTo>
                    <a:pt x="512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8" y="18169"/>
                  </a:lnTo>
                  <a:lnTo>
                    <a:pt x="25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5" y="706"/>
                  </a:lnTo>
                  <a:lnTo>
                    <a:pt x="98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90;p13"/>
            <p:cNvSpPr/>
            <p:nvPr/>
          </p:nvSpPr>
          <p:spPr>
            <a:xfrm>
              <a:off x="626775" y="9291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7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2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91;p13"/>
            <p:cNvSpPr/>
            <p:nvPr/>
          </p:nvSpPr>
          <p:spPr>
            <a:xfrm>
              <a:off x="688900" y="12561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92;p13"/>
            <p:cNvSpPr/>
            <p:nvPr/>
          </p:nvSpPr>
          <p:spPr>
            <a:xfrm>
              <a:off x="688900" y="1201350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93;p13"/>
            <p:cNvSpPr/>
            <p:nvPr/>
          </p:nvSpPr>
          <p:spPr>
            <a:xfrm>
              <a:off x="688900" y="1145950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94;p13"/>
            <p:cNvSpPr/>
            <p:nvPr/>
          </p:nvSpPr>
          <p:spPr>
            <a:xfrm>
              <a:off x="688900" y="10905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95;p13"/>
            <p:cNvSpPr/>
            <p:nvPr/>
          </p:nvSpPr>
          <p:spPr>
            <a:xfrm>
              <a:off x="920250" y="929175"/>
              <a:ext cx="84050" cy="84050"/>
            </a:xfrm>
            <a:custGeom>
              <a:avLst/>
              <a:gdLst/>
              <a:ahLst/>
              <a:cxnLst/>
              <a:rect l="l" t="t" r="r" b="b"/>
              <a:pathLst>
                <a:path w="3362" h="3362" fill="none" extrusionOk="0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" name="Google Shape;74;p12"/>
          <p:cNvSpPr txBox="1">
            <a:spLocks/>
          </p:cNvSpPr>
          <p:nvPr/>
        </p:nvSpPr>
        <p:spPr>
          <a:xfrm>
            <a:off x="1186878" y="855450"/>
            <a:ext cx="7364208" cy="576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"/>
              <a:buNone/>
              <a:defRPr sz="18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"/>
              <a:buNone/>
              <a:defRPr sz="18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"/>
              <a:buNone/>
              <a:defRPr sz="18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"/>
              <a:buNone/>
              <a:defRPr sz="18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"/>
              <a:buNone/>
              <a:defRPr sz="18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"/>
              <a:buNone/>
              <a:defRPr sz="18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"/>
              <a:buNone/>
              <a:defRPr sz="18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"/>
              <a:buNone/>
              <a:defRPr sz="18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"/>
              <a:buNone/>
              <a:defRPr sz="18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uk-UA" altLang="ru-RU" sz="2800" dirty="0"/>
              <a:t>РЕВІЗІЯ УСТАНОВЧИХ ДОКУМЕНТІВ</a:t>
            </a:r>
            <a:endParaRPr lang="ru-RU" sz="2600" dirty="0">
              <a:solidFill>
                <a:srgbClr val="253976"/>
              </a:solidFill>
            </a:endParaRPr>
          </a:p>
        </p:txBody>
      </p:sp>
      <p:sp>
        <p:nvSpPr>
          <p:cNvPr id="26" name="Google Shape;179;p19"/>
          <p:cNvSpPr txBox="1">
            <a:spLocks noGrp="1"/>
          </p:cNvSpPr>
          <p:nvPr>
            <p:ph type="body" idx="1"/>
          </p:nvPr>
        </p:nvSpPr>
        <p:spPr>
          <a:xfrm>
            <a:off x="566728" y="1628800"/>
            <a:ext cx="7955371" cy="417646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74320" indent="-274320">
              <a:buClr>
                <a:schemeClr val="bg1"/>
              </a:buClr>
              <a:buFont typeface="Wingdings 2"/>
              <a:buChar char=""/>
              <a:defRPr/>
            </a:pPr>
            <a:r>
              <a:rPr lang="uk-UA" sz="2000" b="1" dirty="0">
                <a:solidFill>
                  <a:srgbClr val="253976"/>
                </a:solidFill>
              </a:rPr>
              <a:t>приведення статутів у відповідність до законодавства</a:t>
            </a:r>
          </a:p>
          <a:p>
            <a:pPr marL="274320" indent="-274320">
              <a:buClr>
                <a:schemeClr val="bg1"/>
              </a:buClr>
              <a:buNone/>
              <a:defRPr/>
            </a:pPr>
            <a:r>
              <a:rPr lang="uk-UA" sz="2000" b="1" dirty="0">
                <a:solidFill>
                  <a:schemeClr val="bg1"/>
                </a:solidFill>
              </a:rPr>
              <a:t>   (наявність нової редакції статуту на порталі Мін</a:t>
            </a:r>
            <a:r>
              <a:rPr lang="en-US" sz="2000" b="1" dirty="0">
                <a:solidFill>
                  <a:schemeClr val="bg1"/>
                </a:solidFill>
              </a:rPr>
              <a:t>’</a:t>
            </a:r>
            <a:r>
              <a:rPr lang="uk-UA" sz="2000" b="1" dirty="0" err="1">
                <a:solidFill>
                  <a:schemeClr val="bg1"/>
                </a:solidFill>
              </a:rPr>
              <a:t>юсту</a:t>
            </a:r>
            <a:r>
              <a:rPr lang="uk-UA" sz="2000" b="1" dirty="0">
                <a:solidFill>
                  <a:schemeClr val="bg1"/>
                </a:solidFill>
              </a:rPr>
              <a:t>)</a:t>
            </a:r>
          </a:p>
          <a:p>
            <a:pPr marL="274320" indent="-274320">
              <a:buClr>
                <a:schemeClr val="bg1"/>
              </a:buClr>
              <a:buFont typeface="Wingdings 2"/>
              <a:buChar char=""/>
              <a:defRPr/>
            </a:pPr>
            <a:endParaRPr lang="uk-UA" sz="2000" b="1" dirty="0">
              <a:solidFill>
                <a:srgbClr val="253976"/>
              </a:solidFill>
            </a:endParaRPr>
          </a:p>
          <a:p>
            <a:pPr marL="274320" indent="-274320">
              <a:buClr>
                <a:schemeClr val="bg1"/>
              </a:buClr>
              <a:buFont typeface="Wingdings 2"/>
              <a:buChar char=""/>
              <a:defRPr/>
            </a:pPr>
            <a:r>
              <a:rPr lang="uk-UA" sz="2000" b="1" dirty="0">
                <a:solidFill>
                  <a:srgbClr val="253976"/>
                </a:solidFill>
              </a:rPr>
              <a:t>встановлення у статутах додаткових засобів захисту від рейдерства корпоративних </a:t>
            </a:r>
            <a:r>
              <a:rPr lang="uk-UA" sz="2000" b="1" dirty="0" smtClean="0">
                <a:solidFill>
                  <a:srgbClr val="253976"/>
                </a:solidFill>
              </a:rPr>
              <a:t>прав</a:t>
            </a:r>
            <a:r>
              <a:rPr lang="en-US" sz="2000" b="1" dirty="0" smtClean="0">
                <a:solidFill>
                  <a:srgbClr val="253976"/>
                </a:solidFill>
              </a:rPr>
              <a:t> </a:t>
            </a:r>
            <a:r>
              <a:rPr lang="uk-UA" sz="2000" b="1" dirty="0" smtClean="0">
                <a:solidFill>
                  <a:srgbClr val="253976"/>
                </a:solidFill>
              </a:rPr>
              <a:t> </a:t>
            </a:r>
            <a:r>
              <a:rPr lang="uk-UA" sz="2000" b="1" dirty="0">
                <a:solidFill>
                  <a:srgbClr val="253976"/>
                </a:solidFill>
              </a:rPr>
              <a:t>(чіткого розподілу компетенції та процедур прийняття рішень, особливостей розпорядження корпоративними правами та порядку спадкування)</a:t>
            </a:r>
          </a:p>
          <a:p>
            <a:pPr marL="274320" indent="-274320">
              <a:buClr>
                <a:schemeClr val="bg1"/>
              </a:buClr>
              <a:buNone/>
              <a:defRPr/>
            </a:pPr>
            <a:endParaRPr lang="uk-UA" sz="2000" b="1" dirty="0">
              <a:solidFill>
                <a:srgbClr val="253976"/>
              </a:solidFill>
            </a:endParaRPr>
          </a:p>
          <a:p>
            <a:pPr marL="274320" indent="-274320">
              <a:buClr>
                <a:schemeClr val="bg1"/>
              </a:buClr>
              <a:buFont typeface="Wingdings 2"/>
              <a:buChar char=""/>
              <a:defRPr/>
            </a:pPr>
            <a:r>
              <a:rPr lang="uk-UA" sz="2000" b="1" dirty="0">
                <a:solidFill>
                  <a:srgbClr val="253976"/>
                </a:solidFill>
              </a:rPr>
              <a:t>використання нотаріального засвідчення справжності підписів на документах для захисту.</a:t>
            </a:r>
          </a:p>
          <a:p>
            <a:pPr marL="274320" indent="-274320">
              <a:buClr>
                <a:schemeClr val="bg1"/>
              </a:buClr>
              <a:buNone/>
              <a:defRPr/>
            </a:pPr>
            <a:endParaRPr lang="uk-UA" sz="2000" dirty="0">
              <a:solidFill>
                <a:srgbClr val="253976"/>
              </a:solidFill>
            </a:endParaRPr>
          </a:p>
          <a:p>
            <a:pPr marL="274320" indent="-274320">
              <a:buClr>
                <a:schemeClr val="bg1"/>
              </a:buClr>
              <a:buNone/>
              <a:defRPr/>
            </a:pPr>
            <a:endParaRPr lang="uk-UA" sz="2000" dirty="0">
              <a:solidFill>
                <a:srgbClr val="253976"/>
              </a:solidFill>
            </a:endParaRPr>
          </a:p>
          <a:p>
            <a:pPr marL="274320" indent="-274320">
              <a:buClr>
                <a:schemeClr val="bg1"/>
              </a:buClr>
              <a:buFont typeface="Wingdings 2"/>
              <a:buChar char=""/>
              <a:defRPr/>
            </a:pPr>
            <a:endParaRPr lang="uk-UA" sz="2000" dirty="0">
              <a:solidFill>
                <a:srgbClr val="253976"/>
              </a:solidFill>
            </a:endParaRPr>
          </a:p>
          <a:p>
            <a:pPr marL="274320" indent="-274320">
              <a:buClr>
                <a:schemeClr val="bg1"/>
              </a:buClr>
              <a:buNone/>
              <a:defRPr/>
            </a:pPr>
            <a:endParaRPr lang="uk-UA" sz="2000" dirty="0">
              <a:solidFill>
                <a:srgbClr val="253976"/>
              </a:solidFill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9003" y="5733256"/>
            <a:ext cx="1753243" cy="625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561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486DB">
            <a:alpha val="70000"/>
          </a:srgbClr>
        </a:solidFill>
        <a:effectLst/>
      </p:bgPr>
    </p:bg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7"/>
          <p:cNvSpPr txBox="1">
            <a:spLocks noGrp="1"/>
          </p:cNvSpPr>
          <p:nvPr>
            <p:ph type="sldNum" idx="12"/>
          </p:nvPr>
        </p:nvSpPr>
        <p:spPr>
          <a:xfrm>
            <a:off x="457200" y="5585576"/>
            <a:ext cx="548700" cy="72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grpSp>
        <p:nvGrpSpPr>
          <p:cNvPr id="14" name="Google Shape;88;p13"/>
          <p:cNvGrpSpPr/>
          <p:nvPr/>
        </p:nvGrpSpPr>
        <p:grpSpPr>
          <a:xfrm>
            <a:off x="582377" y="903857"/>
            <a:ext cx="298946" cy="364550"/>
            <a:chOff x="596350" y="929175"/>
            <a:chExt cx="407950" cy="497475"/>
          </a:xfrm>
        </p:grpSpPr>
        <p:sp>
          <p:nvSpPr>
            <p:cNvPr id="15" name="Google Shape;89;p13"/>
            <p:cNvSpPr/>
            <p:nvPr/>
          </p:nvSpPr>
          <p:spPr>
            <a:xfrm>
              <a:off x="596350" y="953550"/>
              <a:ext cx="387250" cy="473100"/>
            </a:xfrm>
            <a:custGeom>
              <a:avLst/>
              <a:gdLst/>
              <a:ahLst/>
              <a:cxnLst/>
              <a:rect l="l" t="t" r="r" b="b"/>
              <a:pathLst>
                <a:path w="15490" h="18924" fill="none" extrusionOk="0">
                  <a:moveTo>
                    <a:pt x="15490" y="17828"/>
                  </a:moveTo>
                  <a:lnTo>
                    <a:pt x="15490" y="17828"/>
                  </a:lnTo>
                  <a:lnTo>
                    <a:pt x="15466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8" y="18534"/>
                  </a:lnTo>
                  <a:lnTo>
                    <a:pt x="15052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3" y="18900"/>
                  </a:lnTo>
                  <a:lnTo>
                    <a:pt x="682" y="18802"/>
                  </a:lnTo>
                  <a:lnTo>
                    <a:pt x="512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8" y="18169"/>
                  </a:lnTo>
                  <a:lnTo>
                    <a:pt x="25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5" y="706"/>
                  </a:lnTo>
                  <a:lnTo>
                    <a:pt x="98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90;p13"/>
            <p:cNvSpPr/>
            <p:nvPr/>
          </p:nvSpPr>
          <p:spPr>
            <a:xfrm>
              <a:off x="626775" y="9291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7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2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91;p13"/>
            <p:cNvSpPr/>
            <p:nvPr/>
          </p:nvSpPr>
          <p:spPr>
            <a:xfrm>
              <a:off x="688900" y="12561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92;p13"/>
            <p:cNvSpPr/>
            <p:nvPr/>
          </p:nvSpPr>
          <p:spPr>
            <a:xfrm>
              <a:off x="688900" y="1201350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93;p13"/>
            <p:cNvSpPr/>
            <p:nvPr/>
          </p:nvSpPr>
          <p:spPr>
            <a:xfrm>
              <a:off x="688900" y="1145950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94;p13"/>
            <p:cNvSpPr/>
            <p:nvPr/>
          </p:nvSpPr>
          <p:spPr>
            <a:xfrm>
              <a:off x="688900" y="10905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95;p13"/>
            <p:cNvSpPr/>
            <p:nvPr/>
          </p:nvSpPr>
          <p:spPr>
            <a:xfrm>
              <a:off x="920250" y="929175"/>
              <a:ext cx="84050" cy="84050"/>
            </a:xfrm>
            <a:custGeom>
              <a:avLst/>
              <a:gdLst/>
              <a:ahLst/>
              <a:cxnLst/>
              <a:rect l="l" t="t" r="r" b="b"/>
              <a:pathLst>
                <a:path w="3362" h="3362" fill="none" extrusionOk="0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" name="Google Shape;74;p12"/>
          <p:cNvSpPr txBox="1">
            <a:spLocks/>
          </p:cNvSpPr>
          <p:nvPr/>
        </p:nvSpPr>
        <p:spPr>
          <a:xfrm>
            <a:off x="1168232" y="567418"/>
            <a:ext cx="7364208" cy="576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"/>
              <a:buNone/>
              <a:defRPr sz="18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"/>
              <a:buNone/>
              <a:defRPr sz="18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"/>
              <a:buNone/>
              <a:defRPr sz="18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"/>
              <a:buNone/>
              <a:defRPr sz="18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"/>
              <a:buNone/>
              <a:defRPr sz="18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"/>
              <a:buNone/>
              <a:defRPr sz="18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"/>
              <a:buNone/>
              <a:defRPr sz="18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"/>
              <a:buNone/>
              <a:defRPr sz="18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"/>
              <a:buNone/>
              <a:defRPr sz="18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uk-UA" altLang="ru-RU" sz="2800" dirty="0"/>
              <a:t>РЕВІЗІЯ ПРАВОВСТАНОВЛЮЧИХ ДОКУМЕНТІВ </a:t>
            </a:r>
            <a:endParaRPr lang="ru-RU" sz="2600" dirty="0">
              <a:solidFill>
                <a:srgbClr val="253976"/>
              </a:solidFill>
            </a:endParaRPr>
          </a:p>
        </p:txBody>
      </p:sp>
      <p:sp>
        <p:nvSpPr>
          <p:cNvPr id="26" name="Google Shape;179;p19"/>
          <p:cNvSpPr txBox="1">
            <a:spLocks noGrp="1"/>
          </p:cNvSpPr>
          <p:nvPr>
            <p:ph type="body" idx="1"/>
          </p:nvPr>
        </p:nvSpPr>
        <p:spPr>
          <a:xfrm>
            <a:off x="577069" y="1628800"/>
            <a:ext cx="7955371" cy="417646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74320" indent="-274320">
              <a:buClr>
                <a:schemeClr val="bg1"/>
              </a:buClr>
              <a:buNone/>
              <a:defRPr/>
            </a:pPr>
            <a:r>
              <a:rPr lang="uk-UA" sz="1600" b="1" dirty="0">
                <a:solidFill>
                  <a:srgbClr val="253976"/>
                </a:solidFill>
              </a:rPr>
              <a:t>Право власності землевласника на земельну ділянку може підтверджуватись:</a:t>
            </a:r>
          </a:p>
          <a:p>
            <a:pPr marL="274320" indent="-274320">
              <a:buClr>
                <a:schemeClr val="bg1"/>
              </a:buClr>
              <a:buFont typeface="Wingdings 2"/>
              <a:buChar char=""/>
              <a:defRPr/>
            </a:pPr>
            <a:r>
              <a:rPr lang="uk-UA" sz="1600" b="1" dirty="0">
                <a:solidFill>
                  <a:srgbClr val="253976"/>
                </a:solidFill>
              </a:rPr>
              <a:t>державними актами кількох видів, залежно від періоду видачі</a:t>
            </a:r>
          </a:p>
          <a:p>
            <a:pPr marL="274320" indent="-274320">
              <a:buClr>
                <a:schemeClr val="bg1"/>
              </a:buClr>
              <a:buFont typeface="Wingdings 2"/>
              <a:buChar char=""/>
              <a:defRPr/>
            </a:pPr>
            <a:r>
              <a:rPr lang="uk-UA" sz="1600" b="1" dirty="0" err="1" smtClean="0">
                <a:solidFill>
                  <a:srgbClr val="253976"/>
                </a:solidFill>
              </a:rPr>
              <a:t>свідоцтвами</a:t>
            </a:r>
            <a:r>
              <a:rPr lang="uk-UA" sz="1600" b="1" dirty="0" smtClean="0">
                <a:solidFill>
                  <a:srgbClr val="253976"/>
                </a:solidFill>
              </a:rPr>
              <a:t> </a:t>
            </a:r>
            <a:r>
              <a:rPr lang="uk-UA" sz="1600" b="1" dirty="0">
                <a:solidFill>
                  <a:srgbClr val="253976"/>
                </a:solidFill>
              </a:rPr>
              <a:t>про право на спадщину або договорами відчуження, додатком до яких є державний акт з відмітками</a:t>
            </a:r>
          </a:p>
          <a:p>
            <a:pPr marL="274320" indent="-274320">
              <a:buClr>
                <a:schemeClr val="bg1"/>
              </a:buClr>
              <a:buFont typeface="Wingdings 2"/>
              <a:buChar char=""/>
              <a:defRPr/>
            </a:pPr>
            <a:r>
              <a:rPr lang="uk-UA" sz="1600" b="1" dirty="0" smtClean="0">
                <a:solidFill>
                  <a:srgbClr val="253976"/>
                </a:solidFill>
              </a:rPr>
              <a:t>фактом </a:t>
            </a:r>
            <a:r>
              <a:rPr lang="uk-UA" sz="1600" b="1" dirty="0">
                <a:solidFill>
                  <a:srgbClr val="253976"/>
                </a:solidFill>
              </a:rPr>
              <a:t>державної реєстрації, про що видаються витяги/інформаційні довідки з ДРРП</a:t>
            </a:r>
          </a:p>
          <a:p>
            <a:pPr marL="274320" indent="-274320">
              <a:buClr>
                <a:schemeClr val="bg1"/>
              </a:buClr>
              <a:buNone/>
              <a:defRPr/>
            </a:pPr>
            <a:r>
              <a:rPr lang="uk-UA" sz="1600" b="1" dirty="0">
                <a:solidFill>
                  <a:srgbClr val="253976"/>
                </a:solidFill>
              </a:rPr>
              <a:t>Наявність на руках свідоцтва про право власності на земельну частку (пай) не означає наявності у власності земельної ділянки, для цього необхідно пройти процедуру виділення її в натурі, державну реєстрацію земельної ділянки та права власності</a:t>
            </a:r>
            <a:r>
              <a:rPr lang="uk-UA" sz="1600" b="1" dirty="0" smtClean="0">
                <a:solidFill>
                  <a:srgbClr val="253976"/>
                </a:solidFill>
              </a:rPr>
              <a:t>.</a:t>
            </a:r>
            <a:endParaRPr lang="en-US" sz="1600" b="1" dirty="0" smtClean="0">
              <a:solidFill>
                <a:srgbClr val="253976"/>
              </a:solidFill>
            </a:endParaRPr>
          </a:p>
          <a:p>
            <a:pPr marL="274320" indent="-274320">
              <a:buClr>
                <a:schemeClr val="bg1"/>
              </a:buClr>
              <a:buNone/>
              <a:defRPr/>
            </a:pPr>
            <a:endParaRPr lang="uk-UA" sz="1600" b="1" dirty="0">
              <a:solidFill>
                <a:srgbClr val="253976"/>
              </a:solidFill>
            </a:endParaRPr>
          </a:p>
          <a:p>
            <a:pPr marL="274320" indent="-274320" algn="ctr">
              <a:buClr>
                <a:schemeClr val="bg1"/>
              </a:buClr>
              <a:buNone/>
              <a:defRPr/>
            </a:pPr>
            <a:r>
              <a:rPr lang="uk-UA" sz="1600" b="1" dirty="0" smtClean="0">
                <a:solidFill>
                  <a:schemeClr val="bg1"/>
                </a:solidFill>
              </a:rPr>
              <a:t>ОРИГІНАЛИ ДОКУМЕНТІВ, ЩО ПОСВІДЧУЮТЬ ПРАВО ВЛАСНОСТІ, </a:t>
            </a:r>
            <a:r>
              <a:rPr lang="en-US" sz="1600" b="1" dirty="0" smtClean="0">
                <a:solidFill>
                  <a:schemeClr val="bg1"/>
                </a:solidFill>
              </a:rPr>
              <a:t/>
            </a:r>
            <a:br>
              <a:rPr lang="en-US" sz="1600" b="1" dirty="0" smtClean="0">
                <a:solidFill>
                  <a:schemeClr val="bg1"/>
                </a:solidFill>
              </a:rPr>
            </a:br>
            <a:r>
              <a:rPr lang="uk-UA" sz="1600" b="1" dirty="0" smtClean="0">
                <a:solidFill>
                  <a:schemeClr val="bg1"/>
                </a:solidFill>
              </a:rPr>
              <a:t>НЕ ПІДЛЯГАЮТЬ ПЕРЕДАЧІ ІНШИМ ОСОБАМ</a:t>
            </a:r>
          </a:p>
          <a:p>
            <a:pPr marL="274320" indent="-274320">
              <a:buClr>
                <a:schemeClr val="bg1"/>
              </a:buClr>
              <a:buFont typeface="Wingdings 2"/>
              <a:buChar char=""/>
              <a:defRPr/>
            </a:pPr>
            <a:endParaRPr lang="uk-UA" sz="1600" dirty="0">
              <a:solidFill>
                <a:srgbClr val="253976"/>
              </a:solidFill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9003" y="5733256"/>
            <a:ext cx="1753243" cy="625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652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486DB">
            <a:alpha val="70000"/>
          </a:srgbClr>
        </a:solidFill>
        <a:effectLst/>
      </p:bgPr>
    </p:bg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7"/>
          <p:cNvSpPr txBox="1">
            <a:spLocks noGrp="1"/>
          </p:cNvSpPr>
          <p:nvPr>
            <p:ph type="sldNum" idx="12"/>
          </p:nvPr>
        </p:nvSpPr>
        <p:spPr>
          <a:xfrm>
            <a:off x="457200" y="5585576"/>
            <a:ext cx="548700" cy="72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grpSp>
        <p:nvGrpSpPr>
          <p:cNvPr id="14" name="Google Shape;88;p13"/>
          <p:cNvGrpSpPr/>
          <p:nvPr/>
        </p:nvGrpSpPr>
        <p:grpSpPr>
          <a:xfrm>
            <a:off x="582377" y="903857"/>
            <a:ext cx="298946" cy="364550"/>
            <a:chOff x="596350" y="929175"/>
            <a:chExt cx="407950" cy="497475"/>
          </a:xfrm>
        </p:grpSpPr>
        <p:sp>
          <p:nvSpPr>
            <p:cNvPr id="15" name="Google Shape;89;p13"/>
            <p:cNvSpPr/>
            <p:nvPr/>
          </p:nvSpPr>
          <p:spPr>
            <a:xfrm>
              <a:off x="596350" y="953550"/>
              <a:ext cx="387250" cy="473100"/>
            </a:xfrm>
            <a:custGeom>
              <a:avLst/>
              <a:gdLst/>
              <a:ahLst/>
              <a:cxnLst/>
              <a:rect l="l" t="t" r="r" b="b"/>
              <a:pathLst>
                <a:path w="15490" h="18924" fill="none" extrusionOk="0">
                  <a:moveTo>
                    <a:pt x="15490" y="17828"/>
                  </a:moveTo>
                  <a:lnTo>
                    <a:pt x="15490" y="17828"/>
                  </a:lnTo>
                  <a:lnTo>
                    <a:pt x="15466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8" y="18534"/>
                  </a:lnTo>
                  <a:lnTo>
                    <a:pt x="15052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3" y="18900"/>
                  </a:lnTo>
                  <a:lnTo>
                    <a:pt x="682" y="18802"/>
                  </a:lnTo>
                  <a:lnTo>
                    <a:pt x="512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8" y="18169"/>
                  </a:lnTo>
                  <a:lnTo>
                    <a:pt x="25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5" y="706"/>
                  </a:lnTo>
                  <a:lnTo>
                    <a:pt x="98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90;p13"/>
            <p:cNvSpPr/>
            <p:nvPr/>
          </p:nvSpPr>
          <p:spPr>
            <a:xfrm>
              <a:off x="626775" y="9291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7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2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91;p13"/>
            <p:cNvSpPr/>
            <p:nvPr/>
          </p:nvSpPr>
          <p:spPr>
            <a:xfrm>
              <a:off x="688900" y="12561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92;p13"/>
            <p:cNvSpPr/>
            <p:nvPr/>
          </p:nvSpPr>
          <p:spPr>
            <a:xfrm>
              <a:off x="688900" y="1201350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93;p13"/>
            <p:cNvSpPr/>
            <p:nvPr/>
          </p:nvSpPr>
          <p:spPr>
            <a:xfrm>
              <a:off x="688900" y="1145950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94;p13"/>
            <p:cNvSpPr/>
            <p:nvPr/>
          </p:nvSpPr>
          <p:spPr>
            <a:xfrm>
              <a:off x="688900" y="10905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95;p13"/>
            <p:cNvSpPr/>
            <p:nvPr/>
          </p:nvSpPr>
          <p:spPr>
            <a:xfrm>
              <a:off x="920250" y="929175"/>
              <a:ext cx="84050" cy="84050"/>
            </a:xfrm>
            <a:custGeom>
              <a:avLst/>
              <a:gdLst/>
              <a:ahLst/>
              <a:cxnLst/>
              <a:rect l="l" t="t" r="r" b="b"/>
              <a:pathLst>
                <a:path w="3362" h="3362" fill="none" extrusionOk="0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" name="Google Shape;74;p12"/>
          <p:cNvSpPr txBox="1">
            <a:spLocks/>
          </p:cNvSpPr>
          <p:nvPr/>
        </p:nvSpPr>
        <p:spPr>
          <a:xfrm>
            <a:off x="1168232" y="567418"/>
            <a:ext cx="7364208" cy="576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"/>
              <a:buNone/>
              <a:defRPr sz="18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"/>
              <a:buNone/>
              <a:defRPr sz="18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"/>
              <a:buNone/>
              <a:defRPr sz="18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"/>
              <a:buNone/>
              <a:defRPr sz="18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"/>
              <a:buNone/>
              <a:defRPr sz="18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"/>
              <a:buNone/>
              <a:defRPr sz="18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"/>
              <a:buNone/>
              <a:defRPr sz="18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"/>
              <a:buNone/>
              <a:defRPr sz="18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"/>
              <a:buNone/>
              <a:defRPr sz="18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uk-UA" sz="2800" dirty="0"/>
              <a:t>Ревізія зареєстрованих 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uk-UA" sz="2800" dirty="0"/>
              <a:t>ділянок та прав</a:t>
            </a:r>
            <a:r>
              <a:rPr lang="en-US" sz="2800" dirty="0"/>
              <a:t>/</a:t>
            </a:r>
            <a:r>
              <a:rPr lang="uk-UA" sz="2800" dirty="0"/>
              <a:t>строків, умов</a:t>
            </a:r>
            <a:endParaRPr lang="ru-RU" sz="2600" dirty="0">
              <a:solidFill>
                <a:srgbClr val="253976"/>
              </a:solidFill>
            </a:endParaRPr>
          </a:p>
        </p:txBody>
      </p:sp>
      <p:sp>
        <p:nvSpPr>
          <p:cNvPr id="26" name="Google Shape;179;p19"/>
          <p:cNvSpPr txBox="1">
            <a:spLocks noGrp="1"/>
          </p:cNvSpPr>
          <p:nvPr>
            <p:ph type="body" idx="1"/>
          </p:nvPr>
        </p:nvSpPr>
        <p:spPr>
          <a:xfrm>
            <a:off x="562502" y="2132856"/>
            <a:ext cx="7955371" cy="417646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74320" indent="-274320">
              <a:buClr>
                <a:schemeClr val="bg1"/>
              </a:buClr>
              <a:buFont typeface="Wingdings 2"/>
              <a:buChar char=""/>
              <a:defRPr/>
            </a:pPr>
            <a:r>
              <a:rPr lang="uk-UA" sz="2000" b="1" dirty="0">
                <a:solidFill>
                  <a:srgbClr val="253976"/>
                </a:solidFill>
              </a:rPr>
              <a:t>Перевірка державної реєстрації земельної ділянки за ДЗК</a:t>
            </a:r>
          </a:p>
          <a:p>
            <a:pPr marL="274320" indent="-274320">
              <a:buClr>
                <a:schemeClr val="bg1"/>
              </a:buClr>
              <a:buNone/>
              <a:defRPr/>
            </a:pPr>
            <a:r>
              <a:rPr lang="uk-UA" sz="2000" b="1" dirty="0">
                <a:solidFill>
                  <a:schemeClr val="bg1"/>
                </a:solidFill>
              </a:rPr>
              <a:t>Інструмент - Публічна кадастрова карта</a:t>
            </a:r>
          </a:p>
          <a:p>
            <a:pPr marL="274320" indent="-274320">
              <a:buClr>
                <a:schemeClr val="bg1"/>
              </a:buClr>
              <a:buFont typeface="Wingdings 2"/>
              <a:buChar char=""/>
              <a:defRPr/>
            </a:pPr>
            <a:endParaRPr lang="uk-UA" sz="2000" b="1" dirty="0"/>
          </a:p>
          <a:p>
            <a:pPr marL="274320" indent="-274320">
              <a:buClr>
                <a:schemeClr val="bg1"/>
              </a:buClr>
              <a:buFont typeface="Wingdings 2"/>
              <a:buChar char=""/>
              <a:defRPr/>
            </a:pPr>
            <a:r>
              <a:rPr lang="uk-UA" sz="2000" b="1" dirty="0">
                <a:solidFill>
                  <a:srgbClr val="253976"/>
                </a:solidFill>
              </a:rPr>
              <a:t>Перевірка зареєстрованого права власності, права оренди, емфітевзису, що </a:t>
            </a:r>
            <a:r>
              <a:rPr lang="uk-UA" sz="2000" b="1" dirty="0" err="1">
                <a:solidFill>
                  <a:srgbClr val="253976"/>
                </a:solidFill>
              </a:rPr>
              <a:t>виникло</a:t>
            </a:r>
            <a:endParaRPr lang="uk-UA" sz="2000" b="1" dirty="0">
              <a:solidFill>
                <a:srgbClr val="253976"/>
              </a:solidFill>
            </a:endParaRPr>
          </a:p>
          <a:p>
            <a:pPr marL="274320" indent="-274320">
              <a:buClr>
                <a:schemeClr val="bg1"/>
              </a:buClr>
              <a:buNone/>
              <a:defRPr/>
            </a:pPr>
            <a:r>
              <a:rPr lang="uk-UA" sz="2000" b="1" dirty="0">
                <a:solidFill>
                  <a:srgbClr val="253976"/>
                </a:solidFill>
              </a:rPr>
              <a:t>до 01.01.2013 за ДЗК, після 01.01.2013 за ДРРП</a:t>
            </a:r>
          </a:p>
          <a:p>
            <a:pPr marL="274320" indent="-274320">
              <a:buClr>
                <a:schemeClr val="bg1"/>
              </a:buClr>
              <a:buNone/>
              <a:defRPr/>
            </a:pPr>
            <a:r>
              <a:rPr lang="uk-UA" sz="2000" b="1" dirty="0">
                <a:solidFill>
                  <a:schemeClr val="bg1"/>
                </a:solidFill>
              </a:rPr>
              <a:t>Інструмент  - Публічна кадастрова карта,</a:t>
            </a:r>
          </a:p>
          <a:p>
            <a:pPr marL="274320" indent="-274320">
              <a:buClr>
                <a:schemeClr val="bg1"/>
              </a:buClr>
              <a:buNone/>
              <a:defRPr/>
            </a:pPr>
            <a:r>
              <a:rPr lang="uk-UA" sz="2000" b="1" dirty="0">
                <a:solidFill>
                  <a:schemeClr val="bg1"/>
                </a:solidFill>
              </a:rPr>
              <a:t>                         Електронний портал Мінюсту, </a:t>
            </a:r>
          </a:p>
          <a:p>
            <a:pPr marL="274320" indent="-274320">
              <a:buClr>
                <a:schemeClr val="bg1"/>
              </a:buClr>
              <a:buNone/>
              <a:defRPr/>
            </a:pPr>
            <a:r>
              <a:rPr lang="uk-UA" sz="2000" b="1" dirty="0">
                <a:solidFill>
                  <a:schemeClr val="bg1"/>
                </a:solidFill>
              </a:rPr>
              <a:t>                         нотаріуси, реєстратори</a:t>
            </a:r>
          </a:p>
          <a:p>
            <a:pPr marL="274320" indent="-274320">
              <a:buClr>
                <a:schemeClr val="bg1"/>
              </a:buClr>
              <a:buNone/>
              <a:defRPr/>
            </a:pPr>
            <a:endParaRPr lang="uk-UA" sz="2000" dirty="0"/>
          </a:p>
          <a:p>
            <a:pPr marL="274320" indent="-274320">
              <a:buClr>
                <a:schemeClr val="bg1"/>
              </a:buClr>
              <a:buNone/>
              <a:defRPr/>
            </a:pPr>
            <a:endParaRPr lang="uk-UA" sz="2000" dirty="0"/>
          </a:p>
          <a:p>
            <a:pPr marL="274320" indent="-274320">
              <a:buClr>
                <a:schemeClr val="bg1"/>
              </a:buClr>
              <a:buNone/>
              <a:defRPr/>
            </a:pPr>
            <a:endParaRPr lang="uk-UA" sz="2000" dirty="0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9003" y="5733256"/>
            <a:ext cx="1753243" cy="625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039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rina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502</TotalTime>
  <Words>654</Words>
  <Application>Microsoft Office PowerPoint</Application>
  <PresentationFormat>Экран (4:3)</PresentationFormat>
  <Paragraphs>117</Paragraphs>
  <Slides>12</Slides>
  <Notes>12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1" baseType="lpstr">
      <vt:lpstr>Arial</vt:lpstr>
      <vt:lpstr>Courier New</vt:lpstr>
      <vt:lpstr>Raleway</vt:lpstr>
      <vt:lpstr>Wingdings</vt:lpstr>
      <vt:lpstr>Wingdings 2</vt:lpstr>
      <vt:lpstr>Times New Roman</vt:lpstr>
      <vt:lpstr>Calibri</vt:lpstr>
      <vt:lpstr>Montserrat</vt:lpstr>
      <vt:lpstr>Marina template</vt:lpstr>
      <vt:lpstr>Особливості аграрного рейдерства. Проблематика законодавчого регулювання пролонгації та поновлення договорів оренди землі в аграрній сфері. Захист прав землевласників та землекористувачів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Причини виникнення рейдерства в Україні. Антирейдерські механізми захисту нерухомого майна та бізнесу</dc:title>
  <dc:creator>Nikolay</dc:creator>
  <cp:lastModifiedBy>Nikolay</cp:lastModifiedBy>
  <cp:revision>21</cp:revision>
  <cp:lastPrinted>2018-12-03T13:57:13Z</cp:lastPrinted>
  <dcterms:modified xsi:type="dcterms:W3CDTF">2018-12-04T14:27:07Z</dcterms:modified>
</cp:coreProperties>
</file>