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8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EE424F3-A112-436E-92EA-3573711DE941}" type="datetimeFigureOut">
              <a:rPr lang="uk-UA" smtClean="0"/>
              <a:t>19.11.2018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0403717-FDAE-4972-9553-6EC9FB54FB52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24F3-A112-436E-92EA-3573711DE941}" type="datetimeFigureOut">
              <a:rPr lang="uk-UA" smtClean="0"/>
              <a:t>19.11.2018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3717-FDAE-4972-9553-6EC9FB54FB5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24F3-A112-436E-92EA-3573711DE941}" type="datetimeFigureOut">
              <a:rPr lang="uk-UA" smtClean="0"/>
              <a:t>19.11.2018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3717-FDAE-4972-9553-6EC9FB54FB5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E424F3-A112-436E-92EA-3573711DE941}" type="datetimeFigureOut">
              <a:rPr lang="uk-UA" smtClean="0"/>
              <a:t>19.11.2018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403717-FDAE-4972-9553-6EC9FB54FB52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EE424F3-A112-436E-92EA-3573711DE941}" type="datetimeFigureOut">
              <a:rPr lang="uk-UA" smtClean="0"/>
              <a:t>19.11.2018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0403717-FDAE-4972-9553-6EC9FB54FB52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24F3-A112-436E-92EA-3573711DE941}" type="datetimeFigureOut">
              <a:rPr lang="uk-UA" smtClean="0"/>
              <a:t>19.11.2018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3717-FDAE-4972-9553-6EC9FB54FB52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24F3-A112-436E-92EA-3573711DE941}" type="datetimeFigureOut">
              <a:rPr lang="uk-UA" smtClean="0"/>
              <a:t>19.11.2018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3717-FDAE-4972-9553-6EC9FB54FB52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E424F3-A112-436E-92EA-3573711DE941}" type="datetimeFigureOut">
              <a:rPr lang="uk-UA" smtClean="0"/>
              <a:t>19.11.2018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403717-FDAE-4972-9553-6EC9FB54FB52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24F3-A112-436E-92EA-3573711DE941}" type="datetimeFigureOut">
              <a:rPr lang="uk-UA" smtClean="0"/>
              <a:t>19.11.2018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3717-FDAE-4972-9553-6EC9FB54FB5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E424F3-A112-436E-92EA-3573711DE941}" type="datetimeFigureOut">
              <a:rPr lang="uk-UA" smtClean="0"/>
              <a:t>19.11.2018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403717-FDAE-4972-9553-6EC9FB54FB52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E424F3-A112-436E-92EA-3573711DE941}" type="datetimeFigureOut">
              <a:rPr lang="uk-UA" smtClean="0"/>
              <a:t>19.11.2018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403717-FDAE-4972-9553-6EC9FB54FB52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EE424F3-A112-436E-92EA-3573711DE941}" type="datetimeFigureOut">
              <a:rPr lang="uk-UA" smtClean="0"/>
              <a:t>19.11.2018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0403717-FDAE-4972-9553-6EC9FB54FB5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PowerPoint_Presentation1.ppt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PowerPoint_Presentation2.ppt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3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916832"/>
            <a:ext cx="6172200" cy="1301530"/>
          </a:xfrm>
        </p:spPr>
        <p:txBody>
          <a:bodyPr/>
          <a:lstStyle/>
          <a:p>
            <a:pPr algn="ctr"/>
            <a:r>
              <a:rPr lang="ru-RU" sz="2400" b="1" cap="small" dirty="0" err="1">
                <a:solidFill>
                  <a:srgbClr val="575F6D"/>
                </a:solidFill>
                <a:latin typeface="Bookman Old Style" panose="02050604050505020204" pitchFamily="18" charset="0"/>
              </a:rPr>
              <a:t>Основні</a:t>
            </a:r>
            <a:r>
              <a:rPr lang="ru-RU" sz="2400" b="1" cap="small" dirty="0">
                <a:solidFill>
                  <a:srgbClr val="575F6D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cap="small" dirty="0" err="1">
                <a:solidFill>
                  <a:srgbClr val="575F6D"/>
                </a:solidFill>
                <a:latin typeface="Bookman Old Style" panose="02050604050505020204" pitchFamily="18" charset="0"/>
              </a:rPr>
              <a:t>види</a:t>
            </a:r>
            <a:r>
              <a:rPr lang="ru-RU" sz="2400" b="1" cap="small" dirty="0">
                <a:solidFill>
                  <a:srgbClr val="575F6D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cap="small" dirty="0" err="1">
                <a:solidFill>
                  <a:srgbClr val="575F6D"/>
                </a:solidFill>
                <a:latin typeface="Bookman Old Style" panose="02050604050505020204" pitchFamily="18" charset="0"/>
              </a:rPr>
              <a:t>договорів</a:t>
            </a:r>
            <a:r>
              <a:rPr lang="ru-RU" sz="2400" b="1" cap="small" dirty="0">
                <a:solidFill>
                  <a:srgbClr val="575F6D"/>
                </a:solidFill>
                <a:latin typeface="Bookman Old Style" panose="02050604050505020204" pitchFamily="18" charset="0"/>
              </a:rPr>
              <a:t> та правила </a:t>
            </a:r>
            <a:r>
              <a:rPr lang="ru-RU" sz="2400" b="1" cap="small" dirty="0" err="1">
                <a:solidFill>
                  <a:srgbClr val="575F6D"/>
                </a:solidFill>
                <a:latin typeface="Bookman Old Style" panose="02050604050505020204" pitchFamily="18" charset="0"/>
              </a:rPr>
              <a:t>їх</a:t>
            </a:r>
            <a:r>
              <a:rPr lang="ru-RU" sz="2400" b="1" cap="small" dirty="0">
                <a:solidFill>
                  <a:srgbClr val="575F6D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cap="small" dirty="0" err="1">
                <a:solidFill>
                  <a:srgbClr val="575F6D"/>
                </a:solidFill>
                <a:latin typeface="Bookman Old Style" panose="02050604050505020204" pitchFamily="18" charset="0"/>
              </a:rPr>
              <a:t>посвідчення</a:t>
            </a:r>
            <a:r>
              <a:rPr lang="ru-RU" sz="2400" b="1" cap="small" dirty="0">
                <a:solidFill>
                  <a:srgbClr val="575F6D"/>
                </a:solidFill>
                <a:latin typeface="Bookman Old Style" panose="02050604050505020204" pitchFamily="18" charset="0"/>
              </a:rPr>
              <a:t>. </a:t>
            </a:r>
            <a:r>
              <a:rPr lang="ru-RU" sz="2400" b="1" cap="small" dirty="0" err="1">
                <a:solidFill>
                  <a:srgbClr val="575F6D"/>
                </a:solidFill>
                <a:latin typeface="Bookman Old Style" panose="02050604050505020204" pitchFamily="18" charset="0"/>
              </a:rPr>
              <a:t>Огляд</a:t>
            </a:r>
            <a:r>
              <a:rPr lang="ru-RU" sz="2400" b="1" cap="small" dirty="0">
                <a:solidFill>
                  <a:srgbClr val="575F6D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cap="small" dirty="0" err="1">
                <a:solidFill>
                  <a:srgbClr val="575F6D"/>
                </a:solidFill>
                <a:latin typeface="Bookman Old Style" panose="02050604050505020204" pitchFamily="18" charset="0"/>
              </a:rPr>
              <a:t>останніх</a:t>
            </a:r>
            <a:r>
              <a:rPr lang="ru-RU" sz="2400" b="1" cap="small" dirty="0">
                <a:solidFill>
                  <a:srgbClr val="575F6D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cap="small" dirty="0" err="1">
                <a:solidFill>
                  <a:srgbClr val="575F6D"/>
                </a:solidFill>
                <a:latin typeface="Bookman Old Style" panose="02050604050505020204" pitchFamily="18" charset="0"/>
              </a:rPr>
              <a:t>змін</a:t>
            </a:r>
            <a:r>
              <a:rPr lang="ru-RU" sz="2400" b="1" cap="small" dirty="0">
                <a:solidFill>
                  <a:srgbClr val="575F6D"/>
                </a:solidFill>
                <a:latin typeface="Bookman Old Style" panose="02050604050505020204" pitchFamily="18" charset="0"/>
              </a:rPr>
              <a:t> в </a:t>
            </a:r>
            <a:r>
              <a:rPr lang="ru-RU" sz="2400" b="1" cap="small" dirty="0" err="1">
                <a:solidFill>
                  <a:srgbClr val="575F6D"/>
                </a:solidFill>
                <a:latin typeface="Bookman Old Style" panose="02050604050505020204" pitchFamily="18" charset="0"/>
              </a:rPr>
              <a:t>законодавстві</a:t>
            </a:r>
            <a:r>
              <a:rPr lang="ru-RU" sz="2400" b="1" cap="small" dirty="0">
                <a:solidFill>
                  <a:srgbClr val="575F6D"/>
                </a:solidFill>
                <a:latin typeface="Bookman Old Style" panose="02050604050505020204" pitchFamily="18" charset="0"/>
              </a:rPr>
              <a:t>.</a:t>
            </a:r>
            <a:endParaRPr lang="uk-UA" dirty="0"/>
          </a:p>
        </p:txBody>
      </p:sp>
      <p:pic>
        <p:nvPicPr>
          <p:cNvPr id="1026" name="Picture 2" descr="C:\Users\Яна\Desktop\Без-имени-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3501008"/>
            <a:ext cx="2832100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120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67600" cy="86409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latin typeface="Times New Roman"/>
                <a:ea typeface="Calibri"/>
                <a:cs typeface="Times New Roman"/>
              </a:rPr>
              <a:t>ПЛАН</a:t>
            </a:r>
            <a:r>
              <a:rPr lang="uk-UA" sz="1800" dirty="0">
                <a:latin typeface="Calibri"/>
                <a:ea typeface="Calibri"/>
                <a:cs typeface="Times New Roman"/>
              </a:rPr>
              <a:t/>
            </a:r>
            <a:br>
              <a:rPr lang="uk-UA" sz="1800" dirty="0">
                <a:latin typeface="Calibri"/>
                <a:ea typeface="Calibri"/>
                <a:cs typeface="Times New Roman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4464496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1.Встановлення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особи, новели законодавства.</a:t>
            </a:r>
            <a:endParaRPr lang="uk-UA" sz="2000" dirty="0">
              <a:latin typeface="Calibri"/>
              <a:ea typeface="Calibri"/>
              <a:cs typeface="Times New Roman"/>
            </a:endParaRPr>
          </a:p>
          <a:p>
            <a:pPr algn="just" fontAlgn="base">
              <a:spcAft>
                <a:spcPts val="0"/>
              </a:spcAft>
            </a:pPr>
            <a:r>
              <a:rPr lang="uk-UA" dirty="0" smtClean="0">
                <a:latin typeface="Times New Roman"/>
                <a:ea typeface="Times New Roman"/>
              </a:rPr>
              <a:t>2.Новели </a:t>
            </a:r>
            <a:r>
              <a:rPr lang="uk-UA" dirty="0">
                <a:latin typeface="Times New Roman"/>
                <a:ea typeface="Times New Roman"/>
              </a:rPr>
              <a:t>щодо витребування відомостей і документів необхідних для вчинення нотаріальних дій.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3.Посвідчення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правочинів за участю малолітніх та неповнолітніх осіб.</a:t>
            </a:r>
            <a:endParaRPr lang="uk-UA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4.Посилення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захисту прав дитини на належне 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утримання.</a:t>
            </a:r>
            <a:endParaRPr lang="uk-UA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latin typeface="Times New Roman"/>
                <a:ea typeface="Times New Roman"/>
                <a:cs typeface="Times New Roman"/>
              </a:rPr>
              <a:t>5.Використання 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відомостей з державного реєстру боржників під час посвідчення договорів.</a:t>
            </a:r>
            <a:endParaRPr lang="uk-UA" sz="20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75868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Яна\Desktop\checks-2988626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4727476" cy="236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400" cap="none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1. Встановлення особи, новели законодавства</a:t>
            </a:r>
            <a:endParaRPr lang="uk-UA" dirty="0"/>
          </a:p>
        </p:txBody>
      </p:sp>
      <p:pic>
        <p:nvPicPr>
          <p:cNvPr id="2050" name="Picture 2" descr="C:\Users\Яна\Desktop\im578x383-pasport_lviv1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3429000"/>
            <a:ext cx="358610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84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228998"/>
          </a:xfrm>
        </p:spPr>
        <p:txBody>
          <a:bodyPr>
            <a:normAutofit fontScale="90000"/>
          </a:bodyPr>
          <a:lstStyle/>
          <a:p>
            <a:pPr marL="274320" lvl="0" indent="-274320" algn="ctr" fontAlgn="base">
              <a:spcBef>
                <a:spcPts val="600"/>
              </a:spcBef>
            </a:pPr>
            <a:r>
              <a:rPr lang="uk-UA" sz="2400" cap="none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uk-UA" sz="2400" cap="none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uk-UA" sz="2400" cap="none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uk-UA" sz="2400" cap="none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uk-UA" sz="2400" cap="none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uk-UA" sz="2400" cap="none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uk-UA" sz="2400" cap="none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uk-UA" sz="2400" cap="none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uk-UA" sz="2400" cap="none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uk-UA" sz="2400" cap="none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uk-UA" sz="2400" cap="none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uk-UA" sz="2400" cap="none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uk-UA" sz="2400" cap="none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uk-UA" sz="2400" cap="none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uk-UA" sz="2400" cap="none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uk-UA" sz="2400" cap="none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uk-UA" sz="2400" cap="none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uk-UA" sz="2400" cap="none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uk-UA" sz="2400" cap="none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2. Новели </a:t>
            </a:r>
            <a:r>
              <a:rPr lang="uk-UA" sz="2400" cap="none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щодо витребування відомостей і документів необхідних для вчинення нотаріальних дій.</a:t>
            </a:r>
            <a:br>
              <a:rPr lang="uk-UA" sz="2400" cap="none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endParaRPr lang="uk-UA" dirty="0"/>
          </a:p>
        </p:txBody>
      </p:sp>
      <p:pic>
        <p:nvPicPr>
          <p:cNvPr id="3074" name="Picture 2" descr="C:\Users\Яна\Desktop\dokumenty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511256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138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67600" cy="1012974"/>
          </a:xfrm>
        </p:spPr>
        <p:txBody>
          <a:bodyPr>
            <a:normAutofit fontScale="90000"/>
          </a:bodyPr>
          <a:lstStyle/>
          <a:p>
            <a:pPr marL="274320" lvl="0" indent="-274320" algn="ctr">
              <a:lnSpc>
                <a:spcPct val="107000"/>
              </a:lnSpc>
              <a:spcBef>
                <a:spcPts val="600"/>
              </a:spcBef>
            </a:pPr>
            <a:r>
              <a:rPr lang="uk-UA" sz="2400" cap="none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uk-UA" sz="2400" cap="none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uk-UA" sz="2400" cap="none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uk-UA" sz="2400" cap="none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uk-UA" sz="2400" cap="none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uk-UA" sz="2400" cap="none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uk-UA" sz="2400" cap="none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uk-UA" sz="2400" cap="none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uk-UA" sz="2400" cap="none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uk-UA" sz="2400" cap="none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uk-UA" sz="2400" cap="none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uk-UA" sz="2400" cap="none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uk-UA" sz="2000" cap="none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uk-UA" sz="2000" cap="none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uk-UA" sz="2400" cap="none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uk-UA" sz="2400" cap="none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uk-UA" sz="2200" cap="none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3.Посвідчення правочинів за участю малолітніх та неповнолітніх осіб.</a:t>
            </a:r>
            <a:endParaRPr lang="uk-UA" sz="2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210051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168" y="2996952"/>
            <a:ext cx="36290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960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/>
          </a:bodyPr>
          <a:lstStyle/>
          <a:p>
            <a:pPr marL="274320" lvl="0" indent="-274320"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uk-UA" sz="2200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4.Посилення захисту прав дитини на належне утримання</a:t>
            </a:r>
            <a:r>
              <a:rPr lang="uk-UA" sz="2400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uk-UA" sz="2000" cap="none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uk-UA" sz="2000" cap="none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2016224"/>
          </a:xfrm>
        </p:spPr>
        <p:txBody>
          <a:bodyPr>
            <a:normAutofit/>
          </a:bodyPr>
          <a:lstStyle/>
          <a:p>
            <a:pPr algn="just"/>
            <a:r>
              <a:rPr lang="uk-UA" sz="2000" dirty="0">
                <a:latin typeface="Times New Roman"/>
                <a:ea typeface="Calibri"/>
              </a:rPr>
              <a:t>ЗУ «Про внесення змін до деяких законодавчих актів України щодо створення економічних передумов для посилення захисту прав дитини на належне утримання» прийнятий ВР від 03.07.2018 року та </a:t>
            </a:r>
            <a:r>
              <a:rPr lang="uk-UA" sz="2000" dirty="0" smtClean="0">
                <a:latin typeface="Times New Roman"/>
                <a:ea typeface="Calibri"/>
              </a:rPr>
              <a:t>набрав </a:t>
            </a:r>
            <a:r>
              <a:rPr lang="uk-UA" sz="2000" dirty="0">
                <a:latin typeface="Times New Roman"/>
                <a:ea typeface="Calibri"/>
              </a:rPr>
              <a:t>чинності від 27.08.2018 року</a:t>
            </a:r>
            <a:r>
              <a:rPr lang="uk-UA" sz="2000" dirty="0" smtClean="0">
                <a:latin typeface="Times New Roman"/>
                <a:ea typeface="Calibri"/>
              </a:rPr>
              <a:t>.</a:t>
            </a:r>
          </a:p>
          <a:p>
            <a:pPr algn="just"/>
            <a:endParaRPr lang="uk-UA" sz="2000" dirty="0">
              <a:latin typeface="Times New Roman"/>
            </a:endParaRPr>
          </a:p>
          <a:p>
            <a:pPr algn="just"/>
            <a:endParaRPr lang="uk-UA" sz="20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156881"/>
              </p:ext>
            </p:extLst>
          </p:nvPr>
        </p:nvGraphicFramePr>
        <p:xfrm>
          <a:off x="1763688" y="2953915"/>
          <a:ext cx="4570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Презентация" r:id="rId4" imgW="4570610" imgH="3427643" progId="PowerPoint.Show.12">
                  <p:embed/>
                </p:oleObj>
              </mc:Choice>
              <mc:Fallback>
                <p:oleObj name="Презентация" r:id="rId4" imgW="4570610" imgH="342764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3688" y="2953915"/>
                        <a:ext cx="4570413" cy="3427413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462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6589"/>
              </p:ext>
            </p:extLst>
          </p:nvPr>
        </p:nvGraphicFramePr>
        <p:xfrm>
          <a:off x="179512" y="260648"/>
          <a:ext cx="7933292" cy="594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Презентация" r:id="rId4" imgW="4271729" imgH="3203546" progId="PowerPoint.Show.12">
                  <p:embed/>
                </p:oleObj>
              </mc:Choice>
              <mc:Fallback>
                <p:oleObj name="Презентация" r:id="rId4" imgW="4271729" imgH="3203546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260648"/>
                        <a:ext cx="7933292" cy="5949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450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uk-UA" sz="2400" cap="none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uk-UA" sz="2400" cap="none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uk-UA" sz="2400" cap="none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5.Використання </a:t>
            </a:r>
            <a:r>
              <a:rPr lang="uk-UA" sz="2400" cap="none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відомостей з державного реєстру боржників під час посвідчення договорів.</a:t>
            </a:r>
            <a:r>
              <a:rPr lang="uk-UA" sz="2000" cap="none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uk-UA" sz="2000" cap="none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3528392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latin typeface="Times New Roman"/>
                <a:ea typeface="Times New Roman"/>
              </a:rPr>
              <a:t>Закони України: </a:t>
            </a:r>
          </a:p>
          <a:p>
            <a:r>
              <a:rPr lang="uk-UA" b="1" dirty="0" smtClean="0">
                <a:latin typeface="Times New Roman"/>
                <a:ea typeface="Times New Roman"/>
              </a:rPr>
              <a:t>«</a:t>
            </a:r>
            <a:r>
              <a:rPr lang="uk-UA" b="1" dirty="0">
                <a:latin typeface="Times New Roman"/>
                <a:ea typeface="Times New Roman"/>
              </a:rPr>
              <a:t>Про державну реєстрацію речових прав на нерухоме майно та їх обтяжень»</a:t>
            </a:r>
            <a:r>
              <a:rPr lang="uk-UA" dirty="0">
                <a:latin typeface="Times New Roman"/>
                <a:ea typeface="Times New Roman"/>
              </a:rPr>
              <a:t> </a:t>
            </a:r>
            <a:endParaRPr lang="uk-UA" dirty="0" smtClean="0">
              <a:latin typeface="Times New Roman"/>
              <a:ea typeface="Times New Roman"/>
            </a:endParaRPr>
          </a:p>
          <a:p>
            <a:r>
              <a:rPr lang="uk-UA" b="1" dirty="0" smtClean="0">
                <a:latin typeface="Times New Roman"/>
                <a:ea typeface="Times New Roman"/>
              </a:rPr>
              <a:t>«</a:t>
            </a:r>
            <a:r>
              <a:rPr lang="uk-UA" b="1" dirty="0">
                <a:latin typeface="Times New Roman"/>
                <a:ea typeface="Times New Roman"/>
              </a:rPr>
              <a:t>Про державну реєстрацію юридичних осіб, фізичних осіб - підприємців та громадських формувань»</a:t>
            </a:r>
            <a:r>
              <a:rPr lang="uk-UA" dirty="0">
                <a:latin typeface="Times New Roman"/>
                <a:ea typeface="Times New Roman"/>
              </a:rPr>
              <a:t> </a:t>
            </a:r>
            <a:endParaRPr lang="uk-UA" dirty="0" smtClean="0">
              <a:latin typeface="Times New Roman"/>
              <a:ea typeface="Times New Roman"/>
            </a:endParaRPr>
          </a:p>
          <a:p>
            <a:r>
              <a:rPr lang="uk-UA" b="1" dirty="0">
                <a:latin typeface="Times New Roman"/>
                <a:ea typeface="Times New Roman"/>
              </a:rPr>
              <a:t>«Про нотаріат</a:t>
            </a:r>
            <a:r>
              <a:rPr lang="uk-UA" b="1" dirty="0" smtClean="0">
                <a:latin typeface="Times New Roman"/>
                <a:ea typeface="Times New Roman"/>
              </a:rPr>
              <a:t>»</a:t>
            </a:r>
            <a:endParaRPr lang="uk-UA" dirty="0">
              <a:latin typeface="Times New Roman"/>
              <a:ea typeface="Times New Roman"/>
            </a:endParaRPr>
          </a:p>
          <a:p>
            <a:r>
              <a:rPr lang="uk-UA" b="1" dirty="0">
                <a:latin typeface="Times New Roman"/>
                <a:ea typeface="Times New Roman"/>
              </a:rPr>
              <a:t>«Про виконавче провадження</a:t>
            </a:r>
            <a:r>
              <a:rPr lang="uk-UA" b="1" dirty="0" smtClean="0">
                <a:latin typeface="Times New Roman"/>
                <a:ea typeface="Times New Roman"/>
              </a:rPr>
              <a:t>»</a:t>
            </a:r>
          </a:p>
          <a:p>
            <a:endParaRPr lang="uk-UA" dirty="0" smtClean="0">
              <a:latin typeface="Times New Roman"/>
              <a:ea typeface="Times New Roman"/>
            </a:endParaRPr>
          </a:p>
          <a:p>
            <a:endParaRPr lang="uk-UA" dirty="0">
              <a:latin typeface="Times New Roman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6146" name="Picture 2" descr="C:\Users\Яна\Desktop\zakon_i_pra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09120"/>
            <a:ext cx="284797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872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17690"/>
              </p:ext>
            </p:extLst>
          </p:nvPr>
        </p:nvGraphicFramePr>
        <p:xfrm>
          <a:off x="-108520" y="928"/>
          <a:ext cx="9252520" cy="6857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Презентация" r:id="rId3" imgW="4570610" imgH="3427643" progId="PowerPoint.Show.12">
                  <p:embed/>
                </p:oleObj>
              </mc:Choice>
              <mc:Fallback>
                <p:oleObj name="Презентация" r:id="rId3" imgW="4570610" imgH="342764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08520" y="928"/>
                        <a:ext cx="9252520" cy="6857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9301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222</TotalTime>
  <Words>151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Эркер</vt:lpstr>
      <vt:lpstr>Презентация</vt:lpstr>
      <vt:lpstr>Microsoft PowerPoint Presentation</vt:lpstr>
      <vt:lpstr>Основні види договорів та правила їх посвідчення. Огляд останніх змін в законодавстві.</vt:lpstr>
      <vt:lpstr>ПЛАН </vt:lpstr>
      <vt:lpstr>1. Встановлення особи, новели законодавства</vt:lpstr>
      <vt:lpstr>         2. Новели щодо витребування відомостей і документів необхідних для вчинення нотаріальних дій. </vt:lpstr>
      <vt:lpstr>        3.Посвідчення правочинів за участю малолітніх та неповнолітніх осіб.</vt:lpstr>
      <vt:lpstr>4.Посилення захисту прав дитини на належне утримання. </vt:lpstr>
      <vt:lpstr>Презентация PowerPoint</vt:lpstr>
      <vt:lpstr> 5.Використання відомостей з державного реєстру боржників під час посвідчення договорів.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види договорів та правила їх посвідчення. Огляд останніх змін в законодавстві.</dc:title>
  <dc:creator>Яна</dc:creator>
  <cp:lastModifiedBy>Яна</cp:lastModifiedBy>
  <cp:revision>11</cp:revision>
  <dcterms:created xsi:type="dcterms:W3CDTF">2018-11-19T11:02:16Z</dcterms:created>
  <dcterms:modified xsi:type="dcterms:W3CDTF">2018-11-19T14:50:15Z</dcterms:modified>
</cp:coreProperties>
</file>