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73" r:id="rId4"/>
    <p:sldId id="274" r:id="rId5"/>
    <p:sldId id="275" r:id="rId6"/>
    <p:sldId id="276" r:id="rId7"/>
    <p:sldId id="257" r:id="rId8"/>
    <p:sldId id="272" r:id="rId9"/>
    <p:sldId id="258" r:id="rId10"/>
    <p:sldId id="259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7" r:id="rId22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94622" autoAdjust="0"/>
  </p:normalViewPr>
  <p:slideViewPr>
    <p:cSldViewPr snapToGrid="0">
      <p:cViewPr varScale="1">
        <p:scale>
          <a:sx n="73" d="100"/>
          <a:sy n="73" d="100"/>
        </p:scale>
        <p:origin x="-120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F80D41-651D-446D-935A-A6DE5353790F}" type="datetimeFigureOut">
              <a:rPr lang="uk-UA"/>
              <a:pPr>
                <a:defRPr/>
              </a:pPr>
              <a:t>21.11.2018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13E979-B1F3-48C6-A07C-C83D64A88152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C97E32-2D48-4076-91D3-505AA9DDF899}" type="datetimeFigureOut">
              <a:rPr lang="uk-UA"/>
              <a:pPr>
                <a:defRPr/>
              </a:pPr>
              <a:t>21.11.2018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D494D-D156-4AF1-8D7A-CE270BF4FEDC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296FE2-245A-46FF-A148-CAB8F3B8227E}" type="datetimeFigureOut">
              <a:rPr lang="uk-UA"/>
              <a:pPr>
                <a:defRPr/>
              </a:pPr>
              <a:t>21.11.2018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43D77-DA82-44E0-ADC1-AC2A6D6443AB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8C627-DEBD-458B-AF86-F938AED93B53}" type="datetimeFigureOut">
              <a:rPr lang="uk-UA"/>
              <a:pPr>
                <a:defRPr/>
              </a:pPr>
              <a:t>21.11.2018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204825-4752-4516-B79E-0214D035A5A9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1E488E-9B90-4532-A6C0-3598B7977F90}" type="datetimeFigureOut">
              <a:rPr lang="uk-UA"/>
              <a:pPr>
                <a:defRPr/>
              </a:pPr>
              <a:t>21.11.2018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C3F5CE-4975-48F6-AC9A-39C68B50C496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4CCBA9-3166-44EB-928C-4307A59A7878}" type="datetimeFigureOut">
              <a:rPr lang="uk-UA"/>
              <a:pPr>
                <a:defRPr/>
              </a:pPr>
              <a:t>21.11.2018</a:t>
            </a:fld>
            <a:endParaRPr lang="uk-UA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D687C-B565-469D-A950-C15B07A9938B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A80094-1390-4F81-8B29-3A862A991890}" type="datetimeFigureOut">
              <a:rPr lang="uk-UA"/>
              <a:pPr>
                <a:defRPr/>
              </a:pPr>
              <a:t>21.11.2018</a:t>
            </a:fld>
            <a:endParaRPr lang="uk-UA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5FA8EC-A7D1-4101-9E1D-6B7D07904FC8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1DA94-4815-4D99-A420-4B9159CCA230}" type="datetimeFigureOut">
              <a:rPr lang="uk-UA"/>
              <a:pPr>
                <a:defRPr/>
              </a:pPr>
              <a:t>21.11.2018</a:t>
            </a:fld>
            <a:endParaRPr lang="uk-UA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4C4FDE-94CC-4C8E-8992-D3F186491932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2992EB-A270-4273-9994-9264BC635183}" type="datetimeFigureOut">
              <a:rPr lang="uk-UA"/>
              <a:pPr>
                <a:defRPr/>
              </a:pPr>
              <a:t>21.11.2018</a:t>
            </a:fld>
            <a:endParaRPr lang="uk-UA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68CB3B-AE2F-4F11-B03E-D549031EF0B3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D682FF-D0AC-4AD8-B3D2-1BFCCAC10C0E}" type="datetimeFigureOut">
              <a:rPr lang="uk-UA"/>
              <a:pPr>
                <a:defRPr/>
              </a:pPr>
              <a:t>21.11.2018</a:t>
            </a:fld>
            <a:endParaRPr lang="uk-UA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8037A3-926A-4854-8202-C5F0BC1CB2D1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uk-UA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CE26D-25F9-4BD9-B3AA-A29982103051}" type="datetimeFigureOut">
              <a:rPr lang="uk-UA"/>
              <a:pPr>
                <a:defRPr/>
              </a:pPr>
              <a:t>21.11.2018</a:t>
            </a:fld>
            <a:endParaRPr lang="uk-UA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CC822-97FD-4D99-8520-A2F929B818B1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uk-UA" smtClean="0"/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2B1185-524F-4A7B-82EE-03CA274B9388}" type="datetimeFigureOut">
              <a:rPr lang="uk-UA"/>
              <a:pPr>
                <a:defRPr/>
              </a:pPr>
              <a:t>21.11.2018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398EE46-2EB6-4D79-8F67-B4CAB543A4D8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454150" y="936625"/>
            <a:ext cx="9529763" cy="477043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b="1" dirty="0"/>
              <a:t>Юрисконсульт НПУ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b="1" dirty="0"/>
              <a:t>Голова Експертно-правової комісії при НПУ,</a:t>
            </a:r>
            <a:endParaRPr lang="ru-RU" sz="2800" b="1" dirty="0"/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b="1" dirty="0"/>
              <a:t>кандидат юридичних наук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b="1" dirty="0"/>
              <a:t>Володимир Бірюков</a:t>
            </a:r>
            <a:endParaRPr lang="ru-RU" sz="28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b="1" dirty="0">
                <a:solidFill>
                  <a:srgbClr val="000000"/>
                </a:solidFill>
                <a:latin typeface="Arial" panose="020B0604020202020204" pitchFamily="34" charset="0"/>
              </a:rPr>
              <a:t>Захист професійних та соціальних прав нотаріусів</a:t>
            </a:r>
            <a:endParaRPr lang="uk-UA" sz="3200" b="1" dirty="0">
              <a:solidFill>
                <a:srgbClr val="00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b="1" dirty="0">
                <a:solidFill>
                  <a:srgbClr val="000000"/>
                </a:solidFill>
                <a:latin typeface="Arial" panose="020B0604020202020204" pitchFamily="34" charset="0"/>
              </a:rPr>
              <a:t>Нотаріальна таємниця, тимчасовий доступ до речей і документів, обшук та виїмка</a:t>
            </a:r>
            <a:endParaRPr lang="uk-UA" sz="3200" b="1" dirty="0">
              <a:solidFill>
                <a:srgbClr val="00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sz="32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smtClean="0"/>
              <a:t>Тимчасовий доступом до нотаріальних документів</a:t>
            </a:r>
            <a:endParaRPr lang="uk-UA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marL="0" indent="0" algn="just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uk-UA" sz="3200" dirty="0" smtClean="0"/>
          </a:p>
          <a:p>
            <a:pPr marL="0" indent="0" algn="just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sz="3200" dirty="0" smtClean="0"/>
              <a:t>Відповідно </a:t>
            </a:r>
            <a:r>
              <a:rPr lang="uk-UA" sz="3200" dirty="0"/>
              <a:t>до ч. 1 ст. 159 КПК тимчасовий доступ до речей і документів полягає </a:t>
            </a:r>
            <a:r>
              <a:rPr lang="uk-UA" sz="3200" i="1" dirty="0"/>
              <a:t>у </a:t>
            </a:r>
            <a:r>
              <a:rPr lang="uk-UA" sz="3200" b="1" i="1" dirty="0"/>
              <a:t>наданні </a:t>
            </a:r>
            <a:r>
              <a:rPr lang="uk-UA" sz="3200" b="1" i="1" dirty="0" smtClean="0"/>
              <a:t>нотаріусами</a:t>
            </a:r>
            <a:r>
              <a:rPr lang="uk-UA" sz="3200" b="1" dirty="0" smtClean="0"/>
              <a:t> </a:t>
            </a:r>
            <a:r>
              <a:rPr lang="uk-UA" sz="3200" b="1" i="1" dirty="0"/>
              <a:t>можливості</a:t>
            </a:r>
            <a:r>
              <a:rPr lang="uk-UA" sz="3200" b="1" i="1" dirty="0" smtClean="0"/>
              <a:t>:</a:t>
            </a:r>
          </a:p>
          <a:p>
            <a:pPr marL="0" indent="0" algn="just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3200" dirty="0"/>
          </a:p>
          <a:p>
            <a:pPr marL="981075" indent="274638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sz="3200" b="1" i="1" dirty="0"/>
              <a:t>ознайомитись з документами;</a:t>
            </a:r>
            <a:endParaRPr lang="ru-RU" sz="3200" dirty="0"/>
          </a:p>
          <a:p>
            <a:pPr marL="981075" indent="274638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sz="3200" b="1" i="1" dirty="0"/>
              <a:t>зробити копії документів;</a:t>
            </a:r>
            <a:endParaRPr lang="ru-RU" sz="3200" dirty="0"/>
          </a:p>
          <a:p>
            <a:pPr marL="981075" indent="274638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sz="3200" b="1" i="1" dirty="0"/>
              <a:t>вилучити їх (здійснити їх виїмку).</a:t>
            </a:r>
            <a:endParaRPr lang="ru-RU" sz="32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uk-UA" sz="3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smtClean="0"/>
              <a:t>Не підлягають вилученню (виїмці): </a:t>
            </a:r>
            <a:r>
              <a:rPr lang="ru-RU" b="1" i="1" smtClean="0"/>
              <a:t/>
            </a:r>
            <a:br>
              <a:rPr lang="ru-RU" b="1" i="1" smtClean="0"/>
            </a:br>
            <a:endParaRPr lang="uk-UA" b="1" i="1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36738"/>
            <a:ext cx="10515600" cy="4351337"/>
          </a:xfrm>
          <a:solidFill>
            <a:schemeClr val="accent2">
              <a:lumMod val="20000"/>
              <a:lumOff val="80000"/>
            </a:schemeClr>
          </a:solidFill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sz="3600" i="1" dirty="0" smtClean="0"/>
              <a:t>реєстри </a:t>
            </a:r>
            <a:r>
              <a:rPr lang="uk-UA" sz="3600" i="1" dirty="0"/>
              <a:t>нотаріальних дій;</a:t>
            </a:r>
            <a:endParaRPr lang="ru-RU" sz="36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sz="3600" i="1" dirty="0" smtClean="0"/>
              <a:t>документи, </a:t>
            </a:r>
            <a:r>
              <a:rPr lang="uk-UA" sz="3600" i="1" dirty="0"/>
              <a:t>що передані нотаріусу на зберігання;</a:t>
            </a:r>
            <a:endParaRPr lang="ru-RU" sz="36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sz="3600" i="1" dirty="0"/>
              <a:t>печатки нотаріуса.</a:t>
            </a:r>
            <a:endParaRPr lang="ru-RU" sz="3600" dirty="0"/>
          </a:p>
          <a:p>
            <a:pPr marL="0" indent="62865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sz="3200" i="1" dirty="0" smtClean="0"/>
              <a:t>Вказані </a:t>
            </a:r>
            <a:r>
              <a:rPr lang="uk-UA" sz="3200" i="1" dirty="0"/>
              <a:t>документи і печатка можуть бути надані </a:t>
            </a:r>
            <a:r>
              <a:rPr lang="uk-UA" sz="3200" b="1" i="1" dirty="0"/>
              <a:t>суду</a:t>
            </a:r>
            <a:r>
              <a:rPr lang="uk-UA" sz="3200" i="1" dirty="0"/>
              <a:t> </a:t>
            </a:r>
            <a:r>
              <a:rPr lang="uk-UA" sz="3200" i="1" u="sng" dirty="0"/>
              <a:t>лише для огляду</a:t>
            </a:r>
            <a:r>
              <a:rPr lang="uk-UA" sz="3200" i="1" dirty="0"/>
              <a:t>. </a:t>
            </a:r>
            <a:endParaRPr lang="uk-UA" sz="3200" i="1" dirty="0" smtClean="0"/>
          </a:p>
          <a:p>
            <a:pPr marL="0" indent="62865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3200" i="1" dirty="0" smtClean="0"/>
          </a:p>
          <a:p>
            <a:pPr marL="0" indent="628650" algn="just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sz="3200" b="1" i="1" dirty="0" smtClean="0"/>
              <a:t>Усі інші документи, які знаходяться в архіві нотаріуса можуть вилучатись</a:t>
            </a:r>
            <a:endParaRPr lang="ru-RU" sz="3200" i="1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uk-UA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smtClean="0"/>
              <a:t>Вимоги закону до ухвали слідчого судді, суду </a:t>
            </a:r>
            <a:endParaRPr lang="uk-UA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 rtlCol="0">
            <a:normAutofit fontScale="92500" lnSpcReduction="10000"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dirty="0" smtClean="0"/>
              <a:t>1. Має </a:t>
            </a:r>
            <a:r>
              <a:rPr lang="uk-UA" dirty="0"/>
              <a:t>бути зазначено </a:t>
            </a:r>
            <a:r>
              <a:rPr lang="uk-UA" b="1" i="1" dirty="0"/>
              <a:t>прізвище, ім’я та по батькові особи</a:t>
            </a:r>
            <a:r>
              <a:rPr lang="uk-UA" dirty="0"/>
              <a:t>, якій надається право тимчасового доступу;</a:t>
            </a:r>
            <a:endParaRPr lang="ru-RU" dirty="0"/>
          </a:p>
          <a:p>
            <a:pPr marL="452438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sz="2600" i="1" u="sng" dirty="0"/>
              <a:t>(прокурор</a:t>
            </a:r>
            <a:r>
              <a:rPr lang="uk-UA" sz="2600" i="1" dirty="0"/>
              <a:t> має повноваження надавати доручення проводити процесуальні дії, що передбачають тимчасовий доступ до документів</a:t>
            </a:r>
            <a:r>
              <a:rPr lang="uk-UA" sz="2600" i="1" dirty="0" smtClean="0"/>
              <a:t>)</a:t>
            </a:r>
            <a:endParaRPr lang="ru-RU" sz="2600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dirty="0" smtClean="0"/>
              <a:t>2. Зазначається </a:t>
            </a:r>
            <a:r>
              <a:rPr lang="uk-UA" dirty="0"/>
              <a:t>строк дії;</a:t>
            </a:r>
            <a:endParaRPr lang="ru-RU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dirty="0" smtClean="0"/>
              <a:t>3. Обумовлено</a:t>
            </a:r>
            <a:r>
              <a:rPr lang="uk-UA" dirty="0"/>
              <a:t>, до яких саме документів надається доступ;</a:t>
            </a:r>
            <a:endParaRPr lang="ru-RU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dirty="0" smtClean="0"/>
              <a:t>4. Можливість </a:t>
            </a:r>
            <a:r>
              <a:rPr lang="uk-UA" dirty="0"/>
              <a:t>вилучення документів (виїмка) повинна бути чітко визначена в ухвалі.</a:t>
            </a:r>
            <a:endParaRPr lang="ru-RU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b="1" i="1" dirty="0" smtClean="0"/>
              <a:t>Ухвала </a:t>
            </a:r>
            <a:r>
              <a:rPr lang="uk-UA" b="1" i="1" dirty="0"/>
              <a:t>слідчого судді, </a:t>
            </a:r>
            <a:r>
              <a:rPr lang="uk-UA" b="1" i="1" dirty="0" smtClean="0"/>
              <a:t>суду, </a:t>
            </a:r>
            <a:r>
              <a:rPr lang="uk-UA" b="1" dirty="0" smtClean="0"/>
              <a:t>яка </a:t>
            </a:r>
            <a:r>
              <a:rPr lang="uk-UA" b="1" dirty="0"/>
              <a:t>не відповідає вимогам закону не повинна </a:t>
            </a:r>
            <a:r>
              <a:rPr lang="uk-UA" b="1" dirty="0" smtClean="0"/>
              <a:t>виконуватись</a:t>
            </a:r>
            <a:endParaRPr lang="ru-RU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uk-UA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i="1" smtClean="0"/>
              <a:t>Алгоритм дій нотаріуса</a:t>
            </a:r>
            <a:endParaRPr lang="uk-UA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i="1" dirty="0"/>
              <a:t>Вимагати </a:t>
            </a:r>
            <a:r>
              <a:rPr lang="uk-UA" b="1" i="1" dirty="0"/>
              <a:t>пред’явити службові посвідчення</a:t>
            </a:r>
            <a:r>
              <a:rPr lang="uk-UA" i="1" dirty="0"/>
              <a:t> кожного з представників правоохоронних </a:t>
            </a:r>
            <a:r>
              <a:rPr lang="uk-UA" i="1" dirty="0" smtClean="0"/>
              <a:t>органів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i="1" dirty="0"/>
              <a:t>Вимагати пред’явити </a:t>
            </a:r>
            <a:r>
              <a:rPr lang="uk-UA" b="1" i="1" dirty="0"/>
              <a:t>документ, який надає право на тимчасовий доступ</a:t>
            </a:r>
            <a:r>
              <a:rPr lang="uk-UA" i="1" dirty="0"/>
              <a:t> до нотаріальних </a:t>
            </a:r>
            <a:r>
              <a:rPr lang="uk-UA" i="1" dirty="0" smtClean="0"/>
              <a:t>документів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b="1" i="1" dirty="0"/>
              <a:t>Вирішити питання </a:t>
            </a:r>
            <a:r>
              <a:rPr lang="uk-UA" i="1" dirty="0"/>
              <a:t>про надання доступу до нотаріальних </a:t>
            </a:r>
            <a:r>
              <a:rPr lang="uk-UA" i="1" dirty="0" smtClean="0"/>
              <a:t>документів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i="1" dirty="0"/>
              <a:t>Вимагати надання </a:t>
            </a:r>
            <a:r>
              <a:rPr lang="uk-UA" b="1" i="1" dirty="0"/>
              <a:t>копії </a:t>
            </a:r>
            <a:r>
              <a:rPr lang="uk-UA" b="1" i="1" dirty="0" smtClean="0"/>
              <a:t>протоколу</a:t>
            </a:r>
            <a:endParaRPr lang="uk-UA" i="1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i="1" dirty="0"/>
              <a:t>У разі вилучення нотаріальних документів </a:t>
            </a:r>
            <a:r>
              <a:rPr lang="uk-UA" i="1" dirty="0" smtClean="0"/>
              <a:t>– </a:t>
            </a:r>
            <a:r>
              <a:rPr lang="uk-UA" b="1" i="1" dirty="0"/>
              <a:t>зробити копії </a:t>
            </a:r>
            <a:r>
              <a:rPr lang="uk-UA" i="1" dirty="0"/>
              <a:t>усіх вилучених документів і </a:t>
            </a:r>
            <a:r>
              <a:rPr lang="uk-UA" b="1" i="1" dirty="0"/>
              <a:t>належним чином оформити</a:t>
            </a:r>
            <a:r>
              <a:rPr lang="uk-UA" i="1" dirty="0"/>
              <a:t> передачу документів</a:t>
            </a:r>
            <a:endParaRPr lang="uk-UA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i="1" smtClean="0"/>
              <a:t>Підстави для відмов</a:t>
            </a:r>
            <a:r>
              <a:rPr lang="uk-UA" b="1" smtClean="0"/>
              <a:t>и </a:t>
            </a:r>
            <a:endParaRPr lang="uk-UA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 rtlCol="0">
            <a:noAutofit/>
          </a:bodyPr>
          <a:lstStyle/>
          <a:p>
            <a:pPr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dirty="0"/>
              <a:t>вимога </a:t>
            </a:r>
            <a:r>
              <a:rPr lang="uk-UA" i="1" dirty="0" smtClean="0"/>
              <a:t>пред’явлена </a:t>
            </a:r>
            <a:r>
              <a:rPr lang="uk-UA" b="1" i="1" dirty="0"/>
              <a:t>особою, яка не уповноважена </a:t>
            </a:r>
            <a:r>
              <a:rPr lang="uk-UA" dirty="0"/>
              <a:t>на це ухвалою слідчого </a:t>
            </a:r>
            <a:r>
              <a:rPr lang="uk-UA" dirty="0" smtClean="0"/>
              <a:t>судді</a:t>
            </a:r>
          </a:p>
          <a:p>
            <a:pPr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dirty="0" smtClean="0"/>
              <a:t>вимога </a:t>
            </a:r>
            <a:r>
              <a:rPr lang="uk-UA" i="1" dirty="0" smtClean="0"/>
              <a:t>пред’явлена </a:t>
            </a:r>
            <a:r>
              <a:rPr lang="uk-UA" b="1" i="1" dirty="0"/>
              <a:t>після сплаву строків чинності дозволу </a:t>
            </a:r>
            <a:endParaRPr lang="uk-UA" b="1" i="1" dirty="0" smtClean="0"/>
          </a:p>
          <a:p>
            <a:pPr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dirty="0" smtClean="0"/>
              <a:t>пред’явлена </a:t>
            </a:r>
            <a:r>
              <a:rPr lang="uk-UA" dirty="0"/>
              <a:t>вимога стосується надання доступу до </a:t>
            </a:r>
            <a:r>
              <a:rPr lang="uk-UA" dirty="0" smtClean="0"/>
              <a:t>документів</a:t>
            </a:r>
            <a:r>
              <a:rPr lang="uk-UA" dirty="0"/>
              <a:t>, </a:t>
            </a:r>
            <a:r>
              <a:rPr lang="uk-UA" b="1" i="1" dirty="0"/>
              <a:t>які </a:t>
            </a:r>
            <a:r>
              <a:rPr lang="uk-UA" b="1" i="1" dirty="0" smtClean="0"/>
              <a:t>не визначені ухвалою </a:t>
            </a:r>
          </a:p>
          <a:p>
            <a:pPr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dirty="0" smtClean="0"/>
              <a:t>якщо </a:t>
            </a:r>
            <a:r>
              <a:rPr lang="uk-UA" dirty="0"/>
              <a:t>вимога про вилучення (проведення виїмки) документів </a:t>
            </a:r>
            <a:r>
              <a:rPr lang="uk-UA" b="1" i="1" dirty="0"/>
              <a:t>не передбачена в ухвалі</a:t>
            </a:r>
            <a:r>
              <a:rPr lang="uk-UA" dirty="0"/>
              <a:t> про надання тимчасового </a:t>
            </a:r>
            <a:r>
              <a:rPr lang="uk-UA" dirty="0" smtClean="0"/>
              <a:t>доступу</a:t>
            </a:r>
          </a:p>
          <a:p>
            <a:pPr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dirty="0" smtClean="0"/>
              <a:t>якщо </a:t>
            </a:r>
            <a:r>
              <a:rPr lang="uk-UA" dirty="0"/>
              <a:t>пред’явлена вимога про вилучення (проведення виїмки) </a:t>
            </a:r>
            <a:r>
              <a:rPr lang="uk-UA" b="1" i="1" dirty="0"/>
              <a:t>реєстрів </a:t>
            </a:r>
            <a:r>
              <a:rPr lang="uk-UA" b="1" i="1" dirty="0" smtClean="0"/>
              <a:t>чи </a:t>
            </a:r>
            <a:r>
              <a:rPr lang="uk-UA" b="1" i="1" dirty="0"/>
              <a:t>документів переданих на зберігання нотаріусу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71663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 обшуку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приміщення нотаріальної контори  (робочого місця) нотаріуса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33488" y="2236788"/>
            <a:ext cx="10120312" cy="3744912"/>
          </a:xfrm>
        </p:spPr>
        <p:txBody>
          <a:bodyPr>
            <a:normAutofit/>
          </a:bodyPr>
          <a:lstStyle/>
          <a:p>
            <a:pPr marL="0" indent="0">
              <a:lnSpc>
                <a:spcPct val="70000"/>
              </a:lnSpc>
              <a:buFont typeface="Arial" charset="0"/>
              <a:buNone/>
            </a:pPr>
            <a:endParaRPr lang="uk-UA" sz="2900" smtClean="0"/>
          </a:p>
          <a:p>
            <a:pPr marL="0" indent="0">
              <a:lnSpc>
                <a:spcPct val="70000"/>
              </a:lnSpc>
              <a:buFont typeface="Arial" charset="0"/>
              <a:buNone/>
            </a:pPr>
            <a:r>
              <a:rPr lang="uk-UA" sz="2900" smtClean="0"/>
              <a:t>Відповідно до ч. 2 ст. 234 КПК </a:t>
            </a:r>
            <a:r>
              <a:rPr lang="uk-UA" sz="2900" b="1" i="1" smtClean="0"/>
              <a:t>обшук проводиться на підставі ухвали слідчого судді про дозвіл на обшук</a:t>
            </a:r>
          </a:p>
          <a:p>
            <a:pPr marL="0" indent="0">
              <a:lnSpc>
                <a:spcPct val="70000"/>
              </a:lnSpc>
              <a:buFont typeface="Arial" charset="0"/>
              <a:buNone/>
            </a:pPr>
            <a:endParaRPr lang="uk-UA" sz="2900" b="1" i="1" smtClean="0"/>
          </a:p>
          <a:p>
            <a:pPr marL="0" indent="0">
              <a:lnSpc>
                <a:spcPct val="70000"/>
              </a:lnSpc>
              <a:buFont typeface="Arial" charset="0"/>
              <a:buNone/>
            </a:pPr>
            <a:r>
              <a:rPr lang="uk-UA" sz="2900" b="1" i="1" smtClean="0"/>
              <a:t>Згідно ч. 1 ст. 235 КПК, ухвала слідчого судді про дозвіл на обшук надає право проникнути до житла чи іншого володіння особи </a:t>
            </a:r>
            <a:r>
              <a:rPr lang="uk-UA" sz="2900" b="1" i="1" u="sng" smtClean="0"/>
              <a:t>лише один раз</a:t>
            </a:r>
          </a:p>
          <a:p>
            <a:pPr marL="0" indent="0">
              <a:lnSpc>
                <a:spcPct val="70000"/>
              </a:lnSpc>
              <a:buFont typeface="Arial" charset="0"/>
              <a:buNone/>
            </a:pPr>
            <a:endParaRPr lang="uk-UA" sz="2900" b="1" i="1" smtClean="0"/>
          </a:p>
          <a:p>
            <a:pPr marL="0" indent="0">
              <a:lnSpc>
                <a:spcPct val="70000"/>
              </a:lnSpc>
              <a:buFont typeface="Arial" charset="0"/>
              <a:buNone/>
            </a:pPr>
            <a:r>
              <a:rPr lang="uk-UA" sz="2900" smtClean="0"/>
              <a:t>Обшук можуть проводити </a:t>
            </a:r>
            <a:r>
              <a:rPr lang="uk-UA" sz="2900" b="1" i="1" smtClean="0"/>
              <a:t>лише слідчий </a:t>
            </a:r>
            <a:r>
              <a:rPr lang="uk-UA" sz="2900" i="1" smtClean="0"/>
              <a:t>або </a:t>
            </a:r>
            <a:r>
              <a:rPr lang="uk-UA" sz="2900" b="1" i="1" smtClean="0"/>
              <a:t>прокурор</a:t>
            </a:r>
            <a:endParaRPr lang="ru-RU" sz="2900" smtClean="0"/>
          </a:p>
          <a:p>
            <a:pPr marL="0" indent="0">
              <a:lnSpc>
                <a:spcPct val="70000"/>
              </a:lnSpc>
              <a:buFont typeface="Arial" charset="0"/>
              <a:buNone/>
            </a:pPr>
            <a:endParaRPr lang="ru-RU" sz="2200" smtClean="0"/>
          </a:p>
          <a:p>
            <a:pPr marL="0" indent="0">
              <a:lnSpc>
                <a:spcPct val="70000"/>
              </a:lnSpc>
              <a:buFont typeface="Arial" charset="0"/>
              <a:buNone/>
            </a:pPr>
            <a:endParaRPr lang="uk-UA" sz="220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i="1" smtClean="0"/>
              <a:t>Алгоритм дій нотаріуса при проведенні обшуку (слайд 1)</a:t>
            </a:r>
            <a:endParaRPr lang="uk-UA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i="1" dirty="0" smtClean="0"/>
              <a:t>Вимагати </a:t>
            </a:r>
            <a:r>
              <a:rPr lang="uk-UA" i="1" dirty="0"/>
              <a:t>пред’явити службові посвідчення кожного з представників правоохоронних </a:t>
            </a:r>
            <a:r>
              <a:rPr lang="uk-UA" i="1" dirty="0" smtClean="0"/>
              <a:t>органів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i="1" dirty="0"/>
              <a:t>Вимагати пред’явити документ, на підставі якого буде проведено </a:t>
            </a:r>
            <a:r>
              <a:rPr lang="uk-UA" i="1" dirty="0" smtClean="0"/>
              <a:t>обшуку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i="1" dirty="0"/>
              <a:t>Прийняти рішення, допускати чи не допускати працівників правоохоронних органів до </a:t>
            </a:r>
            <a:r>
              <a:rPr lang="uk-UA" i="1" dirty="0" smtClean="0"/>
              <a:t>обшуку. В разі потреби звернутись за послугами адвоката. 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dirty="0" smtClean="0"/>
              <a:t>У </a:t>
            </a:r>
            <a:r>
              <a:rPr lang="uk-UA" dirty="0"/>
              <a:t>разі прийняття рішення про допуск до обшуку, запропонуйте, у разі наявності, </a:t>
            </a:r>
            <a:r>
              <a:rPr lang="uk-UA" i="1" dirty="0"/>
              <a:t>видати добровільно документи, які </a:t>
            </a:r>
            <a:r>
              <a:rPr lang="uk-UA" i="1" dirty="0" smtClean="0"/>
              <a:t>відшукуються</a:t>
            </a:r>
            <a:endParaRPr lang="ru-RU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dirty="0" smtClean="0"/>
              <a:t>С</a:t>
            </a:r>
            <a:r>
              <a:rPr lang="uk-UA" i="1" dirty="0" smtClean="0"/>
              <a:t>повістити </a:t>
            </a:r>
            <a:r>
              <a:rPr lang="uk-UA" i="1" dirty="0"/>
              <a:t>головне територіальне управління юстиції про факт прибуття представників правоохоронних органів</a:t>
            </a:r>
            <a:r>
              <a:rPr lang="uk-UA" dirty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i="1" smtClean="0"/>
              <a:t>Алгоритм дій нотаріуса при проведенні обшуку (слайд 2)</a:t>
            </a:r>
            <a:endParaRPr lang="uk-UA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b="1" i="1" dirty="0"/>
              <a:t>Впевнитися в наявності понятих під час проведення </a:t>
            </a:r>
            <a:r>
              <a:rPr lang="uk-UA" b="1" i="1" dirty="0" smtClean="0"/>
              <a:t>обшуку</a:t>
            </a:r>
            <a:endParaRPr lang="uk-UA" b="1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b="1" i="1" dirty="0"/>
              <a:t>Вимагати застосування технічних засобів фіксування процесу проведення обшуку</a:t>
            </a:r>
            <a:r>
              <a:rPr lang="uk-UA" dirty="0" smtClean="0"/>
              <a:t>,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b="1" i="1" u="sng" dirty="0"/>
              <a:t>Після проведення обшуку</a:t>
            </a:r>
            <a:r>
              <a:rPr lang="uk-UA" b="1" i="1" dirty="0"/>
              <a:t>, зазначити про всі його недоліки в протоколі </a:t>
            </a:r>
            <a:r>
              <a:rPr lang="uk-UA" b="1" i="1" dirty="0" smtClean="0"/>
              <a:t>обшуку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b="1" i="1" dirty="0"/>
              <a:t>Вимагати надання другого примірника протоколу обшуку та опису, якщо він складався</a:t>
            </a:r>
            <a:endParaRPr lang="uk-UA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smtClean="0"/>
              <a:t>Допит нотаріуса</a:t>
            </a:r>
            <a:r>
              <a:rPr lang="ru-RU" smtClean="0"/>
              <a:t/>
            </a:r>
            <a:br>
              <a:rPr lang="ru-RU" smtClean="0"/>
            </a:br>
            <a:endParaRPr lang="uk-UA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uk-UA" dirty="0" smtClean="0"/>
          </a:p>
          <a:p>
            <a:pPr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dirty="0" smtClean="0"/>
              <a:t>Нотаріуси можуть бути звільнені від обов’язку зберігати нотаріальну </a:t>
            </a:r>
            <a:r>
              <a:rPr lang="uk-UA" dirty="0"/>
              <a:t>таємницю, </a:t>
            </a:r>
            <a:r>
              <a:rPr lang="uk-UA" b="1" i="1" u="sng" dirty="0"/>
              <a:t>особою, що довірила їм ці відомості</a:t>
            </a:r>
            <a:r>
              <a:rPr lang="uk-UA" dirty="0"/>
              <a:t>, </a:t>
            </a:r>
            <a:r>
              <a:rPr lang="uk-UA" b="1" i="1" u="sng" dirty="0"/>
              <a:t>у визначеному нею обсязі</a:t>
            </a:r>
            <a:r>
              <a:rPr lang="uk-UA" i="1" dirty="0"/>
              <a:t>. </a:t>
            </a:r>
            <a:endParaRPr lang="uk-UA" i="1" dirty="0" smtClean="0"/>
          </a:p>
          <a:p>
            <a:pPr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i="1" dirty="0" smtClean="0"/>
              <a:t>В інших випадках нотаріус не може бути свідком.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smtClean="0"/>
              <a:t>Алгоритм дій нотаріуса</a:t>
            </a:r>
            <a:r>
              <a:rPr lang="ru-RU" smtClean="0"/>
              <a:t/>
            </a:r>
            <a:br>
              <a:rPr lang="ru-RU" smtClean="0"/>
            </a:br>
            <a:endParaRPr lang="uk-UA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 rtlCol="0">
            <a:normAutofit lnSpcReduction="10000"/>
          </a:bodyPr>
          <a:lstStyle/>
          <a:p>
            <a:pPr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dirty="0"/>
              <a:t>Вимагати пред’явити службові посвідчення кожного з представників правоохоронних </a:t>
            </a:r>
            <a:r>
              <a:rPr lang="uk-UA" dirty="0" smtClean="0"/>
              <a:t>органів</a:t>
            </a:r>
          </a:p>
          <a:p>
            <a:pPr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uk-UA" dirty="0"/>
          </a:p>
          <a:p>
            <a:pPr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dirty="0" smtClean="0"/>
              <a:t>У разі відсутності згоди на розголошення нотаріальної таємниці від усіх осіб, які довірили таку таємницю зазначити у протоколі: </a:t>
            </a:r>
            <a:r>
              <a:rPr lang="uk-UA" b="1" dirty="0"/>
              <a:t>«Не можу давати свідчення у зв’язку з недотриманням слідчим положень ч. 3 ст. 65 КПК України».</a:t>
            </a:r>
            <a:r>
              <a:rPr lang="uk-UA" dirty="0"/>
              <a:t> </a:t>
            </a:r>
            <a:endParaRPr lang="uk-UA" dirty="0" smtClean="0"/>
          </a:p>
          <a:p>
            <a:pPr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dirty="0"/>
          </a:p>
          <a:p>
            <a:pPr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dirty="0"/>
              <a:t>Якщо слідчий не зазначить вказаної фрази у </a:t>
            </a:r>
            <a:r>
              <a:rPr lang="uk-UA" dirty="0" smtClean="0"/>
              <a:t>протоколі</a:t>
            </a:r>
            <a:r>
              <a:rPr lang="uk-UA" b="1" dirty="0" smtClean="0"/>
              <a:t>, </a:t>
            </a:r>
            <a:r>
              <a:rPr lang="uk-UA" b="1" dirty="0"/>
              <a:t>то необхідно записати зазначений текст у протокол </a:t>
            </a:r>
            <a:r>
              <a:rPr lang="uk-UA" b="1" dirty="0" smtClean="0"/>
              <a:t>власноручно</a:t>
            </a:r>
            <a:r>
              <a:rPr lang="uk-UA" dirty="0" smtClean="0"/>
              <a:t>.</a:t>
            </a:r>
            <a:endParaRPr lang="ru-RU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uk-UA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/>
            </a:r>
            <a:br>
              <a:rPr lang="uk-UA" b="1" dirty="0" smtClean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uk-UA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Захист </a:t>
            </a:r>
            <a:r>
              <a:rPr lang="uk-UA" b="1" dirty="0">
                <a:solidFill>
                  <a:srgbClr val="000000"/>
                </a:solidFill>
                <a:latin typeface="Arial" panose="020B0604020202020204" pitchFamily="34" charset="0"/>
              </a:rPr>
              <a:t>професійних та соціальних прав нотаріусів</a:t>
            </a:r>
            <a:r>
              <a:rPr lang="uk-UA" b="1" dirty="0">
                <a:solidFill>
                  <a:srgbClr val="000000"/>
                </a:solidFill>
                <a:latin typeface="Calibri" panose="020F0502020204030204" pitchFamily="34" charset="0"/>
              </a:rPr>
              <a:t/>
            </a:r>
            <a:br>
              <a:rPr lang="uk-UA" b="1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uk-UA" smtClean="0"/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uk-UA" smtClean="0"/>
              <a:t>1. НПУ на захисті прав нотаріусів.</a:t>
            </a:r>
          </a:p>
          <a:p>
            <a:pPr algn="just">
              <a:lnSpc>
                <a:spcPct val="80000"/>
              </a:lnSpc>
              <a:buFont typeface="Arial" charset="0"/>
              <a:buNone/>
            </a:pPr>
            <a:r>
              <a:rPr lang="uk-UA" smtClean="0"/>
              <a:t>2. Захист при відключенні нотаріусів від Державних реєстрів (блокування чи анулювання) за наслідками здійснення Мін’юстом контролю у сфері державної реєстрації прав (</a:t>
            </a:r>
            <a:r>
              <a:rPr lang="uk-UA" i="1" u="sng" smtClean="0"/>
              <a:t>за матеріалами судової практики)</a:t>
            </a:r>
          </a:p>
          <a:p>
            <a:pPr marL="742950" lvl="1" indent="-285750" algn="just">
              <a:lnSpc>
                <a:spcPct val="80000"/>
              </a:lnSpc>
            </a:pPr>
            <a:r>
              <a:rPr lang="uk-UA" i="1" smtClean="0"/>
              <a:t>Загальні підстави скасування наказів Мін’юсту</a:t>
            </a:r>
          </a:p>
          <a:p>
            <a:pPr marL="742950" lvl="1" indent="-285750" algn="just">
              <a:lnSpc>
                <a:spcPct val="80000"/>
              </a:lnSpc>
            </a:pPr>
            <a:r>
              <a:rPr lang="uk-UA" i="1" smtClean="0"/>
              <a:t>Порушення при розгляді скарг на дії нотаріусів</a:t>
            </a:r>
          </a:p>
          <a:p>
            <a:pPr marL="742950" lvl="1" indent="-285750" algn="just">
              <a:lnSpc>
                <a:spcPct val="80000"/>
              </a:lnSpc>
            </a:pPr>
            <a:r>
              <a:rPr lang="uk-UA" i="1" smtClean="0"/>
              <a:t>Порушення при проведення моніторингу та камеральних перевірок нотаріусів</a:t>
            </a:r>
            <a:endParaRPr lang="ru-RU" i="1" smtClean="0"/>
          </a:p>
          <a:p>
            <a:pPr>
              <a:lnSpc>
                <a:spcPct val="80000"/>
              </a:lnSpc>
              <a:buFont typeface="Arial" charset="0"/>
              <a:buNone/>
            </a:pPr>
            <a:endParaRPr lang="uk-UA" smtClean="0"/>
          </a:p>
          <a:p>
            <a:pPr>
              <a:lnSpc>
                <a:spcPct val="80000"/>
              </a:lnSpc>
            </a:pPr>
            <a:endParaRPr lang="uk-UA" smtClean="0"/>
          </a:p>
          <a:p>
            <a:pPr>
              <a:lnSpc>
                <a:spcPct val="80000"/>
              </a:lnSpc>
            </a:pPr>
            <a:endParaRPr lang="uk-UA" smtClean="0"/>
          </a:p>
          <a:p>
            <a:pPr>
              <a:lnSpc>
                <a:spcPct val="80000"/>
              </a:lnSpc>
            </a:pPr>
            <a:endParaRPr lang="uk-UA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Прямоугольник 1"/>
          <p:cNvSpPr>
            <a:spLocks noChangeArrowheads="1"/>
          </p:cNvSpPr>
          <p:nvPr/>
        </p:nvSpPr>
        <p:spPr bwMode="auto">
          <a:xfrm>
            <a:off x="1531938" y="881063"/>
            <a:ext cx="9902825" cy="506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Bef>
                <a:spcPts val="500"/>
              </a:spcBef>
            </a:pPr>
            <a:r>
              <a:rPr lang="uk-UA" sz="4400" b="1">
                <a:latin typeface="Times New Roman" pitchFamily="18" charset="0"/>
                <a:cs typeface="Times New Roman" pitchFamily="18" charset="0"/>
              </a:rPr>
              <a:t>Детальніше дивіться: </a:t>
            </a:r>
          </a:p>
          <a:p>
            <a:pPr algn="just">
              <a:lnSpc>
                <a:spcPct val="115000"/>
              </a:lnSpc>
              <a:spcBef>
                <a:spcPts val="500"/>
              </a:spcBef>
            </a:pPr>
            <a:r>
              <a:rPr lang="ru-RU" sz="4000" i="1" u="sng">
                <a:latin typeface="Times New Roman" pitchFamily="18" charset="0"/>
                <a:cs typeface="Times New Roman" pitchFamily="18" charset="0"/>
              </a:rPr>
              <a:t>Методичний посібник</a:t>
            </a:r>
            <a:r>
              <a:rPr lang="ru-RU" sz="4000" i="1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115000"/>
              </a:lnSpc>
              <a:spcBef>
                <a:spcPts val="500"/>
              </a:spcBef>
            </a:pPr>
            <a:r>
              <a:rPr lang="ru-RU" sz="4000">
                <a:latin typeface="Times New Roman" pitchFamily="18" charset="0"/>
                <a:cs typeface="Times New Roman" pitchFamily="18" charset="0"/>
              </a:rPr>
              <a:t>«Доступ до нотаріальних документів, проведення обшуку приміщення нотаріуса. Допит нотаріуса»</a:t>
            </a:r>
          </a:p>
          <a:p>
            <a:endParaRPr lang="ru-RU" sz="400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4000">
                <a:latin typeface="Times New Roman" pitchFamily="18" charset="0"/>
                <a:cs typeface="Times New Roman" pitchFamily="18" charset="0"/>
              </a:rPr>
              <a:t>http://npu.in.ua/novini/metodichnij_posibnyk#</a:t>
            </a:r>
            <a:endParaRPr lang="ru-RU" sz="40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smtClean="0"/>
              <a:t>Дякую за увагу</a:t>
            </a:r>
          </a:p>
        </p:txBody>
      </p:sp>
      <p:sp>
        <p:nvSpPr>
          <p:cNvPr id="3481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uk-UA" b="1" smtClean="0"/>
              <a:t>Володимир Бірюков</a:t>
            </a:r>
            <a:endParaRPr lang="uk-UA" smtClean="0"/>
          </a:p>
          <a:p>
            <a:pPr>
              <a:buFont typeface="Arial" charset="0"/>
              <a:buNone/>
            </a:pPr>
            <a:endParaRPr lang="uk-UA" smtClean="0"/>
          </a:p>
          <a:p>
            <a:pPr>
              <a:buFont typeface="Arial" charset="0"/>
              <a:buNone/>
            </a:pPr>
            <a:r>
              <a:rPr lang="uk-UA" smtClean="0"/>
              <a:t>юрисконсульт НПУ</a:t>
            </a:r>
          </a:p>
          <a:p>
            <a:pPr>
              <a:buFont typeface="Arial" charset="0"/>
              <a:buNone/>
            </a:pPr>
            <a:r>
              <a:rPr lang="uk-UA" smtClean="0"/>
              <a:t>Голова Експертно-правової комісії при НПУ,</a:t>
            </a:r>
            <a:endParaRPr lang="ru-RU" smtClean="0"/>
          </a:p>
          <a:p>
            <a:pPr>
              <a:buFont typeface="Arial" charset="0"/>
              <a:buNone/>
            </a:pPr>
            <a:r>
              <a:rPr lang="uk-UA" smtClean="0"/>
              <a:t>кандидат юридичних наук</a:t>
            </a:r>
          </a:p>
          <a:p>
            <a:pPr>
              <a:buFont typeface="Arial" charset="0"/>
              <a:buNone/>
            </a:pPr>
            <a:endParaRPr lang="en-US" smtClean="0"/>
          </a:p>
          <a:p>
            <a:pPr>
              <a:buFont typeface="Arial" charset="0"/>
              <a:buNone/>
            </a:pPr>
            <a:endParaRPr lang="en-US" smtClean="0"/>
          </a:p>
          <a:p>
            <a:pPr>
              <a:buFont typeface="Arial" charset="0"/>
              <a:buNone/>
            </a:pPr>
            <a:r>
              <a:rPr lang="en-US" smtClean="0"/>
              <a:t>e-mail: </a:t>
            </a:r>
            <a:r>
              <a:rPr lang="en-US" b="1" smtClean="0"/>
              <a:t>legal@npu.org.ua</a:t>
            </a:r>
            <a:endParaRPr lang="uk-UA" b="1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4800" b="1" smtClean="0"/>
              <a:t>НПУ на захисті прав нотаріусів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uk-UA" sz="4400" dirty="0" smtClean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sz="4400" dirty="0" smtClean="0"/>
              <a:t> Експертно-правова комісія </a:t>
            </a:r>
            <a:r>
              <a:rPr lang="uk-UA" sz="4400" dirty="0"/>
              <a:t>при </a:t>
            </a:r>
            <a:r>
              <a:rPr lang="uk-UA" sz="4400" dirty="0" smtClean="0"/>
              <a:t>НПУ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uk-UA" sz="4400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sz="4400" dirty="0" smtClean="0"/>
              <a:t> НПУ як третя особа у судовому процесі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sz="4400" dirty="0" smtClean="0"/>
              <a:t>	</a:t>
            </a:r>
            <a:r>
              <a:rPr lang="uk-UA" sz="4400" i="1" dirty="0" smtClean="0"/>
              <a:t>(виключно судовий захист прав)</a:t>
            </a:r>
            <a:endParaRPr lang="uk-UA" sz="4400" i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smtClean="0"/>
              <a:t>Загальні підстави скасування наказів Мін’юсту</a:t>
            </a:r>
            <a:endParaRPr lang="uk-UA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uk-UA" i="1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i="1" dirty="0" smtClean="0"/>
              <a:t>Відсутність належного </a:t>
            </a:r>
            <a:r>
              <a:rPr lang="uk-UA" i="1" dirty="0"/>
              <a:t>мотивування своїх рішень (наказів</a:t>
            </a:r>
            <a:r>
              <a:rPr lang="uk-UA" i="1" dirty="0" smtClean="0"/>
              <a:t>)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uk-UA" i="1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i="1" dirty="0" smtClean="0"/>
              <a:t>Застосування </a:t>
            </a:r>
            <a:r>
              <a:rPr lang="uk-UA" i="1" dirty="0"/>
              <a:t>санкцій до нотаріусів без належного  </a:t>
            </a:r>
            <a:r>
              <a:rPr lang="uk-UA" i="1" dirty="0" smtClean="0"/>
              <a:t>обґрунтування</a:t>
            </a:r>
            <a:endParaRPr lang="uk-UA" i="1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uk-UA" i="1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i="1" dirty="0" smtClean="0"/>
              <a:t>Обмеження </a:t>
            </a:r>
            <a:r>
              <a:rPr lang="uk-UA" i="1" dirty="0"/>
              <a:t>права на професійну діяльність</a:t>
            </a:r>
            <a:endParaRPr lang="uk-U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sz="4900" b="1" dirty="0" smtClean="0"/>
              <a:t>Розгляд </a:t>
            </a:r>
            <a:r>
              <a:rPr lang="uk-UA" sz="4900" b="1" dirty="0"/>
              <a:t>скарг на дії чи бездіяльність </a:t>
            </a:r>
            <a:r>
              <a:rPr lang="uk-UA" sz="4900" b="1" dirty="0" smtClean="0"/>
              <a:t>нотаріусів як державних реєстраторів  </a:t>
            </a:r>
            <a:r>
              <a:rPr lang="ru-RU" sz="4900" dirty="0"/>
              <a:t/>
            </a:r>
            <a:br>
              <a:rPr lang="ru-RU" sz="4900" dirty="0"/>
            </a:br>
            <a:endParaRPr lang="uk-UA" sz="49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uk-UA" sz="4400" i="1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sz="4400" i="1" dirty="0" smtClean="0"/>
              <a:t>Неврахування </a:t>
            </a:r>
            <a:r>
              <a:rPr lang="uk-UA" sz="4400" i="1" dirty="0"/>
              <a:t>пояснень і доказів </a:t>
            </a:r>
            <a:r>
              <a:rPr lang="uk-UA" sz="4400" i="1" dirty="0" smtClean="0"/>
              <a:t>нотаріуса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sz="44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sz="4400" i="1" dirty="0" smtClean="0"/>
              <a:t> Розгляд </a:t>
            </a:r>
            <a:r>
              <a:rPr lang="uk-UA" sz="4400" i="1" dirty="0"/>
              <a:t>скарг з порушеннями процедури розгляду.</a:t>
            </a:r>
            <a:endParaRPr lang="ru-RU" sz="44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uk-U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4000" b="1" smtClean="0">
                <a:latin typeface="Times New Roman" pitchFamily="18" charset="0"/>
              </a:rPr>
              <a:t>Проведення моніторингу та камеральних перевірок нотаріусів як державних реєстраторів</a:t>
            </a:r>
            <a:r>
              <a:rPr lang="uk-UA" sz="4000" b="1" smtClean="0"/>
              <a:t> </a:t>
            </a:r>
          </a:p>
        </p:txBody>
      </p:sp>
      <p:sp>
        <p:nvSpPr>
          <p:cNvPr id="18434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i="1" smtClean="0">
              <a:latin typeface="Arial" charset="0"/>
            </a:endParaRPr>
          </a:p>
          <a:p>
            <a:r>
              <a:rPr lang="uk-UA" sz="3600" i="1" smtClean="0"/>
              <a:t>Порушення щодо періоду за який Мін’юст може здійснювати моніторинг чи/та камеральні перевірки діяльності нотаріусів як державних реєстраторів</a:t>
            </a:r>
          </a:p>
          <a:p>
            <a:endParaRPr lang="uk-UA" sz="3600" i="1" smtClean="0"/>
          </a:p>
          <a:p>
            <a:r>
              <a:rPr lang="uk-UA" sz="3600" i="1" smtClean="0"/>
              <a:t>Здійснення контролю за межами повноважень</a:t>
            </a:r>
            <a:endParaRPr lang="uk-UA" sz="360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uk-UA" sz="31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/>
            </a:r>
            <a:br>
              <a:rPr lang="uk-UA" sz="3100" b="1" dirty="0" smtClean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uk-UA" sz="36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Нотаріальна таємниця, тимчасовий доступ до речей і документів, обшук та виїмка</a:t>
            </a:r>
            <a:r>
              <a:rPr lang="uk-UA" sz="36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/>
            </a:r>
            <a:br>
              <a:rPr lang="uk-UA" sz="3600" b="1" dirty="0" smtClean="0">
                <a:solidFill>
                  <a:srgbClr val="000000"/>
                </a:solidFill>
                <a:latin typeface="Calibri" panose="020F0502020204030204" pitchFamily="34" charset="0"/>
              </a:rPr>
            </a:br>
            <a:endParaRPr lang="uk-UA" sz="3600" b="1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  <a:ln cap="flat" algn="ctr">
            <a:solidFill>
              <a:schemeClr val="dk1"/>
            </a:solidFill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33400" indent="-533400">
              <a:lnSpc>
                <a:spcPct val="80000"/>
              </a:lnSpc>
            </a:pPr>
            <a:endParaRPr lang="uk-UA" sz="2600" smtClean="0">
              <a:solidFill>
                <a:srgbClr val="000000"/>
              </a:solidFill>
            </a:endParaRPr>
          </a:p>
          <a:p>
            <a:pPr marL="533400" indent="-533400">
              <a:lnSpc>
                <a:spcPct val="80000"/>
              </a:lnSpc>
              <a:buFont typeface="Arial" charset="0"/>
              <a:buAutoNum type="arabicPeriod"/>
            </a:pPr>
            <a:r>
              <a:rPr lang="uk-UA" sz="3000" smtClean="0">
                <a:solidFill>
                  <a:srgbClr val="000000"/>
                </a:solidFill>
              </a:rPr>
              <a:t>Поняття нотаріальної таємниці</a:t>
            </a:r>
          </a:p>
          <a:p>
            <a:pPr marL="533400" indent="-533400">
              <a:lnSpc>
                <a:spcPct val="80000"/>
              </a:lnSpc>
              <a:buFont typeface="Arial" charset="0"/>
              <a:buAutoNum type="arabicPeriod"/>
            </a:pPr>
            <a:endParaRPr lang="uk-UA" sz="3000" smtClean="0">
              <a:solidFill>
                <a:srgbClr val="000000"/>
              </a:solidFill>
            </a:endParaRPr>
          </a:p>
          <a:p>
            <a:pPr marL="533400" indent="-533400">
              <a:lnSpc>
                <a:spcPct val="80000"/>
              </a:lnSpc>
              <a:buFont typeface="Arial" charset="0"/>
              <a:buAutoNum type="arabicPeriod"/>
            </a:pPr>
            <a:r>
              <a:rPr lang="uk-UA" sz="3000" smtClean="0">
                <a:solidFill>
                  <a:srgbClr val="000000"/>
                </a:solidFill>
              </a:rPr>
              <a:t>Тимчасовий доступом до нотаріальних документів</a:t>
            </a:r>
          </a:p>
          <a:p>
            <a:pPr marL="533400" indent="-533400">
              <a:lnSpc>
                <a:spcPct val="80000"/>
              </a:lnSpc>
              <a:buFont typeface="Arial" charset="0"/>
              <a:buAutoNum type="arabicPeriod"/>
            </a:pPr>
            <a:endParaRPr lang="uk-UA" sz="3000" smtClean="0">
              <a:solidFill>
                <a:srgbClr val="000000"/>
              </a:solidFill>
            </a:endParaRPr>
          </a:p>
          <a:p>
            <a:pPr marL="533400" indent="-533400">
              <a:lnSpc>
                <a:spcPct val="80000"/>
              </a:lnSpc>
              <a:buFont typeface="Arial" charset="0"/>
              <a:buAutoNum type="arabicPeriod"/>
            </a:pPr>
            <a:r>
              <a:rPr lang="uk-UA" sz="3000" smtClean="0">
                <a:solidFill>
                  <a:srgbClr val="000000"/>
                </a:solidFill>
              </a:rPr>
              <a:t>Проведення обшуку приміщення нотаріальної контори або робочого місця приватного нотаріуса</a:t>
            </a:r>
          </a:p>
          <a:p>
            <a:pPr marL="533400" indent="-533400">
              <a:lnSpc>
                <a:spcPct val="80000"/>
              </a:lnSpc>
              <a:buFont typeface="Arial" charset="0"/>
              <a:buAutoNum type="arabicPeriod"/>
            </a:pPr>
            <a:endParaRPr lang="uk-UA" sz="3000" smtClean="0">
              <a:solidFill>
                <a:srgbClr val="000000"/>
              </a:solidFill>
            </a:endParaRPr>
          </a:p>
          <a:p>
            <a:pPr marL="533400" indent="-533400">
              <a:lnSpc>
                <a:spcPct val="80000"/>
              </a:lnSpc>
              <a:buFont typeface="Arial" charset="0"/>
              <a:buAutoNum type="arabicPeriod"/>
            </a:pPr>
            <a:r>
              <a:rPr lang="uk-UA" sz="3000" smtClean="0">
                <a:solidFill>
                  <a:srgbClr val="000000"/>
                </a:solidFill>
              </a:rPr>
              <a:t>Допит нотаріуса</a:t>
            </a:r>
            <a:endParaRPr lang="ru-RU" sz="3000" smtClean="0">
              <a:solidFill>
                <a:srgbClr val="000000"/>
              </a:solidFill>
            </a:endParaRPr>
          </a:p>
          <a:p>
            <a:pPr marL="533400" indent="-533400">
              <a:lnSpc>
                <a:spcPct val="80000"/>
              </a:lnSpc>
            </a:pPr>
            <a:endParaRPr lang="uk-UA" sz="260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smtClean="0"/>
              <a:t>Доступ до нотаріальної таємниці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5325" y="1903413"/>
            <a:ext cx="10515600" cy="4351337"/>
          </a:xfrm>
        </p:spPr>
        <p:txBody>
          <a:bodyPr rtlCol="0">
            <a:normAutofit fontScale="92500" lnSpcReduction="20000"/>
          </a:bodyPr>
          <a:lstStyle/>
          <a:p>
            <a:pPr marL="0" indent="265113" algn="just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dirty="0"/>
              <a:t>Довідки </a:t>
            </a:r>
            <a:r>
              <a:rPr lang="uk-UA" dirty="0" smtClean="0"/>
              <a:t>про </a:t>
            </a:r>
            <a:r>
              <a:rPr lang="uk-UA" dirty="0"/>
              <a:t>вчинені </a:t>
            </a:r>
            <a:r>
              <a:rPr lang="uk-UA" dirty="0" smtClean="0"/>
              <a:t>нотаріальні дії та </a:t>
            </a:r>
            <a:r>
              <a:rPr lang="uk-UA" dirty="0"/>
              <a:t>інші </a:t>
            </a:r>
            <a:r>
              <a:rPr lang="uk-UA" dirty="0" smtClean="0"/>
              <a:t>документи надаються  </a:t>
            </a:r>
            <a:r>
              <a:rPr lang="uk-UA" dirty="0"/>
              <a:t>нотаріусом протягом десяти робочих днів на обґрунтовану письмову вимогу суду, </a:t>
            </a:r>
            <a:r>
              <a:rPr lang="uk-UA" b="1" dirty="0"/>
              <a:t>прокуратури,  органів,  що  здійснюють оперативно-розшукову </a:t>
            </a:r>
            <a:r>
              <a:rPr lang="uk-UA" b="1" dirty="0" smtClean="0"/>
              <a:t>діяльність</a:t>
            </a:r>
            <a:r>
              <a:rPr lang="uk-UA" b="1" dirty="0"/>
              <a:t>, </a:t>
            </a:r>
            <a:r>
              <a:rPr lang="uk-UA" b="1" dirty="0" smtClean="0"/>
              <a:t>органів досудового </a:t>
            </a:r>
            <a:r>
              <a:rPr lang="uk-UA" b="1" dirty="0"/>
              <a:t>розслідування </a:t>
            </a:r>
            <a:r>
              <a:rPr lang="uk-UA" dirty="0"/>
              <a:t>у зв'язку з</a:t>
            </a:r>
            <a:r>
              <a:rPr lang="uk-UA" b="1" dirty="0"/>
              <a:t> </a:t>
            </a:r>
            <a:r>
              <a:rPr lang="uk-UA" dirty="0" smtClean="0"/>
              <a:t>кримінальним провадженням</a:t>
            </a:r>
            <a:r>
              <a:rPr lang="uk-UA" dirty="0"/>
              <a:t>, цивільними, господарськими, адміністративними справами, справами </a:t>
            </a:r>
            <a:r>
              <a:rPr lang="uk-UA" dirty="0" smtClean="0"/>
              <a:t>про </a:t>
            </a:r>
            <a:r>
              <a:rPr lang="uk-UA" dirty="0"/>
              <a:t>адміністративні </a:t>
            </a:r>
            <a:r>
              <a:rPr lang="uk-UA" dirty="0" smtClean="0"/>
              <a:t>правопорушення (</a:t>
            </a:r>
            <a:r>
              <a:rPr lang="uk-UA" i="1" u="sng" dirty="0" smtClean="0"/>
              <a:t>ст. 8 Закону «Про нотаріат»</a:t>
            </a:r>
            <a:r>
              <a:rPr lang="uk-UA" i="1" dirty="0" smtClean="0"/>
              <a:t>)</a:t>
            </a:r>
            <a:r>
              <a:rPr lang="uk-UA" dirty="0" smtClean="0"/>
              <a:t>.</a:t>
            </a:r>
          </a:p>
          <a:p>
            <a:pPr marL="0" indent="265113" algn="just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uk-UA" dirty="0" smtClean="0"/>
          </a:p>
          <a:p>
            <a:pPr marL="452438" indent="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dirty="0" smtClean="0"/>
              <a:t> До вказаного переліку </a:t>
            </a:r>
            <a:r>
              <a:rPr lang="uk-UA" b="1" i="1" dirty="0" smtClean="0"/>
              <a:t>не належать адвокати</a:t>
            </a:r>
            <a:r>
              <a:rPr lang="uk-UA" dirty="0" smtClean="0"/>
              <a:t>.</a:t>
            </a:r>
          </a:p>
          <a:p>
            <a:pPr marL="452438" indent="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dirty="0" smtClean="0"/>
              <a:t> У рішенні суду має чітко визначатись перелік документів.</a:t>
            </a:r>
          </a:p>
          <a:p>
            <a:pPr marL="452438" indent="0"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dirty="0" smtClean="0"/>
              <a:t> У кримінальному провадженні необхідно дотримуватись положень </a:t>
            </a:r>
            <a:r>
              <a:rPr lang="uk-UA" b="1" i="1" dirty="0" smtClean="0"/>
              <a:t>кримінального процесуального законодавства </a:t>
            </a:r>
            <a:r>
              <a:rPr lang="uk-UA" dirty="0" smtClean="0"/>
              <a:t>(КПК)</a:t>
            </a:r>
          </a:p>
          <a:p>
            <a:pPr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uk-U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98588" y="1189038"/>
            <a:ext cx="9618662" cy="45243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just"/>
            <a:r>
              <a:rPr lang="uk-UA" sz="3600" b="1">
                <a:latin typeface="Times New Roman" pitchFamily="18" charset="0"/>
                <a:cs typeface="Times New Roman" pitchFamily="18" charset="0"/>
              </a:rPr>
              <a:t>Нотаріальна таємниця</a:t>
            </a:r>
            <a:r>
              <a:rPr lang="uk-UA" sz="3600">
                <a:latin typeface="Times New Roman" pitchFamily="18" charset="0"/>
                <a:cs typeface="Times New Roman" pitchFamily="18" charset="0"/>
              </a:rPr>
              <a:t> — сукупність відомостей, отриманих під час вчинення нотаріальної дії або звернення до нотаріуса заінтересованої особи, зокрема й про особу, її майно, особисті майнові та немайнові права і обов’язки тощо. </a:t>
            </a:r>
          </a:p>
          <a:p>
            <a:pPr algn="just"/>
            <a:endParaRPr lang="uk-UA" sz="3600" i="1">
              <a:latin typeface="Times New Roman" pitchFamily="18" charset="0"/>
            </a:endParaRPr>
          </a:p>
          <a:p>
            <a:pPr algn="just"/>
            <a:r>
              <a:rPr lang="uk-UA" sz="3600" i="1">
                <a:latin typeface="Times New Roman" pitchFamily="18" charset="0"/>
              </a:rPr>
              <a:t>ст. 8 Закону «Про нотаріат»</a:t>
            </a:r>
            <a:endParaRPr lang="uk-UA" sz="3600" i="1">
              <a:latin typeface="Calibri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</TotalTime>
  <Words>875</Words>
  <Application>Microsoft Office PowerPoint</Application>
  <PresentationFormat>Довільний</PresentationFormat>
  <Paragraphs>135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6" baseType="lpstr">
      <vt:lpstr>Calibri</vt:lpstr>
      <vt:lpstr>Arial</vt:lpstr>
      <vt:lpstr>Calibri Light</vt:lpstr>
      <vt:lpstr>Times New Roman</vt:lpstr>
      <vt:lpstr>Тема Office</vt:lpstr>
      <vt:lpstr>Слайд 1</vt:lpstr>
      <vt:lpstr> Захист професійних та соціальних прав нотаріусів </vt:lpstr>
      <vt:lpstr>НПУ на захисті прав нотаріусів</vt:lpstr>
      <vt:lpstr>Загальні підстави скасування наказів Мін’юсту</vt:lpstr>
      <vt:lpstr> Розгляд скарг на дії чи бездіяльність нотаріусів як державних реєстраторів   </vt:lpstr>
      <vt:lpstr>Проведення моніторингу та камеральних перевірок нотаріусів як державних реєстраторів </vt:lpstr>
      <vt:lpstr> Нотаріальна таємниця, тимчасовий доступ до речей і документів, обшук та виїмка </vt:lpstr>
      <vt:lpstr>Доступ до нотаріальної таємниці</vt:lpstr>
      <vt:lpstr>Слайд 9</vt:lpstr>
      <vt:lpstr>Тимчасовий доступом до нотаріальних документів</vt:lpstr>
      <vt:lpstr>Не підлягають вилученню (виїмці):  </vt:lpstr>
      <vt:lpstr>Вимоги закону до ухвали слідчого судді, суду </vt:lpstr>
      <vt:lpstr>Алгоритм дій нотаріуса</vt:lpstr>
      <vt:lpstr>Підстави для відмови </vt:lpstr>
      <vt:lpstr>Проведення обшуку приміщення нотаріальної контори  (робочого місця) нотаріуса</vt:lpstr>
      <vt:lpstr>Алгоритм дій нотаріуса при проведенні обшуку (слайд 1)</vt:lpstr>
      <vt:lpstr>Алгоритм дій нотаріуса при проведенні обшуку (слайд 2)</vt:lpstr>
      <vt:lpstr>Допит нотаріуса </vt:lpstr>
      <vt:lpstr>Алгоритм дій нотаріуса </vt:lpstr>
      <vt:lpstr>Слайд 20</vt:lpstr>
      <vt:lpstr>Дякую за увагу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urConsylt</dc:creator>
  <cp:lastModifiedBy>Володимир</cp:lastModifiedBy>
  <cp:revision>18</cp:revision>
  <dcterms:created xsi:type="dcterms:W3CDTF">2018-11-21T12:08:34Z</dcterms:created>
  <dcterms:modified xsi:type="dcterms:W3CDTF">2018-11-21T21:15:53Z</dcterms:modified>
</cp:coreProperties>
</file>